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688" r:id="rId2"/>
    <p:sldId id="775" r:id="rId3"/>
    <p:sldId id="714" r:id="rId4"/>
    <p:sldId id="704" r:id="rId5"/>
    <p:sldId id="706" r:id="rId6"/>
    <p:sldId id="747" r:id="rId7"/>
    <p:sldId id="766" r:id="rId8"/>
    <p:sldId id="740" r:id="rId9"/>
    <p:sldId id="772" r:id="rId10"/>
    <p:sldId id="720" r:id="rId11"/>
    <p:sldId id="694" r:id="rId12"/>
    <p:sldId id="722" r:id="rId13"/>
    <p:sldId id="769" r:id="rId14"/>
    <p:sldId id="767" r:id="rId15"/>
    <p:sldId id="774" r:id="rId16"/>
    <p:sldId id="765" r:id="rId17"/>
    <p:sldId id="735" r:id="rId18"/>
    <p:sldId id="736" r:id="rId19"/>
    <p:sldId id="737" r:id="rId20"/>
    <p:sldId id="742" r:id="rId21"/>
    <p:sldId id="685" r:id="rId2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0432FF"/>
    <a:srgbClr val="808080"/>
    <a:srgbClr val="C4C4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1" autoAdjust="0"/>
    <p:restoredTop sz="87384" autoAdjust="0"/>
  </p:normalViewPr>
  <p:slideViewPr>
    <p:cSldViewPr snapToGrid="0">
      <p:cViewPr varScale="1">
        <p:scale>
          <a:sx n="114" d="100"/>
          <a:sy n="114" d="100"/>
        </p:scale>
        <p:origin x="1280" y="176"/>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ADC951-4626-F846-94D0-3695293C1623}" type="datetimeFigureOut">
              <a:rPr kumimoji="1" lang="ja-JP" altLang="en-US" smtClean="0"/>
              <a:t>2020/3/6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052D55-BCD9-5646-8487-750E47EF002B}" type="slidenum">
              <a:rPr kumimoji="1" lang="ja-JP" altLang="en-US" smtClean="0"/>
              <a:t>‹#›</a:t>
            </a:fld>
            <a:endParaRPr kumimoji="1" lang="ja-JP" altLang="en-US"/>
          </a:p>
        </p:txBody>
      </p:sp>
    </p:spTree>
    <p:extLst>
      <p:ext uri="{BB962C8B-B14F-4D97-AF65-F5344CB8AC3E}">
        <p14:creationId xmlns:p14="http://schemas.microsoft.com/office/powerpoint/2010/main" val="15927493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BC7ED-EB6E-D849-8635-D4C4EC021A5B}" type="datetimeFigureOut">
              <a:rPr lang="ja-JP" altLang="en-US" smtClean="0"/>
              <a:pPr/>
              <a:t>2020/3/6</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132975-E5C0-324B-B7AB-F20655251268}" type="slidenum">
              <a:rPr lang="ja-JP" altLang="en-US" smtClean="0"/>
              <a:pPr/>
              <a:t>‹#›</a:t>
            </a:fld>
            <a:endParaRPr lang="ja-JP" altLang="en-US"/>
          </a:p>
        </p:txBody>
      </p:sp>
    </p:spTree>
    <p:extLst>
      <p:ext uri="{BB962C8B-B14F-4D97-AF65-F5344CB8AC3E}">
        <p14:creationId xmlns:p14="http://schemas.microsoft.com/office/powerpoint/2010/main" val="34309840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15D4A-C065-814C-B650-9B7D52C9D5E2}" type="slidenum">
              <a:rPr lang="en-US" altLang="ja-JP">
                <a:solidFill>
                  <a:prstClr val="black"/>
                </a:solidFill>
              </a:rPr>
              <a:pPr/>
              <a:t>10</a:t>
            </a:fld>
            <a:endParaRPr lang="en-US" altLang="ja-JP">
              <a:solidFill>
                <a:prstClr val="black"/>
              </a:solidFill>
            </a:endParaRPr>
          </a:p>
        </p:txBody>
      </p:sp>
      <p:sp>
        <p:nvSpPr>
          <p:cNvPr id="791554" name="Rectangle 2"/>
          <p:cNvSpPr>
            <a:spLocks noGrp="1" noRot="1" noChangeAspect="1" noChangeArrowheads="1" noTextEdit="1"/>
          </p:cNvSpPr>
          <p:nvPr>
            <p:ph type="sldImg"/>
          </p:nvPr>
        </p:nvSpPr>
        <p:spPr>
          <a:xfrm>
            <a:off x="1143000" y="685800"/>
            <a:ext cx="4572000" cy="3429000"/>
          </a:xfrm>
          <a:ln/>
        </p:spPr>
      </p:sp>
      <p:sp>
        <p:nvSpPr>
          <p:cNvPr id="791555" name="Rectangle 3"/>
          <p:cNvSpPr>
            <a:spLocks noGrp="1" noChangeArrowheads="1"/>
          </p:cNvSpPr>
          <p:nvPr>
            <p:ph type="body" idx="1"/>
          </p:nvPr>
        </p:nvSpPr>
        <p:spPr>
          <a:xfrm>
            <a:off x="685494" y="4342940"/>
            <a:ext cx="5487013" cy="4114587"/>
          </a:xfrm>
        </p:spPr>
        <p:txBody>
          <a:bodyPr/>
          <a:lstStyle/>
          <a:p>
            <a:endParaRPr lang="ja-JP" altLang="en-US" dirty="0"/>
          </a:p>
        </p:txBody>
      </p:sp>
    </p:spTree>
    <p:extLst>
      <p:ext uri="{BB962C8B-B14F-4D97-AF65-F5344CB8AC3E}">
        <p14:creationId xmlns:p14="http://schemas.microsoft.com/office/powerpoint/2010/main" val="561321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15D4A-C065-814C-B650-9B7D52C9D5E2}" type="slidenum">
              <a:rPr lang="en-US" altLang="ja-JP">
                <a:solidFill>
                  <a:prstClr val="black"/>
                </a:solidFill>
              </a:rPr>
              <a:pPr/>
              <a:t>11</a:t>
            </a:fld>
            <a:endParaRPr lang="en-US" altLang="ja-JP">
              <a:solidFill>
                <a:prstClr val="black"/>
              </a:solidFill>
            </a:endParaRPr>
          </a:p>
        </p:txBody>
      </p:sp>
      <p:sp>
        <p:nvSpPr>
          <p:cNvPr id="791554" name="Rectangle 2"/>
          <p:cNvSpPr>
            <a:spLocks noGrp="1" noRot="1" noChangeAspect="1" noChangeArrowheads="1" noTextEdit="1"/>
          </p:cNvSpPr>
          <p:nvPr>
            <p:ph type="sldImg"/>
          </p:nvPr>
        </p:nvSpPr>
        <p:spPr>
          <a:xfrm>
            <a:off x="1143000" y="685800"/>
            <a:ext cx="4572000" cy="3429000"/>
          </a:xfrm>
          <a:ln/>
        </p:spPr>
      </p:sp>
      <p:sp>
        <p:nvSpPr>
          <p:cNvPr id="791555" name="Rectangle 3"/>
          <p:cNvSpPr>
            <a:spLocks noGrp="1" noChangeArrowheads="1"/>
          </p:cNvSpPr>
          <p:nvPr>
            <p:ph type="body" idx="1"/>
          </p:nvPr>
        </p:nvSpPr>
        <p:spPr>
          <a:xfrm>
            <a:off x="685494" y="4342940"/>
            <a:ext cx="5487013" cy="4114587"/>
          </a:xfrm>
        </p:spPr>
        <p:txBody>
          <a:bodyPr/>
          <a:lstStyle/>
          <a:p>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12</a:t>
            </a:fld>
            <a:endParaRPr lang="ja-JP" altLang="en-US"/>
          </a:p>
        </p:txBody>
      </p:sp>
    </p:spTree>
    <p:extLst>
      <p:ext uri="{BB962C8B-B14F-4D97-AF65-F5344CB8AC3E}">
        <p14:creationId xmlns:p14="http://schemas.microsoft.com/office/powerpoint/2010/main" val="913765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13</a:t>
            </a:fld>
            <a:endParaRPr lang="ja-JP" altLang="en-US"/>
          </a:p>
        </p:txBody>
      </p:sp>
    </p:spTree>
    <p:extLst>
      <p:ext uri="{BB962C8B-B14F-4D97-AF65-F5344CB8AC3E}">
        <p14:creationId xmlns:p14="http://schemas.microsoft.com/office/powerpoint/2010/main" val="952643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15D4A-C065-814C-B650-9B7D52C9D5E2}" type="slidenum">
              <a:rPr lang="en-US" altLang="ja-JP">
                <a:solidFill>
                  <a:prstClr val="black"/>
                </a:solidFill>
              </a:rPr>
              <a:pPr/>
              <a:t>14</a:t>
            </a:fld>
            <a:endParaRPr lang="en-US" altLang="ja-JP">
              <a:solidFill>
                <a:prstClr val="black"/>
              </a:solidFill>
            </a:endParaRPr>
          </a:p>
        </p:txBody>
      </p:sp>
      <p:sp>
        <p:nvSpPr>
          <p:cNvPr id="791554" name="Rectangle 2"/>
          <p:cNvSpPr>
            <a:spLocks noGrp="1" noRot="1" noChangeAspect="1" noChangeArrowheads="1" noTextEdit="1"/>
          </p:cNvSpPr>
          <p:nvPr>
            <p:ph type="sldImg"/>
          </p:nvPr>
        </p:nvSpPr>
        <p:spPr>
          <a:xfrm>
            <a:off x="1143000" y="685800"/>
            <a:ext cx="4572000" cy="3429000"/>
          </a:xfrm>
          <a:ln/>
        </p:spPr>
      </p:sp>
      <p:sp>
        <p:nvSpPr>
          <p:cNvPr id="791555" name="Rectangle 3"/>
          <p:cNvSpPr>
            <a:spLocks noGrp="1" noChangeArrowheads="1"/>
          </p:cNvSpPr>
          <p:nvPr>
            <p:ph type="body" idx="1"/>
          </p:nvPr>
        </p:nvSpPr>
        <p:spPr>
          <a:xfrm>
            <a:off x="685494" y="4342940"/>
            <a:ext cx="5487013" cy="4114587"/>
          </a:xfrm>
        </p:spPr>
        <p:txBody>
          <a:bodyPr/>
          <a:lstStyle/>
          <a:p>
            <a:endParaRPr lang="ja-JP" altLang="en-US" dirty="0"/>
          </a:p>
        </p:txBody>
      </p:sp>
    </p:spTree>
    <p:extLst>
      <p:ext uri="{BB962C8B-B14F-4D97-AF65-F5344CB8AC3E}">
        <p14:creationId xmlns:p14="http://schemas.microsoft.com/office/powerpoint/2010/main" val="2791514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15</a:t>
            </a:fld>
            <a:endParaRPr lang="ja-JP" altLang="en-US"/>
          </a:p>
        </p:txBody>
      </p:sp>
    </p:spTree>
    <p:extLst>
      <p:ext uri="{BB962C8B-B14F-4D97-AF65-F5344CB8AC3E}">
        <p14:creationId xmlns:p14="http://schemas.microsoft.com/office/powerpoint/2010/main" val="2375300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16</a:t>
            </a:fld>
            <a:endParaRPr lang="ja-JP" altLang="en-US"/>
          </a:p>
        </p:txBody>
      </p:sp>
    </p:spTree>
    <p:extLst>
      <p:ext uri="{BB962C8B-B14F-4D97-AF65-F5344CB8AC3E}">
        <p14:creationId xmlns:p14="http://schemas.microsoft.com/office/powerpoint/2010/main" val="143028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15D4A-C065-814C-B650-9B7D52C9D5E2}" type="slidenum">
              <a:rPr lang="en-US" altLang="ja-JP">
                <a:solidFill>
                  <a:prstClr val="black"/>
                </a:solidFill>
              </a:rPr>
              <a:pPr/>
              <a:t>17</a:t>
            </a:fld>
            <a:endParaRPr lang="en-US" altLang="ja-JP">
              <a:solidFill>
                <a:prstClr val="black"/>
              </a:solidFill>
            </a:endParaRPr>
          </a:p>
        </p:txBody>
      </p:sp>
      <p:sp>
        <p:nvSpPr>
          <p:cNvPr id="791554" name="Rectangle 2"/>
          <p:cNvSpPr>
            <a:spLocks noGrp="1" noRot="1" noChangeAspect="1" noChangeArrowheads="1" noTextEdit="1"/>
          </p:cNvSpPr>
          <p:nvPr>
            <p:ph type="sldImg"/>
          </p:nvPr>
        </p:nvSpPr>
        <p:spPr>
          <a:xfrm>
            <a:off x="1143000" y="685800"/>
            <a:ext cx="4572000" cy="3429000"/>
          </a:xfrm>
          <a:ln/>
        </p:spPr>
      </p:sp>
      <p:sp>
        <p:nvSpPr>
          <p:cNvPr id="791555" name="Rectangle 3"/>
          <p:cNvSpPr>
            <a:spLocks noGrp="1" noChangeArrowheads="1"/>
          </p:cNvSpPr>
          <p:nvPr>
            <p:ph type="body" idx="1"/>
          </p:nvPr>
        </p:nvSpPr>
        <p:spPr>
          <a:xfrm>
            <a:off x="685494" y="4342940"/>
            <a:ext cx="5487013" cy="4114587"/>
          </a:xfrm>
        </p:spPr>
        <p:txBody>
          <a:bodyPr/>
          <a:lstStyle/>
          <a:p>
            <a:endParaRPr lang="ja-JP" altLang="en-US" dirty="0"/>
          </a:p>
        </p:txBody>
      </p:sp>
    </p:spTree>
    <p:extLst>
      <p:ext uri="{BB962C8B-B14F-4D97-AF65-F5344CB8AC3E}">
        <p14:creationId xmlns:p14="http://schemas.microsoft.com/office/powerpoint/2010/main" val="151945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15D4A-C065-814C-B650-9B7D52C9D5E2}" type="slidenum">
              <a:rPr lang="en-US" altLang="ja-JP">
                <a:solidFill>
                  <a:prstClr val="black"/>
                </a:solidFill>
              </a:rPr>
              <a:pPr/>
              <a:t>18</a:t>
            </a:fld>
            <a:endParaRPr lang="en-US" altLang="ja-JP">
              <a:solidFill>
                <a:prstClr val="black"/>
              </a:solidFill>
            </a:endParaRPr>
          </a:p>
        </p:txBody>
      </p:sp>
      <p:sp>
        <p:nvSpPr>
          <p:cNvPr id="791554" name="Rectangle 2"/>
          <p:cNvSpPr>
            <a:spLocks noGrp="1" noRot="1" noChangeAspect="1" noChangeArrowheads="1" noTextEdit="1"/>
          </p:cNvSpPr>
          <p:nvPr>
            <p:ph type="sldImg"/>
          </p:nvPr>
        </p:nvSpPr>
        <p:spPr>
          <a:xfrm>
            <a:off x="1143000" y="685800"/>
            <a:ext cx="4572000" cy="3429000"/>
          </a:xfrm>
          <a:ln/>
        </p:spPr>
      </p:sp>
      <p:sp>
        <p:nvSpPr>
          <p:cNvPr id="791555" name="Rectangle 3"/>
          <p:cNvSpPr>
            <a:spLocks noGrp="1" noChangeArrowheads="1"/>
          </p:cNvSpPr>
          <p:nvPr>
            <p:ph type="body" idx="1"/>
          </p:nvPr>
        </p:nvSpPr>
        <p:spPr>
          <a:xfrm>
            <a:off x="685494" y="4342940"/>
            <a:ext cx="5487013" cy="4114587"/>
          </a:xfrm>
        </p:spPr>
        <p:txBody>
          <a:bodyPr/>
          <a:lstStyle/>
          <a:p>
            <a:endParaRPr lang="ja-JP" altLang="en-US" dirty="0"/>
          </a:p>
        </p:txBody>
      </p:sp>
    </p:spTree>
    <p:extLst>
      <p:ext uri="{BB962C8B-B14F-4D97-AF65-F5344CB8AC3E}">
        <p14:creationId xmlns:p14="http://schemas.microsoft.com/office/powerpoint/2010/main" val="682116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19</a:t>
            </a:fld>
            <a:endParaRPr lang="ja-JP" altLang="en-US"/>
          </a:p>
        </p:txBody>
      </p:sp>
    </p:spTree>
    <p:extLst>
      <p:ext uri="{BB962C8B-B14F-4D97-AF65-F5344CB8AC3E}">
        <p14:creationId xmlns:p14="http://schemas.microsoft.com/office/powerpoint/2010/main" val="314407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2</a:t>
            </a:fld>
            <a:endParaRPr lang="ja-JP" altLang="en-US"/>
          </a:p>
        </p:txBody>
      </p:sp>
    </p:spTree>
    <p:extLst>
      <p:ext uri="{BB962C8B-B14F-4D97-AF65-F5344CB8AC3E}">
        <p14:creationId xmlns:p14="http://schemas.microsoft.com/office/powerpoint/2010/main" val="4246280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20</a:t>
            </a:fld>
            <a:endParaRPr lang="ja-JP" altLang="en-US"/>
          </a:p>
        </p:txBody>
      </p:sp>
    </p:spTree>
    <p:extLst>
      <p:ext uri="{BB962C8B-B14F-4D97-AF65-F5344CB8AC3E}">
        <p14:creationId xmlns:p14="http://schemas.microsoft.com/office/powerpoint/2010/main" val="1500133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21</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3</a:t>
            </a:fld>
            <a:endParaRPr lang="ja-JP" altLang="en-US"/>
          </a:p>
        </p:txBody>
      </p:sp>
    </p:spTree>
    <p:extLst>
      <p:ext uri="{BB962C8B-B14F-4D97-AF65-F5344CB8AC3E}">
        <p14:creationId xmlns:p14="http://schemas.microsoft.com/office/powerpoint/2010/main" val="141909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15D4A-C065-814C-B650-9B7D52C9D5E2}" type="slidenum">
              <a:rPr lang="en-US" altLang="ja-JP">
                <a:solidFill>
                  <a:prstClr val="black"/>
                </a:solidFill>
              </a:rPr>
              <a:pPr/>
              <a:t>4</a:t>
            </a:fld>
            <a:endParaRPr lang="en-US" altLang="ja-JP">
              <a:solidFill>
                <a:prstClr val="black"/>
              </a:solidFill>
            </a:endParaRPr>
          </a:p>
        </p:txBody>
      </p:sp>
      <p:sp>
        <p:nvSpPr>
          <p:cNvPr id="791554" name="Rectangle 2"/>
          <p:cNvSpPr>
            <a:spLocks noGrp="1" noRot="1" noChangeAspect="1" noChangeArrowheads="1" noTextEdit="1"/>
          </p:cNvSpPr>
          <p:nvPr>
            <p:ph type="sldImg"/>
          </p:nvPr>
        </p:nvSpPr>
        <p:spPr>
          <a:xfrm>
            <a:off x="1143000" y="685800"/>
            <a:ext cx="4572000" cy="3429000"/>
          </a:xfrm>
          <a:ln/>
        </p:spPr>
      </p:sp>
      <p:sp>
        <p:nvSpPr>
          <p:cNvPr id="791555" name="Rectangle 3"/>
          <p:cNvSpPr>
            <a:spLocks noGrp="1" noChangeArrowheads="1"/>
          </p:cNvSpPr>
          <p:nvPr>
            <p:ph type="body" idx="1"/>
          </p:nvPr>
        </p:nvSpPr>
        <p:spPr>
          <a:xfrm>
            <a:off x="685494" y="4342940"/>
            <a:ext cx="5487013" cy="4114587"/>
          </a:xfrm>
        </p:spPr>
        <p:txBody>
          <a:bodyPr/>
          <a:lstStyle/>
          <a:p>
            <a:endParaRPr lang="ja-JP" altLang="en-US" dirty="0"/>
          </a:p>
        </p:txBody>
      </p:sp>
    </p:spTree>
    <p:extLst>
      <p:ext uri="{BB962C8B-B14F-4D97-AF65-F5344CB8AC3E}">
        <p14:creationId xmlns:p14="http://schemas.microsoft.com/office/powerpoint/2010/main" val="69437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15D4A-C065-814C-B650-9B7D52C9D5E2}" type="slidenum">
              <a:rPr lang="en-US" altLang="ja-JP">
                <a:solidFill>
                  <a:prstClr val="black"/>
                </a:solidFill>
              </a:rPr>
              <a:pPr/>
              <a:t>5</a:t>
            </a:fld>
            <a:endParaRPr lang="en-US" altLang="ja-JP">
              <a:solidFill>
                <a:prstClr val="black"/>
              </a:solidFill>
            </a:endParaRPr>
          </a:p>
        </p:txBody>
      </p:sp>
      <p:sp>
        <p:nvSpPr>
          <p:cNvPr id="791554" name="Rectangle 2"/>
          <p:cNvSpPr>
            <a:spLocks noGrp="1" noRot="1" noChangeAspect="1" noChangeArrowheads="1" noTextEdit="1"/>
          </p:cNvSpPr>
          <p:nvPr>
            <p:ph type="sldImg"/>
          </p:nvPr>
        </p:nvSpPr>
        <p:spPr>
          <a:xfrm>
            <a:off x="1143000" y="685800"/>
            <a:ext cx="4572000" cy="3429000"/>
          </a:xfrm>
          <a:ln/>
        </p:spPr>
      </p:sp>
      <p:sp>
        <p:nvSpPr>
          <p:cNvPr id="791555" name="Rectangle 3"/>
          <p:cNvSpPr>
            <a:spLocks noGrp="1" noChangeArrowheads="1"/>
          </p:cNvSpPr>
          <p:nvPr>
            <p:ph type="body" idx="1"/>
          </p:nvPr>
        </p:nvSpPr>
        <p:spPr>
          <a:xfrm>
            <a:off x="685494" y="4342940"/>
            <a:ext cx="5487013" cy="4114587"/>
          </a:xfrm>
        </p:spPr>
        <p:txBody>
          <a:bodyPr/>
          <a:lstStyle/>
          <a:p>
            <a:endParaRPr lang="ja-JP" altLang="en-US" dirty="0"/>
          </a:p>
        </p:txBody>
      </p:sp>
    </p:spTree>
    <p:extLst>
      <p:ext uri="{BB962C8B-B14F-4D97-AF65-F5344CB8AC3E}">
        <p14:creationId xmlns:p14="http://schemas.microsoft.com/office/powerpoint/2010/main" val="1525370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15D4A-C065-814C-B650-9B7D52C9D5E2}" type="slidenum">
              <a:rPr lang="en-US" altLang="ja-JP">
                <a:solidFill>
                  <a:prstClr val="black"/>
                </a:solidFill>
                <a:latin typeface="Calibri"/>
                <a:ea typeface="ＭＳ Ｐゴシック"/>
              </a:rPr>
              <a:pPr/>
              <a:t>6</a:t>
            </a:fld>
            <a:endParaRPr lang="en-US" altLang="ja-JP">
              <a:solidFill>
                <a:prstClr val="black"/>
              </a:solidFill>
              <a:latin typeface="Calibri"/>
              <a:ea typeface="ＭＳ Ｐゴシック"/>
            </a:endParaRPr>
          </a:p>
        </p:txBody>
      </p:sp>
      <p:sp>
        <p:nvSpPr>
          <p:cNvPr id="791554" name="Rectangle 2"/>
          <p:cNvSpPr>
            <a:spLocks noGrp="1" noRot="1" noChangeAspect="1" noChangeArrowheads="1" noTextEdit="1"/>
          </p:cNvSpPr>
          <p:nvPr>
            <p:ph type="sldImg"/>
          </p:nvPr>
        </p:nvSpPr>
        <p:spPr>
          <a:xfrm>
            <a:off x="1143000" y="685800"/>
            <a:ext cx="4572000" cy="3429000"/>
          </a:xfrm>
          <a:ln/>
        </p:spPr>
      </p:sp>
      <p:sp>
        <p:nvSpPr>
          <p:cNvPr id="791555" name="Rectangle 3"/>
          <p:cNvSpPr>
            <a:spLocks noGrp="1" noChangeArrowheads="1"/>
          </p:cNvSpPr>
          <p:nvPr>
            <p:ph type="body" idx="1"/>
          </p:nvPr>
        </p:nvSpPr>
        <p:spPr>
          <a:xfrm>
            <a:off x="685494" y="4342940"/>
            <a:ext cx="5487013" cy="4114587"/>
          </a:xfrm>
        </p:spPr>
        <p:txBody>
          <a:bodyPr/>
          <a:lstStyle/>
          <a:p>
            <a:endParaRPr lang="ja-JP" altLang="en-US" dirty="0"/>
          </a:p>
        </p:txBody>
      </p:sp>
    </p:spTree>
    <p:extLst>
      <p:ext uri="{BB962C8B-B14F-4D97-AF65-F5344CB8AC3E}">
        <p14:creationId xmlns:p14="http://schemas.microsoft.com/office/powerpoint/2010/main" val="411048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3AF79-6F60-494D-A0B5-FCE4AEB5D6FC}" type="slidenum">
              <a:rPr lang="en-US" altLang="ja-JP">
                <a:solidFill>
                  <a:prstClr val="black"/>
                </a:solidFill>
                <a:latin typeface="Calibri"/>
                <a:ea typeface="ＭＳ Ｐゴシック"/>
              </a:rPr>
              <a:pPr/>
              <a:t>7</a:t>
            </a:fld>
            <a:endParaRPr lang="en-US" altLang="ja-JP">
              <a:solidFill>
                <a:prstClr val="black"/>
              </a:solidFill>
              <a:latin typeface="Calibri"/>
              <a:ea typeface="ＭＳ Ｐゴシック"/>
            </a:endParaRPr>
          </a:p>
        </p:txBody>
      </p:sp>
      <p:sp>
        <p:nvSpPr>
          <p:cNvPr id="914434" name="Rectangle 2"/>
          <p:cNvSpPr>
            <a:spLocks noGrp="1" noRot="1" noChangeAspect="1" noChangeArrowheads="1" noTextEdit="1"/>
          </p:cNvSpPr>
          <p:nvPr>
            <p:ph type="sldImg"/>
          </p:nvPr>
        </p:nvSpPr>
        <p:spPr>
          <a:ln/>
        </p:spPr>
      </p:sp>
      <p:sp>
        <p:nvSpPr>
          <p:cNvPr id="914435" name="Rectangle 3"/>
          <p:cNvSpPr>
            <a:spLocks noGrp="1" noChangeArrowheads="1"/>
          </p:cNvSpPr>
          <p:nvPr>
            <p:ph type="body" idx="1"/>
          </p:nvPr>
        </p:nvSpPr>
        <p:spPr/>
        <p:txBody>
          <a:bodyPr/>
          <a:lstStyle/>
          <a:p>
            <a:endParaRPr lang="ja-JP" altLang="en-US"/>
          </a:p>
        </p:txBody>
      </p:sp>
    </p:spTree>
    <p:extLst>
      <p:ext uri="{BB962C8B-B14F-4D97-AF65-F5344CB8AC3E}">
        <p14:creationId xmlns:p14="http://schemas.microsoft.com/office/powerpoint/2010/main" val="2402971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 3"/>
          <p:cNvSpPr>
            <a:spLocks noGrp="1"/>
          </p:cNvSpPr>
          <p:nvPr>
            <p:ph type="sldNum" sz="quarter" idx="10"/>
          </p:nvPr>
        </p:nvSpPr>
        <p:spPr/>
        <p:txBody>
          <a:bodyPr/>
          <a:lstStyle/>
          <a:p>
            <a:fld id="{C8132975-E5C0-324B-B7AB-F20655251268}" type="slidenum">
              <a:rPr lang="ja-JP" altLang="en-US" smtClean="0"/>
              <a:pPr/>
              <a:t>8</a:t>
            </a:fld>
            <a:endParaRPr lang="ja-JP" altLang="en-US"/>
          </a:p>
        </p:txBody>
      </p:sp>
    </p:spTree>
    <p:extLst>
      <p:ext uri="{BB962C8B-B14F-4D97-AF65-F5344CB8AC3E}">
        <p14:creationId xmlns:p14="http://schemas.microsoft.com/office/powerpoint/2010/main" val="84679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C15D4A-C065-814C-B650-9B7D52C9D5E2}" type="slidenum">
              <a:rPr lang="en-US" altLang="ja-JP">
                <a:solidFill>
                  <a:prstClr val="black"/>
                </a:solidFill>
              </a:rPr>
              <a:pPr/>
              <a:t>9</a:t>
            </a:fld>
            <a:endParaRPr lang="en-US" altLang="ja-JP">
              <a:solidFill>
                <a:prstClr val="black"/>
              </a:solidFill>
            </a:endParaRPr>
          </a:p>
        </p:txBody>
      </p:sp>
      <p:sp>
        <p:nvSpPr>
          <p:cNvPr id="791554" name="Rectangle 2"/>
          <p:cNvSpPr>
            <a:spLocks noGrp="1" noRot="1" noChangeAspect="1" noChangeArrowheads="1" noTextEdit="1"/>
          </p:cNvSpPr>
          <p:nvPr>
            <p:ph type="sldImg"/>
          </p:nvPr>
        </p:nvSpPr>
        <p:spPr>
          <a:xfrm>
            <a:off x="1143000" y="685800"/>
            <a:ext cx="4572000" cy="3429000"/>
          </a:xfrm>
          <a:ln/>
        </p:spPr>
      </p:sp>
      <p:sp>
        <p:nvSpPr>
          <p:cNvPr id="791555" name="Rectangle 3"/>
          <p:cNvSpPr>
            <a:spLocks noGrp="1" noChangeArrowheads="1"/>
          </p:cNvSpPr>
          <p:nvPr>
            <p:ph type="body" idx="1"/>
          </p:nvPr>
        </p:nvSpPr>
        <p:spPr>
          <a:xfrm>
            <a:off x="685494" y="4342940"/>
            <a:ext cx="5487013" cy="4114587"/>
          </a:xfrm>
        </p:spPr>
        <p:txBody>
          <a:bodyPr/>
          <a:lstStyle/>
          <a:p>
            <a:endParaRPr lang="ja-JP" altLang="en-US" dirty="0"/>
          </a:p>
        </p:txBody>
      </p:sp>
    </p:spTree>
    <p:extLst>
      <p:ext uri="{BB962C8B-B14F-4D97-AF65-F5344CB8AC3E}">
        <p14:creationId xmlns:p14="http://schemas.microsoft.com/office/powerpoint/2010/main" val="2269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7" name="スライド番号プレースホルダ 5"/>
          <p:cNvSpPr>
            <a:spLocks noGrp="1"/>
          </p:cNvSpPr>
          <p:nvPr>
            <p:ph type="sldNum" sz="quarter" idx="12"/>
          </p:nvPr>
        </p:nvSpPr>
        <p:spPr>
          <a:xfrm>
            <a:off x="7010400" y="0"/>
            <a:ext cx="2133600" cy="365125"/>
          </a:xfrm>
        </p:spPr>
        <p:txBody>
          <a:bodyPr/>
          <a:lstStyle/>
          <a:p>
            <a:fld id="{85F06041-1EDA-E94D-86F3-DBBEB1D991AC}" type="slidenum">
              <a:rPr lang="ja-JP" altLang="en-US" smtClean="0"/>
              <a:pPr/>
              <a:t>‹#›</a:t>
            </a:fld>
            <a:r>
              <a:rPr lang="en-US" altLang="ja-JP" dirty="0"/>
              <a:t>/21</a:t>
            </a:r>
            <a:endParaRPr lang="ja-JP" altLang="en-US" dirty="0"/>
          </a:p>
        </p:txBody>
      </p:sp>
    </p:spTree>
    <p:extLst>
      <p:ext uri="{BB962C8B-B14F-4D97-AF65-F5344CB8AC3E}">
        <p14:creationId xmlns:p14="http://schemas.microsoft.com/office/powerpoint/2010/main" val="282829113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 5"/>
          <p:cNvSpPr>
            <a:spLocks noGrp="1"/>
          </p:cNvSpPr>
          <p:nvPr>
            <p:ph type="sldNum" sz="quarter" idx="4"/>
          </p:nvPr>
        </p:nvSpPr>
        <p:spPr>
          <a:xfrm>
            <a:off x="7010400" y="0"/>
            <a:ext cx="2133600" cy="365125"/>
          </a:xfrm>
          <a:prstGeom prst="rect">
            <a:avLst/>
          </a:prstGeom>
        </p:spPr>
        <p:txBody>
          <a:bodyPr vert="horz" lIns="91440" tIns="45720" rIns="91440" bIns="45720" rtlCol="0" anchor="ctr"/>
          <a:lstStyle>
            <a:lvl1pPr algn="r">
              <a:defRPr sz="1200">
                <a:solidFill>
                  <a:schemeClr val="tx1"/>
                </a:solidFill>
              </a:defRPr>
            </a:lvl1pPr>
          </a:lstStyle>
          <a:p>
            <a:fld id="{85F06041-1EDA-E94D-86F3-DBBEB1D991AC}" type="slidenum">
              <a:rPr lang="ja-JP" altLang="en-US" smtClean="0"/>
              <a:pPr/>
              <a:t>‹#›</a:t>
            </a:fld>
            <a:r>
              <a:rPr lang="en-US" altLang="ja-JP" dirty="0"/>
              <a:t>/21</a:t>
            </a:r>
            <a:endParaRPr lang="ja-JP" altLang="en-US" dirty="0"/>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22.gif"/><Relationship Id="rId4" Type="http://schemas.openxmlformats.org/officeDocument/2006/relationships/image" Target="../media/image28.gif"/></Relationships>
</file>

<file path=ppt/slides/_rels/slide11.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94.png"/><Relationship Id="rId5" Type="http://schemas.openxmlformats.org/officeDocument/2006/relationships/image" Target="../media/image30.gif"/><Relationship Id="rId10" Type="http://schemas.openxmlformats.org/officeDocument/2006/relationships/image" Target="../media/image93.png"/><Relationship Id="rId4" Type="http://schemas.openxmlformats.org/officeDocument/2006/relationships/image" Target="../media/image29.emf"/><Relationship Id="rId9" Type="http://schemas.openxmlformats.org/officeDocument/2006/relationships/image" Target="../media/image92.png"/></Relationships>
</file>

<file path=ppt/slides/_rels/slide12.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1.png"/><Relationship Id="rId7" Type="http://schemas.openxmlformats.org/officeDocument/2006/relationships/image" Target="../media/image28.gi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4.gif"/><Relationship Id="rId5" Type="http://schemas.openxmlformats.org/officeDocument/2006/relationships/image" Target="../media/image33.jpg"/><Relationship Id="rId10" Type="http://schemas.openxmlformats.org/officeDocument/2006/relationships/image" Target="../media/image29.emf"/><Relationship Id="rId4" Type="http://schemas.openxmlformats.org/officeDocument/2006/relationships/image" Target="../media/image32.png"/><Relationship Id="rId9" Type="http://schemas.openxmlformats.org/officeDocument/2006/relationships/image" Target="../media/image36.emf"/></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image" Target="../media/image37.png"/><Relationship Id="rId4"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38.gif"/><Relationship Id="rId7"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NULL"/><Relationship Id="rId10" Type="http://schemas.openxmlformats.org/officeDocument/2006/relationships/image" Target="../media/image39.emf"/><Relationship Id="rId4" Type="http://schemas.openxmlformats.org/officeDocument/2006/relationships/image" Target="NULL"/><Relationship Id="rId9" Type="http://schemas.openxmlformats.org/officeDocument/2006/relationships/image" Target="NULL"/></Relationships>
</file>

<file path=ppt/slides/_rels/slide1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notesSlide" Target="../notesSlides/notesSlide15.xml"/><Relationship Id="rId7" Type="http://schemas.openxmlformats.org/officeDocument/2006/relationships/image" Target="../media/image28.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1.jpg"/><Relationship Id="rId5" Type="http://schemas.openxmlformats.org/officeDocument/2006/relationships/image" Target="../media/image40.emf"/><Relationship Id="rId10" Type="http://schemas.openxmlformats.org/officeDocument/2006/relationships/image" Target="../media/image29.emf"/><Relationship Id="rId4" Type="http://schemas.openxmlformats.org/officeDocument/2006/relationships/oleObject" Target="../embeddings/oleObject1.bin"/><Relationship Id="rId9" Type="http://schemas.openxmlformats.org/officeDocument/2006/relationships/image" Target="../media/image4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4.gif"/><Relationship Id="rId7" Type="http://schemas.openxmlformats.org/officeDocument/2006/relationships/image" Target="../media/image1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7.gif"/><Relationship Id="rId5" Type="http://schemas.openxmlformats.org/officeDocument/2006/relationships/image" Target="../media/image46.gif"/><Relationship Id="rId4" Type="http://schemas.openxmlformats.org/officeDocument/2006/relationships/image" Target="../media/image45.gif"/></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5.png"/><Relationship Id="rId7" Type="http://schemas.openxmlformats.org/officeDocument/2006/relationships/image" Target="../media/image38.gi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8.png"/><Relationship Id="rId11" Type="http://schemas.openxmlformats.org/officeDocument/2006/relationships/image" Target="../media/image128.png"/><Relationship Id="rId5" Type="http://schemas.openxmlformats.org/officeDocument/2006/relationships/image" Target="../media/image48.jpg"/><Relationship Id="rId10" Type="http://schemas.openxmlformats.org/officeDocument/2006/relationships/image" Target="../media/image127.png"/><Relationship Id="rId4" Type="http://schemas.openxmlformats.org/officeDocument/2006/relationships/image" Target="../media/image86.png"/><Relationship Id="rId9" Type="http://schemas.openxmlformats.org/officeDocument/2006/relationships/image" Target="../media/image12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10.png"/><Relationship Id="rId7" Type="http://schemas.openxmlformats.org/officeDocument/2006/relationships/image" Target="../media/image5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7.tiff"/><Relationship Id="rId10" Type="http://schemas.openxmlformats.org/officeDocument/2006/relationships/image" Target="../media/image6.gif"/><Relationship Id="rId9" Type="http://schemas.openxmlformats.org/officeDocument/2006/relationships/image" Target="../media/image5.gif"/></Relationships>
</file>

<file path=ppt/slides/_rels/slide5.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12.png"/><Relationship Id="rId10" Type="http://schemas.openxmlformats.org/officeDocument/2006/relationships/image" Target="../media/image14.emf"/><Relationship Id="rId4" Type="http://schemas.openxmlformats.org/officeDocument/2006/relationships/image" Target="../media/image9.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26" Type="http://schemas.openxmlformats.org/officeDocument/2006/relationships/image" Target="../media/image20.emf"/><Relationship Id="rId3" Type="http://schemas.openxmlformats.org/officeDocument/2006/relationships/image" Target="../media/image15.emf"/><Relationship Id="rId21" Type="http://schemas.openxmlformats.org/officeDocument/2006/relationships/image" Target="../media/image342.png"/><Relationship Id="rId25" Type="http://schemas.openxmlformats.org/officeDocument/2006/relationships/image" Target="../media/image19.emf"/><Relationship Id="rId2" Type="http://schemas.openxmlformats.org/officeDocument/2006/relationships/notesSlide" Target="../notesSlides/notesSlide6.xml"/><Relationship Id="rId16" Type="http://schemas.openxmlformats.org/officeDocument/2006/relationships/image" Target="../media/image60.png"/><Relationship Id="rId29" Type="http://schemas.openxmlformats.org/officeDocument/2006/relationships/image" Target="../media/image320.png"/><Relationship Id="rId1" Type="http://schemas.openxmlformats.org/officeDocument/2006/relationships/slideLayout" Target="../slideLayouts/slideLayout1.xml"/><Relationship Id="rId6" Type="http://schemas.openxmlformats.org/officeDocument/2006/relationships/image" Target="../media/image17.png"/><Relationship Id="rId24" Type="http://schemas.openxmlformats.org/officeDocument/2006/relationships/image" Target="../media/image18.gif"/><Relationship Id="rId5" Type="http://schemas.openxmlformats.org/officeDocument/2006/relationships/image" Target="../media/image51.png"/><Relationship Id="rId15" Type="http://schemas.openxmlformats.org/officeDocument/2006/relationships/image" Target="../media/image59.png"/><Relationship Id="rId23" Type="http://schemas.openxmlformats.org/officeDocument/2006/relationships/image" Target="../media/image10.gif"/><Relationship Id="rId28" Type="http://schemas.openxmlformats.org/officeDocument/2006/relationships/image" Target="../media/image311.png"/><Relationship Id="rId4" Type="http://schemas.openxmlformats.org/officeDocument/2006/relationships/image" Target="../media/image16.png"/><Relationship Id="rId22" Type="http://schemas.openxmlformats.org/officeDocument/2006/relationships/image" Target="../media/image352.png"/><Relationship Id="rId27" Type="http://schemas.openxmlformats.org/officeDocument/2006/relationships/image" Target="../media/image301.png"/><Relationship Id="rId30" Type="http://schemas.openxmlformats.org/officeDocument/2006/relationships/image" Target="../media/image332.png"/></Relationships>
</file>

<file path=ppt/slides/_rels/slide7.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56.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60.png"/><Relationship Id="rId5" Type="http://schemas.openxmlformats.org/officeDocument/2006/relationships/image" Target="../media/image16.png"/><Relationship Id="rId4" Type="http://schemas.openxmlformats.org/officeDocument/2006/relationships/image" Target="../media/image330.png"/><Relationship Id="rId9" Type="http://schemas.openxmlformats.org/officeDocument/2006/relationships/image" Target="../media/image6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gif"/><Relationship Id="rId5" Type="http://schemas.openxmlformats.org/officeDocument/2006/relationships/image" Target="../media/image25.emf"/><Relationship Id="rId4" Type="http://schemas.openxmlformats.org/officeDocument/2006/relationships/image" Target="../media/image24.png"/><Relationship Id="rId9"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
          <p:cNvSpPr txBox="1">
            <a:spLocks noChangeArrowheads="1"/>
          </p:cNvSpPr>
          <p:nvPr/>
        </p:nvSpPr>
        <p:spPr bwMode="auto">
          <a:xfrm>
            <a:off x="499807" y="750053"/>
            <a:ext cx="8144387" cy="8823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ja-JP" altLang="en-US" sz="3200" b="1"/>
              <a:t>トポロジカル物質としてのカーボンナノチューブ</a:t>
            </a:r>
            <a:endParaRPr lang="en-US" altLang="ja-JP" sz="3200" dirty="0"/>
          </a:p>
        </p:txBody>
      </p:sp>
      <p:sp>
        <p:nvSpPr>
          <p:cNvPr id="66" name="テキスト ボックス 65"/>
          <p:cNvSpPr txBox="1"/>
          <p:nvPr/>
        </p:nvSpPr>
        <p:spPr>
          <a:xfrm>
            <a:off x="2431030" y="0"/>
            <a:ext cx="6213164" cy="646331"/>
          </a:xfrm>
          <a:prstGeom prst="rect">
            <a:avLst/>
          </a:prstGeom>
          <a:noFill/>
        </p:spPr>
        <p:txBody>
          <a:bodyPr wrap="square" rtlCol="0">
            <a:spAutoFit/>
          </a:bodyPr>
          <a:lstStyle/>
          <a:p>
            <a:pPr algn="r"/>
            <a:r>
              <a:rPr lang="ja-JP" altLang="en-US" sz="1200"/>
              <a:t>研究会</a:t>
            </a:r>
            <a:r>
              <a:rPr lang="en-US" altLang="ja-JP" sz="1200" dirty="0"/>
              <a:t>&amp;</a:t>
            </a:r>
            <a:r>
              <a:rPr lang="ja-JP" altLang="en-US" sz="1200"/>
              <a:t>科研費報告会</a:t>
            </a:r>
            <a:r>
              <a:rPr lang="en-US" altLang="ja-JP" sz="1200" dirty="0"/>
              <a:t>:</a:t>
            </a:r>
          </a:p>
          <a:p>
            <a:pPr algn="r"/>
            <a:r>
              <a:rPr lang="ja-JP" altLang="en-US" sz="1200"/>
              <a:t>メゾスコピック系における非平衡スピン輸送の微視的理解とその制御</a:t>
            </a:r>
          </a:p>
          <a:p>
            <a:pPr algn="r"/>
            <a:r>
              <a:rPr lang="en-US" altLang="ja-JP" sz="1200" dirty="0"/>
              <a:t>@ </a:t>
            </a:r>
            <a:r>
              <a:rPr lang="ja-JP" altLang="en-US" sz="1200"/>
              <a:t>東大物性研</a:t>
            </a:r>
            <a:r>
              <a:rPr lang="en-US" altLang="ja-JP" sz="1200" dirty="0"/>
              <a:t>6</a:t>
            </a:r>
            <a:r>
              <a:rPr lang="ja-JP" altLang="en-US" sz="1200"/>
              <a:t>階第５セミナー室</a:t>
            </a:r>
            <a:r>
              <a:rPr lang="en-US" altLang="ja-JP" sz="1200" dirty="0"/>
              <a:t>A615, 2018/11/22 14:15-14:45</a:t>
            </a:r>
          </a:p>
        </p:txBody>
      </p:sp>
      <p:sp>
        <p:nvSpPr>
          <p:cNvPr id="67" name="Rectangle 3"/>
          <p:cNvSpPr txBox="1">
            <a:spLocks noChangeArrowheads="1"/>
          </p:cNvSpPr>
          <p:nvPr/>
        </p:nvSpPr>
        <p:spPr bwMode="auto">
          <a:xfrm>
            <a:off x="1594556" y="2138059"/>
            <a:ext cx="5954889" cy="553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ja-JP" altLang="en-US" sz="2800" dirty="0"/>
              <a:t>泉田　渉</a:t>
            </a:r>
          </a:p>
        </p:txBody>
      </p:sp>
      <p:sp>
        <p:nvSpPr>
          <p:cNvPr id="68" name="Rectangle 3"/>
          <p:cNvSpPr txBox="1">
            <a:spLocks noChangeArrowheads="1"/>
          </p:cNvSpPr>
          <p:nvPr/>
        </p:nvSpPr>
        <p:spPr bwMode="auto">
          <a:xfrm>
            <a:off x="2002809" y="1571594"/>
            <a:ext cx="5138382" cy="7055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ja-JP" altLang="en-US" sz="2400"/>
              <a:t>東北大・理・物理</a:t>
            </a:r>
            <a:endParaRPr lang="en-US" altLang="ja-JP" sz="2400" dirty="0"/>
          </a:p>
        </p:txBody>
      </p:sp>
      <p:pic>
        <p:nvPicPr>
          <p:cNvPr id="70" name="Picture 16"/>
          <p:cNvPicPr>
            <a:picLocks noChangeAspect="1" noChangeArrowheads="1"/>
          </p:cNvPicPr>
          <p:nvPr/>
        </p:nvPicPr>
        <p:blipFill>
          <a:blip r:embed="rId3"/>
          <a:srcRect/>
          <a:stretch>
            <a:fillRect/>
          </a:stretch>
        </p:blipFill>
        <p:spPr bwMode="auto">
          <a:xfrm>
            <a:off x="5907772" y="1692607"/>
            <a:ext cx="674553" cy="909510"/>
          </a:xfrm>
          <a:prstGeom prst="rect">
            <a:avLst/>
          </a:prstGeom>
          <a:noFill/>
          <a:ln w="9525">
            <a:noFill/>
            <a:miter lim="800000"/>
            <a:headEnd/>
            <a:tailEnd/>
          </a:ln>
          <a:effectLst/>
        </p:spPr>
      </p:pic>
      <p:sp>
        <p:nvSpPr>
          <p:cNvPr id="3" name="テキスト ボックス 2">
            <a:extLst>
              <a:ext uri="{FF2B5EF4-FFF2-40B4-BE49-F238E27FC236}">
                <a16:creationId xmlns:a16="http://schemas.microsoft.com/office/drawing/2014/main" id="{1F6B1419-B571-9A4C-BB48-B5CCF4B80F86}"/>
              </a:ext>
            </a:extLst>
          </p:cNvPr>
          <p:cNvSpPr txBox="1"/>
          <p:nvPr/>
        </p:nvSpPr>
        <p:spPr>
          <a:xfrm>
            <a:off x="2811526" y="5675849"/>
            <a:ext cx="3642344" cy="646331"/>
          </a:xfrm>
          <a:prstGeom prst="rect">
            <a:avLst/>
          </a:prstGeom>
          <a:noFill/>
        </p:spPr>
        <p:txBody>
          <a:bodyPr wrap="none" rtlCol="0">
            <a:spAutoFit/>
          </a:bodyPr>
          <a:lstStyle/>
          <a:p>
            <a:endParaRPr kumimoji="1" lang="en-US" altLang="ja-JP" dirty="0"/>
          </a:p>
          <a:p>
            <a:r>
              <a:rPr kumimoji="1" lang="ja-JP" altLang="en-US"/>
              <a:t>どのような電子状態？スピン状態？</a:t>
            </a:r>
          </a:p>
        </p:txBody>
      </p:sp>
      <p:grpSp>
        <p:nvGrpSpPr>
          <p:cNvPr id="5" name="グループ化 4">
            <a:extLst>
              <a:ext uri="{FF2B5EF4-FFF2-40B4-BE49-F238E27FC236}">
                <a16:creationId xmlns:a16="http://schemas.microsoft.com/office/drawing/2014/main" id="{B1350043-A57A-8845-B556-EA10EB04E6CC}"/>
              </a:ext>
            </a:extLst>
          </p:cNvPr>
          <p:cNvGrpSpPr/>
          <p:nvPr/>
        </p:nvGrpSpPr>
        <p:grpSpPr>
          <a:xfrm>
            <a:off x="2145303" y="2859303"/>
            <a:ext cx="4853395" cy="3185877"/>
            <a:chOff x="2145303" y="2859303"/>
            <a:chExt cx="4853395" cy="3185877"/>
          </a:xfrm>
        </p:grpSpPr>
        <p:grpSp>
          <p:nvGrpSpPr>
            <p:cNvPr id="48" name="グループ化 47">
              <a:extLst>
                <a:ext uri="{FF2B5EF4-FFF2-40B4-BE49-F238E27FC236}">
                  <a16:creationId xmlns:a16="http://schemas.microsoft.com/office/drawing/2014/main" id="{C6549238-2374-844E-9A94-EE01AF700F6A}"/>
                </a:ext>
              </a:extLst>
            </p:cNvPr>
            <p:cNvGrpSpPr/>
            <p:nvPr/>
          </p:nvGrpSpPr>
          <p:grpSpPr>
            <a:xfrm>
              <a:off x="2145303" y="2859303"/>
              <a:ext cx="4853395" cy="2521214"/>
              <a:chOff x="2145303" y="3263385"/>
              <a:chExt cx="4853395" cy="2521214"/>
            </a:xfrm>
          </p:grpSpPr>
          <p:grpSp>
            <p:nvGrpSpPr>
              <p:cNvPr id="47" name="グループ化 46">
                <a:extLst>
                  <a:ext uri="{FF2B5EF4-FFF2-40B4-BE49-F238E27FC236}">
                    <a16:creationId xmlns:a16="http://schemas.microsoft.com/office/drawing/2014/main" id="{12E9D7F9-2204-7548-B756-225BC4548934}"/>
                  </a:ext>
                </a:extLst>
              </p:cNvPr>
              <p:cNvGrpSpPr/>
              <p:nvPr/>
            </p:nvGrpSpPr>
            <p:grpSpPr>
              <a:xfrm>
                <a:off x="2145303" y="4701695"/>
                <a:ext cx="4853395" cy="756425"/>
                <a:chOff x="2145303" y="4701695"/>
                <a:chExt cx="4853395" cy="756425"/>
              </a:xfrm>
            </p:grpSpPr>
            <p:sp>
              <p:nvSpPr>
                <p:cNvPr id="13" name="平行四辺形 12">
                  <a:extLst>
                    <a:ext uri="{FF2B5EF4-FFF2-40B4-BE49-F238E27FC236}">
                      <a16:creationId xmlns:a16="http://schemas.microsoft.com/office/drawing/2014/main" id="{0A2D8E2F-0D9F-3A4A-9AFC-F70036D3BF9B}"/>
                    </a:ext>
                  </a:extLst>
                </p:cNvPr>
                <p:cNvSpPr/>
                <p:nvPr/>
              </p:nvSpPr>
              <p:spPr>
                <a:xfrm flipV="1">
                  <a:off x="2145308" y="4701695"/>
                  <a:ext cx="4853390" cy="574267"/>
                </a:xfrm>
                <a:prstGeom prst="parallelogram">
                  <a:avLst>
                    <a:gd name="adj" fmla="val 105474"/>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7E282D49-237C-E543-8136-D3FB7F773F4A}"/>
                    </a:ext>
                  </a:extLst>
                </p:cNvPr>
                <p:cNvSpPr/>
                <p:nvPr/>
              </p:nvSpPr>
              <p:spPr>
                <a:xfrm>
                  <a:off x="2743510" y="5275963"/>
                  <a:ext cx="4255188" cy="182157"/>
                </a:xfrm>
                <a:prstGeom prst="rect">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rPr>
                    <a:t>Insulating layer</a:t>
                  </a:r>
                  <a:endParaRPr kumimoji="1" lang="ja-JP" altLang="en-US" sz="1600">
                    <a:solidFill>
                      <a:schemeClr val="tx1"/>
                    </a:solidFill>
                  </a:endParaRPr>
                </a:p>
              </p:txBody>
            </p:sp>
            <p:sp>
              <p:nvSpPr>
                <p:cNvPr id="15" name="平行四辺形 14">
                  <a:extLst>
                    <a:ext uri="{FF2B5EF4-FFF2-40B4-BE49-F238E27FC236}">
                      <a16:creationId xmlns:a16="http://schemas.microsoft.com/office/drawing/2014/main" id="{B3A92192-5299-9C47-BC54-48FD6985D158}"/>
                    </a:ext>
                  </a:extLst>
                </p:cNvPr>
                <p:cNvSpPr/>
                <p:nvPr/>
              </p:nvSpPr>
              <p:spPr>
                <a:xfrm rot="5400000">
                  <a:off x="2066192" y="4780806"/>
                  <a:ext cx="756425" cy="598203"/>
                </a:xfrm>
                <a:prstGeom prst="parallelogram">
                  <a:avLst>
                    <a:gd name="adj" fmla="val 95613"/>
                  </a:avLst>
                </a:prstGeom>
                <a:solidFill>
                  <a:schemeClr val="tx2">
                    <a:lumMod val="40000"/>
                    <a:lumOff val="6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46" name="グループ化 45">
                <a:extLst>
                  <a:ext uri="{FF2B5EF4-FFF2-40B4-BE49-F238E27FC236}">
                    <a16:creationId xmlns:a16="http://schemas.microsoft.com/office/drawing/2014/main" id="{20279E0A-F55B-B04B-91C1-8820CA78AF3F}"/>
                  </a:ext>
                </a:extLst>
              </p:cNvPr>
              <p:cNvGrpSpPr/>
              <p:nvPr/>
            </p:nvGrpSpPr>
            <p:grpSpPr>
              <a:xfrm>
                <a:off x="2145304" y="4894737"/>
                <a:ext cx="4853394" cy="889862"/>
                <a:chOff x="2145304" y="4894737"/>
                <a:chExt cx="4853394" cy="889862"/>
              </a:xfrm>
            </p:grpSpPr>
            <p:sp>
              <p:nvSpPr>
                <p:cNvPr id="17" name="正方形/長方形 16">
                  <a:extLst>
                    <a:ext uri="{FF2B5EF4-FFF2-40B4-BE49-F238E27FC236}">
                      <a16:creationId xmlns:a16="http://schemas.microsoft.com/office/drawing/2014/main" id="{7BDADD93-694A-614E-B982-1B75BED37DA5}"/>
                    </a:ext>
                  </a:extLst>
                </p:cNvPr>
                <p:cNvSpPr/>
                <p:nvPr/>
              </p:nvSpPr>
              <p:spPr>
                <a:xfrm>
                  <a:off x="2743510" y="5469005"/>
                  <a:ext cx="4255188" cy="315594"/>
                </a:xfrm>
                <a:prstGeom prst="rect">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tx1"/>
                      </a:solidFill>
                    </a:rPr>
                    <a:t>Gating layer</a:t>
                  </a:r>
                  <a:endParaRPr kumimoji="1" lang="ja-JP" altLang="en-US" sz="1600">
                    <a:solidFill>
                      <a:schemeClr val="tx1"/>
                    </a:solidFill>
                  </a:endParaRPr>
                </a:p>
              </p:txBody>
            </p:sp>
            <p:sp>
              <p:nvSpPr>
                <p:cNvPr id="18" name="平行四辺形 17">
                  <a:extLst>
                    <a:ext uri="{FF2B5EF4-FFF2-40B4-BE49-F238E27FC236}">
                      <a16:creationId xmlns:a16="http://schemas.microsoft.com/office/drawing/2014/main" id="{DDAA8DAB-7FD1-0B4F-B733-F6BDB7384ECF}"/>
                    </a:ext>
                  </a:extLst>
                </p:cNvPr>
                <p:cNvSpPr/>
                <p:nvPr/>
              </p:nvSpPr>
              <p:spPr>
                <a:xfrm rot="5400000">
                  <a:off x="1999475" y="5040566"/>
                  <a:ext cx="889861" cy="598203"/>
                </a:xfrm>
                <a:prstGeom prst="parallelogram">
                  <a:avLst>
                    <a:gd name="adj" fmla="val 95613"/>
                  </a:avLst>
                </a:prstGeom>
                <a:solidFill>
                  <a:schemeClr val="accent6">
                    <a:lumMod val="60000"/>
                    <a:lumOff val="4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F29FC49A-A84E-0D4B-9BA6-D3D09381706D}"/>
                  </a:ext>
                </a:extLst>
              </p:cNvPr>
              <p:cNvGrpSpPr/>
              <p:nvPr/>
            </p:nvGrpSpPr>
            <p:grpSpPr>
              <a:xfrm>
                <a:off x="2499462" y="3263385"/>
                <a:ext cx="4145082" cy="1640284"/>
                <a:chOff x="2517290" y="3705449"/>
                <a:chExt cx="4145082" cy="1640284"/>
              </a:xfrm>
            </p:grpSpPr>
            <p:sp>
              <p:nvSpPr>
                <p:cNvPr id="2" name="円/楕円 1">
                  <a:extLst>
                    <a:ext uri="{FF2B5EF4-FFF2-40B4-BE49-F238E27FC236}">
                      <a16:creationId xmlns:a16="http://schemas.microsoft.com/office/drawing/2014/main" id="{C8464B0E-330C-6446-A965-C464C4B7C646}"/>
                    </a:ext>
                  </a:extLst>
                </p:cNvPr>
                <p:cNvSpPr/>
                <p:nvPr/>
              </p:nvSpPr>
              <p:spPr>
                <a:xfrm>
                  <a:off x="2517290" y="4914490"/>
                  <a:ext cx="381347" cy="431243"/>
                </a:xfrm>
                <a:prstGeom prst="ellipse">
                  <a:avLst/>
                </a:prstGeom>
                <a:solidFill>
                  <a:srgbClr val="FFC000"/>
                </a:solidFill>
                <a:ln>
                  <a:noFill/>
                </a:ln>
                <a:effectLst/>
                <a:scene3d>
                  <a:camera prst="orthographicFront">
                    <a:rot lat="4800001" lon="10799999" rev="10799999"/>
                  </a:camera>
                  <a:lightRig rig="threePt" dir="t"/>
                </a:scene3d>
                <a:sp3d>
                  <a:bevelT w="254000" h="762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楕円 18">
                  <a:extLst>
                    <a:ext uri="{FF2B5EF4-FFF2-40B4-BE49-F238E27FC236}">
                      <a16:creationId xmlns:a16="http://schemas.microsoft.com/office/drawing/2014/main" id="{33877F8D-A035-F84D-B6F2-A3C11E2BC28A}"/>
                    </a:ext>
                  </a:extLst>
                </p:cNvPr>
                <p:cNvSpPr/>
                <p:nvPr/>
              </p:nvSpPr>
              <p:spPr>
                <a:xfrm>
                  <a:off x="6281025" y="4914490"/>
                  <a:ext cx="381347" cy="431243"/>
                </a:xfrm>
                <a:prstGeom prst="ellipse">
                  <a:avLst/>
                </a:prstGeom>
                <a:solidFill>
                  <a:srgbClr val="FFC000"/>
                </a:solidFill>
                <a:ln>
                  <a:noFill/>
                </a:ln>
                <a:effectLst/>
                <a:scene3d>
                  <a:camera prst="orthographicFront">
                    <a:rot lat="4800001" lon="10799999" rev="10799999"/>
                  </a:camera>
                  <a:lightRig rig="threePt" dir="t"/>
                </a:scene3d>
                <a:sp3d>
                  <a:bevelT w="254000" h="7620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9" name="直線コネクタ 28">
                  <a:extLst>
                    <a:ext uri="{FF2B5EF4-FFF2-40B4-BE49-F238E27FC236}">
                      <a16:creationId xmlns:a16="http://schemas.microsoft.com/office/drawing/2014/main" id="{79B70B52-2E13-EE4B-BB48-AEEF8F9925A3}"/>
                    </a:ext>
                  </a:extLst>
                </p:cNvPr>
                <p:cNvCxnSpPr>
                  <a:cxnSpLocks/>
                </p:cNvCxnSpPr>
                <p:nvPr/>
              </p:nvCxnSpPr>
              <p:spPr>
                <a:xfrm flipV="1">
                  <a:off x="2707963" y="3952561"/>
                  <a:ext cx="0" cy="40074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7" name="直線コネクタ 36">
                  <a:extLst>
                    <a:ext uri="{FF2B5EF4-FFF2-40B4-BE49-F238E27FC236}">
                      <a16:creationId xmlns:a16="http://schemas.microsoft.com/office/drawing/2014/main" id="{8449017C-0661-654A-BC36-99D0889DA923}"/>
                    </a:ext>
                  </a:extLst>
                </p:cNvPr>
                <p:cNvCxnSpPr>
                  <a:cxnSpLocks/>
                </p:cNvCxnSpPr>
                <p:nvPr/>
              </p:nvCxnSpPr>
              <p:spPr>
                <a:xfrm flipV="1">
                  <a:off x="6471698" y="3952561"/>
                  <a:ext cx="0" cy="400747"/>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8" name="直線コネクタ 37">
                  <a:extLst>
                    <a:ext uri="{FF2B5EF4-FFF2-40B4-BE49-F238E27FC236}">
                      <a16:creationId xmlns:a16="http://schemas.microsoft.com/office/drawing/2014/main" id="{1ED8C209-E988-2042-9974-7FC067BF2115}"/>
                    </a:ext>
                  </a:extLst>
                </p:cNvPr>
                <p:cNvCxnSpPr>
                  <a:cxnSpLocks/>
                </p:cNvCxnSpPr>
                <p:nvPr/>
              </p:nvCxnSpPr>
              <p:spPr>
                <a:xfrm>
                  <a:off x="2707963" y="3956875"/>
                  <a:ext cx="1767724" cy="1062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1" name="直線コネクタ 40">
                  <a:extLst>
                    <a:ext uri="{FF2B5EF4-FFF2-40B4-BE49-F238E27FC236}">
                      <a16:creationId xmlns:a16="http://schemas.microsoft.com/office/drawing/2014/main" id="{E0504BF7-7698-AB44-B0D2-D41FC8F55E83}"/>
                    </a:ext>
                  </a:extLst>
                </p:cNvPr>
                <p:cNvCxnSpPr>
                  <a:cxnSpLocks/>
                </p:cNvCxnSpPr>
                <p:nvPr/>
              </p:nvCxnSpPr>
              <p:spPr>
                <a:xfrm>
                  <a:off x="4703975" y="3962186"/>
                  <a:ext cx="1767723" cy="1"/>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4" name="直線コネクタ 43">
                  <a:extLst>
                    <a:ext uri="{FF2B5EF4-FFF2-40B4-BE49-F238E27FC236}">
                      <a16:creationId xmlns:a16="http://schemas.microsoft.com/office/drawing/2014/main" id="{8BA1FF00-B80F-1B4C-AEBD-FE18DEF10436}"/>
                    </a:ext>
                  </a:extLst>
                </p:cNvPr>
                <p:cNvCxnSpPr>
                  <a:cxnSpLocks/>
                </p:cNvCxnSpPr>
                <p:nvPr/>
              </p:nvCxnSpPr>
              <p:spPr>
                <a:xfrm flipV="1">
                  <a:off x="4489155" y="3805447"/>
                  <a:ext cx="0" cy="313478"/>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5" name="直線コネクタ 44">
                  <a:extLst>
                    <a:ext uri="{FF2B5EF4-FFF2-40B4-BE49-F238E27FC236}">
                      <a16:creationId xmlns:a16="http://schemas.microsoft.com/office/drawing/2014/main" id="{C43E04BB-DEAA-6C42-8EAB-BE77F40D3D11}"/>
                    </a:ext>
                  </a:extLst>
                </p:cNvPr>
                <p:cNvCxnSpPr>
                  <a:cxnSpLocks/>
                </p:cNvCxnSpPr>
                <p:nvPr/>
              </p:nvCxnSpPr>
              <p:spPr>
                <a:xfrm flipV="1">
                  <a:off x="4703975" y="3705449"/>
                  <a:ext cx="0" cy="513474"/>
                </a:xfrm>
                <a:prstGeom prst="line">
                  <a:avLst/>
                </a:prstGeom>
                <a:effectLst/>
              </p:spPr>
              <p:style>
                <a:lnRef idx="2">
                  <a:schemeClr val="accent1"/>
                </a:lnRef>
                <a:fillRef idx="0">
                  <a:schemeClr val="accent1"/>
                </a:fillRef>
                <a:effectRef idx="1">
                  <a:schemeClr val="accent1"/>
                </a:effectRef>
                <a:fontRef idx="minor">
                  <a:schemeClr val="tx1"/>
                </a:fontRef>
              </p:style>
            </p:cxnSp>
          </p:grpSp>
        </p:grpSp>
        <p:sp>
          <p:nvSpPr>
            <p:cNvPr id="58" name="テキスト ボックス 57">
              <a:extLst>
                <a:ext uri="{FF2B5EF4-FFF2-40B4-BE49-F238E27FC236}">
                  <a16:creationId xmlns:a16="http://schemas.microsoft.com/office/drawing/2014/main" id="{AC6AC19B-62C9-4049-935E-57399CD1EFCD}"/>
                </a:ext>
              </a:extLst>
            </p:cNvPr>
            <p:cNvSpPr txBox="1"/>
            <p:nvPr/>
          </p:nvSpPr>
          <p:spPr>
            <a:xfrm>
              <a:off x="2811526" y="5675848"/>
              <a:ext cx="2448106" cy="369332"/>
            </a:xfrm>
            <a:prstGeom prst="rect">
              <a:avLst/>
            </a:prstGeom>
            <a:noFill/>
          </p:spPr>
          <p:txBody>
            <a:bodyPr wrap="none" rtlCol="0">
              <a:spAutoFit/>
            </a:bodyPr>
            <a:lstStyle/>
            <a:p>
              <a:r>
                <a:rPr kumimoji="1" lang="ja-JP" altLang="en-US"/>
                <a:t>ナノチューブ量子ドット：</a:t>
              </a:r>
              <a:endParaRPr kumimoji="1" lang="en-US" altLang="ja-JP" dirty="0"/>
            </a:p>
          </p:txBody>
        </p:sp>
      </p:grpSp>
      <p:pic>
        <p:nvPicPr>
          <p:cNvPr id="16" name="図 15">
            <a:extLst>
              <a:ext uri="{FF2B5EF4-FFF2-40B4-BE49-F238E27FC236}">
                <a16:creationId xmlns:a16="http://schemas.microsoft.com/office/drawing/2014/main" id="{6A0EE6BC-9AE8-C443-9B62-5EE81F72038E}"/>
              </a:ext>
            </a:extLst>
          </p:cNvPr>
          <p:cNvPicPr>
            <a:picLocks noChangeAspect="1"/>
          </p:cNvPicPr>
          <p:nvPr/>
        </p:nvPicPr>
        <p:blipFill>
          <a:blip r:embed="rId4"/>
          <a:stretch>
            <a:fillRect/>
          </a:stretch>
        </p:blipFill>
        <p:spPr>
          <a:xfrm>
            <a:off x="2528635" y="4343905"/>
            <a:ext cx="4124570" cy="311365"/>
          </a:xfrm>
          <a:prstGeom prst="rect">
            <a:avLst/>
          </a:prstGeom>
        </p:spPr>
      </p:pic>
      <p:sp>
        <p:nvSpPr>
          <p:cNvPr id="6" name="スライド番号プレースホルダー 5">
            <a:extLst>
              <a:ext uri="{FF2B5EF4-FFF2-40B4-BE49-F238E27FC236}">
                <a16:creationId xmlns:a16="http://schemas.microsoft.com/office/drawing/2014/main" id="{D42BCBB7-043C-A341-9014-BC13F1B2C1E7}"/>
              </a:ext>
            </a:extLst>
          </p:cNvPr>
          <p:cNvSpPr>
            <a:spLocks noGrp="1"/>
          </p:cNvSpPr>
          <p:nvPr>
            <p:ph type="sldNum" sz="quarter" idx="12"/>
          </p:nvPr>
        </p:nvSpPr>
        <p:spPr/>
        <p:txBody>
          <a:bodyPr/>
          <a:lstStyle/>
          <a:p>
            <a:fld id="{85F06041-1EDA-E94D-86F3-DBBEB1D991AC}" type="slidenum">
              <a:rPr lang="ja-JP" altLang="en-US" smtClean="0"/>
              <a:pPr/>
              <a:t>1</a:t>
            </a:fld>
            <a:r>
              <a:rPr lang="en-US" altLang="ja-JP"/>
              <a:t>/21</a:t>
            </a:r>
            <a:endParaRPr lang="ja-JP" altLang="en-US" dirty="0"/>
          </a:p>
        </p:txBody>
      </p:sp>
    </p:spTree>
    <p:extLst>
      <p:ext uri="{BB962C8B-B14F-4D97-AF65-F5344CB8AC3E}">
        <p14:creationId xmlns:p14="http://schemas.microsoft.com/office/powerpoint/2010/main" val="2475637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52" name="Rectangle 2"/>
          <p:cNvSpPr txBox="1">
            <a:spLocks noChangeArrowheads="1"/>
          </p:cNvSpPr>
          <p:nvPr/>
        </p:nvSpPr>
        <p:spPr bwMode="auto">
          <a:xfrm>
            <a:off x="609600" y="152400"/>
            <a:ext cx="7967663"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a:solidFill>
                  <a:schemeClr val="tx1"/>
                </a:solidFill>
                <a:cs typeface="Calibri"/>
              </a:rPr>
              <a:t>４重縮退とスピン軌道相互作用（谷内結合）</a:t>
            </a:r>
            <a:endParaRPr kumimoji="0" lang="en-US" altLang="ja-JP" sz="3200" dirty="0">
              <a:solidFill>
                <a:schemeClr val="tx1"/>
              </a:solidFill>
              <a:latin typeface="Calibri"/>
              <a:cs typeface="Calibri"/>
            </a:endParaRPr>
          </a:p>
        </p:txBody>
      </p:sp>
      <mc:AlternateContent xmlns:mc="http://schemas.openxmlformats.org/markup-compatibility/2006" xmlns:a14="http://schemas.microsoft.com/office/drawing/2010/main">
        <mc:Choice Requires="a14">
          <p:sp>
            <p:nvSpPr>
              <p:cNvPr id="43" name="正方形/長方形 42"/>
              <p:cNvSpPr/>
              <p:nvPr/>
            </p:nvSpPr>
            <p:spPr>
              <a:xfrm>
                <a:off x="397930" y="900342"/>
                <a:ext cx="5698067" cy="400110"/>
              </a:xfrm>
              <a:prstGeom prst="rect">
                <a:avLst/>
              </a:prstGeom>
              <a:noFill/>
              <a:ln>
                <a:noFill/>
              </a:ln>
            </p:spPr>
            <p:txBody>
              <a:bodyPr wrap="square">
                <a:spAutoFit/>
              </a:bodyPr>
              <a:lstStyle/>
              <a:p>
                <a14:m>
                  <m:oMath xmlns:m="http://schemas.openxmlformats.org/officeDocument/2006/math">
                    <m:d>
                      <m:dPr>
                        <m:begChr m:val=""/>
                        <m:endChr m:val="⟩"/>
                        <m:ctrlPr>
                          <a:rPr lang="en-US" altLang="ja-JP" sz="2000" i="1" smtClean="0">
                            <a:latin typeface="Cambria Math" panose="02040503050406030204" pitchFamily="18" charset="0"/>
                          </a:rPr>
                        </m:ctrlPr>
                      </m:dPr>
                      <m:e>
                        <m:r>
                          <m:rPr>
                            <m:nor/>
                          </m:rPr>
                          <a:rPr lang="en-US" altLang="ja-JP" sz="2000" b="0" i="0" smtClean="0">
                            <a:latin typeface="Cambria Math" charset="0"/>
                          </a:rPr>
                          <m:t>|</m:t>
                        </m:r>
                        <m:r>
                          <m:rPr>
                            <m:nor/>
                          </m:rPr>
                          <a:rPr lang="ja-JP" altLang="en-US" sz="2000" dirty="0"/>
                          <m:t>固有関数</m:t>
                        </m:r>
                      </m:e>
                    </m:d>
                    <m:r>
                      <a:rPr lang="en-US" altLang="ja-JP" sz="2000" b="0" i="1" smtClean="0">
                        <a:latin typeface="Cambria Math" charset="0"/>
                      </a:rPr>
                      <m:t>=</m:t>
                    </m:r>
                    <m:d>
                      <m:dPr>
                        <m:begChr m:val=""/>
                        <m:endChr m:val="⟩"/>
                        <m:ctrlPr>
                          <a:rPr lang="en-US" altLang="ja-JP" sz="2000" i="1">
                            <a:latin typeface="Cambria Math" panose="02040503050406030204" pitchFamily="18" charset="0"/>
                          </a:rPr>
                        </m:ctrlPr>
                      </m:dPr>
                      <m:e>
                        <m:r>
                          <m:rPr>
                            <m:nor/>
                          </m:rPr>
                          <a:rPr lang="en-US" altLang="ja-JP" sz="2000">
                            <a:latin typeface="Cambria Math" charset="0"/>
                          </a:rPr>
                          <m:t>|</m:t>
                        </m:r>
                        <m:r>
                          <a:rPr lang="ja-JP" altLang="en-US" sz="2000" b="0" i="1" smtClean="0">
                            <a:latin typeface="Cambria Math" charset="0"/>
                          </a:rPr>
                          <m:t>左</m:t>
                        </m:r>
                        <m:r>
                          <a:rPr lang="ja-JP" altLang="en-US" sz="2000" i="1" smtClean="0">
                            <a:latin typeface="Cambria Math" charset="0"/>
                          </a:rPr>
                          <m:t>進行波</m:t>
                        </m:r>
                        <m:r>
                          <a:rPr lang="en-US" altLang="ja-JP" sz="2000" b="0" i="1" smtClean="0">
                            <a:latin typeface="Cambria Math" charset="0"/>
                          </a:rPr>
                          <m:t> @</m:t>
                        </m:r>
                        <m:r>
                          <a:rPr lang="en-US" altLang="ja-JP" sz="2000" b="0" i="1" smtClean="0">
                            <a:latin typeface="Cambria Math" charset="0"/>
                          </a:rPr>
                          <m:t>𝐾</m:t>
                        </m:r>
                      </m:e>
                    </m:d>
                    <m:r>
                      <a:rPr lang="en-US" altLang="ja-JP" sz="2000" b="0" i="1" dirty="0" smtClean="0">
                        <a:latin typeface="Cambria Math" charset="0"/>
                      </a:rPr>
                      <m:t>+</m:t>
                    </m:r>
                    <m:d>
                      <m:dPr>
                        <m:begChr m:val=""/>
                        <m:endChr m:val="⟩"/>
                        <m:ctrlPr>
                          <a:rPr lang="en-US" altLang="ja-JP" sz="2000" i="1">
                            <a:latin typeface="Cambria Math" panose="02040503050406030204" pitchFamily="18" charset="0"/>
                          </a:rPr>
                        </m:ctrlPr>
                      </m:dPr>
                      <m:e>
                        <m:r>
                          <m:rPr>
                            <m:nor/>
                          </m:rPr>
                          <a:rPr lang="en-US" altLang="ja-JP" sz="2000">
                            <a:latin typeface="Cambria Math" charset="0"/>
                          </a:rPr>
                          <m:t>|</m:t>
                        </m:r>
                        <m:r>
                          <a:rPr lang="ja-JP" altLang="en-US" sz="2000" b="0" i="1" smtClean="0">
                            <a:latin typeface="Cambria Math" charset="0"/>
                          </a:rPr>
                          <m:t>右</m:t>
                        </m:r>
                        <m:r>
                          <a:rPr lang="ja-JP" altLang="en-US" sz="2000" i="1">
                            <a:latin typeface="Cambria Math" charset="0"/>
                          </a:rPr>
                          <m:t>進行波</m:t>
                        </m:r>
                        <m:r>
                          <a:rPr lang="en-US" altLang="ja-JP" sz="2000" i="1">
                            <a:latin typeface="Cambria Math" charset="0"/>
                          </a:rPr>
                          <m:t> @</m:t>
                        </m:r>
                        <m:r>
                          <a:rPr lang="en-US" altLang="ja-JP" sz="2000" i="1">
                            <a:latin typeface="Cambria Math" charset="0"/>
                          </a:rPr>
                          <m:t>𝐾</m:t>
                        </m:r>
                      </m:e>
                    </m:d>
                  </m:oMath>
                </a14:m>
                <a:r>
                  <a:rPr lang="en-US" altLang="ja-JP" sz="2000" dirty="0"/>
                  <a:t>.</a:t>
                </a:r>
              </a:p>
            </p:txBody>
          </p:sp>
        </mc:Choice>
        <mc:Fallback xmlns="">
          <p:sp>
            <p:nvSpPr>
              <p:cNvPr id="43" name="正方形/長方形 42"/>
              <p:cNvSpPr>
                <a:spLocks noRot="1" noChangeAspect="1" noMove="1" noResize="1" noEditPoints="1" noAdjustHandles="1" noChangeArrowheads="1" noChangeShapeType="1" noTextEdit="1"/>
              </p:cNvSpPr>
              <p:nvPr/>
            </p:nvSpPr>
            <p:spPr>
              <a:xfrm>
                <a:off x="397930" y="900342"/>
                <a:ext cx="5698067" cy="400110"/>
              </a:xfrm>
              <a:prstGeom prst="rect">
                <a:avLst/>
              </a:prstGeom>
              <a:blipFill rotWithShape="0">
                <a:blip r:embed="rId3"/>
                <a:stretch>
                  <a:fillRect l="-428" t="-124615" r="-2567" b="-186154"/>
                </a:stretch>
              </a:blipFill>
              <a:ln>
                <a:noFill/>
              </a:ln>
            </p:spPr>
            <p:txBody>
              <a:bodyPr/>
              <a:lstStyle/>
              <a:p>
                <a:r>
                  <a:rPr lang="ja-JP" altLang="en-US">
                    <a:noFill/>
                  </a:rPr>
                  <a:t> </a:t>
                </a:r>
              </a:p>
            </p:txBody>
          </p:sp>
        </mc:Fallback>
      </mc:AlternateContent>
      <p:grpSp>
        <p:nvGrpSpPr>
          <p:cNvPr id="6" name="図形グループ 5"/>
          <p:cNvGrpSpPr/>
          <p:nvPr/>
        </p:nvGrpSpPr>
        <p:grpSpPr>
          <a:xfrm>
            <a:off x="649457" y="1447814"/>
            <a:ext cx="3652818" cy="2115329"/>
            <a:chOff x="2665562" y="4613802"/>
            <a:chExt cx="3652818" cy="2115329"/>
          </a:xfrm>
        </p:grpSpPr>
        <p:grpSp>
          <p:nvGrpSpPr>
            <p:cNvPr id="44" name="図形グループ 43"/>
            <p:cNvGrpSpPr/>
            <p:nvPr/>
          </p:nvGrpSpPr>
          <p:grpSpPr>
            <a:xfrm>
              <a:off x="3088469" y="5404561"/>
              <a:ext cx="2807005" cy="1275783"/>
              <a:chOff x="4864311" y="1913365"/>
              <a:chExt cx="2807005" cy="1275783"/>
            </a:xfrm>
          </p:grpSpPr>
          <p:grpSp>
            <p:nvGrpSpPr>
              <p:cNvPr id="45" name="図形グループ 44"/>
              <p:cNvGrpSpPr/>
              <p:nvPr/>
            </p:nvGrpSpPr>
            <p:grpSpPr>
              <a:xfrm>
                <a:off x="5001486" y="1913365"/>
                <a:ext cx="998685" cy="1258850"/>
                <a:chOff x="5878918" y="4969738"/>
                <a:chExt cx="998685" cy="1258850"/>
              </a:xfrm>
            </p:grpSpPr>
            <p:pic>
              <p:nvPicPr>
                <p:cNvPr id="70" name="図 69" descr="名称未設定.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703" y="4971288"/>
                  <a:ext cx="977900" cy="1257300"/>
                </a:xfrm>
                <a:prstGeom prst="rect">
                  <a:avLst/>
                </a:prstGeom>
              </p:spPr>
            </p:pic>
            <p:pic>
              <p:nvPicPr>
                <p:cNvPr id="71" name="図 70" descr="名称未設定.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78918" y="4969738"/>
                  <a:ext cx="977900" cy="1257300"/>
                </a:xfrm>
                <a:prstGeom prst="rect">
                  <a:avLst/>
                </a:prstGeom>
              </p:spPr>
            </p:pic>
          </p:grpSp>
          <p:cxnSp>
            <p:nvCxnSpPr>
              <p:cNvPr id="46" name="直線矢印コネクタ 45"/>
              <p:cNvCxnSpPr/>
              <p:nvPr/>
            </p:nvCxnSpPr>
            <p:spPr>
              <a:xfrm>
                <a:off x="4864311" y="3046051"/>
                <a:ext cx="280700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47" name="図形グループ 46"/>
              <p:cNvGrpSpPr/>
              <p:nvPr/>
            </p:nvGrpSpPr>
            <p:grpSpPr>
              <a:xfrm>
                <a:off x="6660150" y="2965154"/>
                <a:ext cx="613493" cy="71497"/>
                <a:chOff x="2248840" y="2862426"/>
                <a:chExt cx="613493" cy="97076"/>
              </a:xfrm>
            </p:grpSpPr>
            <p:cxnSp>
              <p:nvCxnSpPr>
                <p:cNvPr id="64" name="直線コネクタ 63"/>
                <p:cNvCxnSpPr/>
                <p:nvPr/>
              </p:nvCxnSpPr>
              <p:spPr>
                <a:xfrm>
                  <a:off x="2248840"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a:off x="2862333"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a:off x="2371539"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直線コネクタ 66"/>
                <p:cNvCxnSpPr/>
                <p:nvPr/>
              </p:nvCxnSpPr>
              <p:spPr>
                <a:xfrm>
                  <a:off x="2494238"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2616937"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直線コネクタ 68"/>
                <p:cNvCxnSpPr/>
                <p:nvPr/>
              </p:nvCxnSpPr>
              <p:spPr>
                <a:xfrm>
                  <a:off x="2739636"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5194679" y="2965154"/>
                <a:ext cx="613493" cy="71497"/>
                <a:chOff x="2401240" y="3014826"/>
                <a:chExt cx="613493" cy="97076"/>
              </a:xfrm>
            </p:grpSpPr>
            <p:cxnSp>
              <p:nvCxnSpPr>
                <p:cNvPr id="58" name="直線コネクタ 57"/>
                <p:cNvCxnSpPr/>
                <p:nvPr/>
              </p:nvCxnSpPr>
              <p:spPr>
                <a:xfrm>
                  <a:off x="2401240"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3014733"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2523939"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2646638"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a:off x="2769337"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2892036"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9" name="正方形/長方形 48"/>
              <p:cNvSpPr/>
              <p:nvPr/>
            </p:nvSpPr>
            <p:spPr>
              <a:xfrm>
                <a:off x="6220146" y="2930929"/>
                <a:ext cx="105836" cy="2116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等号 49"/>
              <p:cNvSpPr/>
              <p:nvPr/>
            </p:nvSpPr>
            <p:spPr>
              <a:xfrm rot="17611788">
                <a:off x="6104329" y="2872084"/>
                <a:ext cx="317064" cy="317064"/>
              </a:xfrm>
              <a:prstGeom prst="mathEqual">
                <a:avLst>
                  <a:gd name="adj1" fmla="val 10893"/>
                  <a:gd name="adj2" fmla="val 18074"/>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53" name="図形グループ 52"/>
              <p:cNvGrpSpPr/>
              <p:nvPr/>
            </p:nvGrpSpPr>
            <p:grpSpPr>
              <a:xfrm flipH="1">
                <a:off x="6462405" y="1913365"/>
                <a:ext cx="998685" cy="1258850"/>
                <a:chOff x="5878918" y="4969738"/>
                <a:chExt cx="998685" cy="1258850"/>
              </a:xfrm>
            </p:grpSpPr>
            <p:pic>
              <p:nvPicPr>
                <p:cNvPr id="56" name="図 55" descr="名称未設定.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9703" y="4971288"/>
                  <a:ext cx="977900" cy="1257300"/>
                </a:xfrm>
                <a:prstGeom prst="rect">
                  <a:avLst/>
                </a:prstGeom>
              </p:spPr>
            </p:pic>
            <p:pic>
              <p:nvPicPr>
                <p:cNvPr id="57" name="図 56" descr="名称未設定.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78918" y="4969738"/>
                  <a:ext cx="977900" cy="1257300"/>
                </a:xfrm>
                <a:prstGeom prst="rect">
                  <a:avLst/>
                </a:prstGeom>
              </p:spPr>
            </p:pic>
          </p:grpSp>
          <p:sp>
            <p:nvSpPr>
              <p:cNvPr id="54" name="フリーフォーム 53"/>
              <p:cNvSpPr/>
              <p:nvPr/>
            </p:nvSpPr>
            <p:spPr>
              <a:xfrm>
                <a:off x="5344761" y="2143481"/>
                <a:ext cx="330025" cy="126635"/>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55" name="フリーフォーム 54"/>
              <p:cNvSpPr/>
              <p:nvPr/>
            </p:nvSpPr>
            <p:spPr>
              <a:xfrm>
                <a:off x="6796059" y="2132309"/>
                <a:ext cx="330025" cy="126635"/>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72" name="角丸四角形 71"/>
            <p:cNvSpPr/>
            <p:nvPr/>
          </p:nvSpPr>
          <p:spPr>
            <a:xfrm>
              <a:off x="2665562" y="4613802"/>
              <a:ext cx="3652818" cy="2115329"/>
            </a:xfrm>
            <a:prstGeom prst="roundRect">
              <a:avLst>
                <a:gd name="adj" fmla="val 637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Rectangle 4" descr="Rectangle: Click to edit Master text styles&#10;Second level&#10;Third level&#10;Fourth level&#10;Fifth level"/>
            <p:cNvSpPr>
              <a:spLocks noChangeArrowheads="1"/>
            </p:cNvSpPr>
            <p:nvPr/>
          </p:nvSpPr>
          <p:spPr bwMode="auto">
            <a:xfrm>
              <a:off x="2985421" y="4648871"/>
              <a:ext cx="2889936" cy="581196"/>
            </a:xfrm>
            <a:prstGeom prst="rect">
              <a:avLst/>
            </a:prstGeom>
            <a:noFill/>
            <a:ln w="9525">
              <a:noFill/>
              <a:miter lim="800000"/>
              <a:headEnd/>
              <a:tailEnd/>
            </a:ln>
            <a:effectLst/>
          </p:spPr>
          <p:txBody>
            <a:bodyPr>
              <a:prstTxWarp prst="textNoShape">
                <a:avLst/>
              </a:prstTxWarp>
            </a:bodyPr>
            <a:lstStyle/>
            <a:p>
              <a:pPr algn="ctr">
                <a:lnSpc>
                  <a:spcPct val="90000"/>
                </a:lnSpc>
                <a:spcBef>
                  <a:spcPct val="20000"/>
                </a:spcBef>
                <a:buClr>
                  <a:srgbClr val="6F89F7"/>
                </a:buClr>
                <a:buSzPct val="110000"/>
              </a:pPr>
              <a:r>
                <a:rPr lang="ja-JP" altLang="en-US" dirty="0"/>
                <a:t>２つの谷が分離</a:t>
              </a:r>
              <a:endParaRPr lang="en-US" altLang="ja-JP" dirty="0"/>
            </a:p>
            <a:p>
              <a:pPr algn="ctr">
                <a:lnSpc>
                  <a:spcPct val="90000"/>
                </a:lnSpc>
                <a:spcBef>
                  <a:spcPct val="20000"/>
                </a:spcBef>
                <a:buClr>
                  <a:srgbClr val="6F89F7"/>
                </a:buClr>
                <a:buSzPct val="110000"/>
              </a:pPr>
              <a:r>
                <a:rPr lang="en-US" altLang="ja-JP" dirty="0"/>
                <a:t>(</a:t>
              </a:r>
              <a:r>
                <a:rPr lang="ja-JP" altLang="en-US" dirty="0"/>
                <a:t>従来の描像</a:t>
              </a:r>
              <a:r>
                <a:rPr lang="en-US" altLang="ja-JP" dirty="0"/>
                <a:t>)</a:t>
              </a:r>
            </a:p>
          </p:txBody>
        </p:sp>
        <p:sp>
          <p:nvSpPr>
            <p:cNvPr id="74" name="正方形/長方形 73"/>
            <p:cNvSpPr/>
            <p:nvPr/>
          </p:nvSpPr>
          <p:spPr>
            <a:xfrm>
              <a:off x="3560347" y="5256776"/>
              <a:ext cx="389863" cy="369332"/>
            </a:xfrm>
            <a:prstGeom prst="rect">
              <a:avLst/>
            </a:prstGeom>
          </p:spPr>
          <p:txBody>
            <a:bodyPr wrap="none">
              <a:spAutoFit/>
            </a:bodyPr>
            <a:lstStyle/>
            <a:p>
              <a:r>
                <a:rPr lang="en-US" altLang="ja-JP" i="1" dirty="0">
                  <a:solidFill>
                    <a:srgbClr val="000000"/>
                  </a:solidFill>
                </a:rPr>
                <a:t>K’</a:t>
              </a:r>
              <a:endParaRPr lang="ja-JP" altLang="en-US" dirty="0">
                <a:solidFill>
                  <a:srgbClr val="000000"/>
                </a:solidFill>
              </a:endParaRPr>
            </a:p>
          </p:txBody>
        </p:sp>
        <p:sp>
          <p:nvSpPr>
            <p:cNvPr id="75" name="正方形/長方形 74"/>
            <p:cNvSpPr/>
            <p:nvPr/>
          </p:nvSpPr>
          <p:spPr>
            <a:xfrm>
              <a:off x="5032430" y="5256776"/>
              <a:ext cx="351391" cy="369332"/>
            </a:xfrm>
            <a:prstGeom prst="rect">
              <a:avLst/>
            </a:prstGeom>
          </p:spPr>
          <p:txBody>
            <a:bodyPr wrap="none">
              <a:spAutoFit/>
            </a:bodyPr>
            <a:lstStyle/>
            <a:p>
              <a:r>
                <a:rPr lang="en-US" altLang="ja-JP" i="1" dirty="0">
                  <a:solidFill>
                    <a:srgbClr val="000000"/>
                  </a:solidFill>
                </a:rPr>
                <a:t>K</a:t>
              </a:r>
              <a:endParaRPr lang="ja-JP" altLang="en-US" dirty="0">
                <a:solidFill>
                  <a:srgbClr val="000000"/>
                </a:solidFill>
              </a:endParaRPr>
            </a:p>
          </p:txBody>
        </p:sp>
      </p:grpSp>
      <p:sp>
        <p:nvSpPr>
          <p:cNvPr id="3" name="テキスト ボックス 2"/>
          <p:cNvSpPr txBox="1"/>
          <p:nvPr/>
        </p:nvSpPr>
        <p:spPr>
          <a:xfrm>
            <a:off x="4806079" y="1496621"/>
            <a:ext cx="3692036" cy="646331"/>
          </a:xfrm>
          <a:prstGeom prst="rect">
            <a:avLst/>
          </a:prstGeom>
          <a:noFill/>
        </p:spPr>
        <p:txBody>
          <a:bodyPr wrap="none" rtlCol="0">
            <a:spAutoFit/>
          </a:bodyPr>
          <a:lstStyle/>
          <a:p>
            <a:pPr algn="ctr"/>
            <a:r>
              <a:rPr kumimoji="1" lang="en-US" altLang="ja-JP" dirty="0"/>
              <a:t>K</a:t>
            </a:r>
            <a:r>
              <a:rPr kumimoji="1" lang="ja-JP" altLang="en-US" dirty="0"/>
              <a:t>と</a:t>
            </a:r>
            <a:r>
              <a:rPr kumimoji="1" lang="en-US" altLang="ja-JP" dirty="0"/>
              <a:t>K’</a:t>
            </a:r>
            <a:r>
              <a:rPr kumimoji="1" lang="ja-JP" altLang="en-US" dirty="0"/>
              <a:t>：エネルギ的に等価な離散準位</a:t>
            </a:r>
            <a:endParaRPr kumimoji="1" lang="en-US" altLang="ja-JP" dirty="0"/>
          </a:p>
          <a:p>
            <a:pPr algn="ctr"/>
            <a:r>
              <a:rPr lang="en-US" altLang="ja-JP" dirty="0">
                <a:sym typeface="Wingdings"/>
              </a:rPr>
              <a:t> </a:t>
            </a:r>
            <a:r>
              <a:rPr lang="ja-JP" altLang="en-US" dirty="0">
                <a:sym typeface="Wingdings"/>
              </a:rPr>
              <a:t>４重縮退（谷</a:t>
            </a:r>
            <a:r>
              <a:rPr lang="en-US" altLang="ja-JP" dirty="0">
                <a:sym typeface="Wingdings"/>
              </a:rPr>
              <a:t>x</a:t>
            </a:r>
            <a:r>
              <a:rPr lang="ja-JP" altLang="en-US" dirty="0">
                <a:sym typeface="Wingdings"/>
              </a:rPr>
              <a:t>スピン）</a:t>
            </a:r>
            <a:endParaRPr kumimoji="1" lang="ja-JP" altLang="en-US" dirty="0"/>
          </a:p>
        </p:txBody>
      </p:sp>
      <p:grpSp>
        <p:nvGrpSpPr>
          <p:cNvPr id="233" name="図形グループ 232"/>
          <p:cNvGrpSpPr/>
          <p:nvPr/>
        </p:nvGrpSpPr>
        <p:grpSpPr>
          <a:xfrm>
            <a:off x="5950378" y="2867077"/>
            <a:ext cx="1295400" cy="646562"/>
            <a:chOff x="529524" y="5018448"/>
            <a:chExt cx="1295400" cy="646562"/>
          </a:xfrm>
        </p:grpSpPr>
        <p:cxnSp>
          <p:nvCxnSpPr>
            <p:cNvPr id="234" name="直線コネクタ 233"/>
            <p:cNvCxnSpPr/>
            <p:nvPr/>
          </p:nvCxnSpPr>
          <p:spPr bwMode="auto">
            <a:xfrm>
              <a:off x="529524" y="5143755"/>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235" name="直線コネクタ 234"/>
            <p:cNvCxnSpPr/>
            <p:nvPr/>
          </p:nvCxnSpPr>
          <p:spPr bwMode="auto">
            <a:xfrm>
              <a:off x="1215324" y="5143755"/>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236" name="直線コネクタ 235"/>
            <p:cNvCxnSpPr/>
            <p:nvPr/>
          </p:nvCxnSpPr>
          <p:spPr bwMode="auto">
            <a:xfrm>
              <a:off x="529524" y="5170848"/>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237" name="図形グループ 46"/>
            <p:cNvGrpSpPr/>
            <p:nvPr/>
          </p:nvGrpSpPr>
          <p:grpSpPr>
            <a:xfrm>
              <a:off x="834324" y="5018448"/>
              <a:ext cx="183807" cy="279427"/>
              <a:chOff x="5096434" y="5330524"/>
              <a:chExt cx="183807" cy="279427"/>
            </a:xfrm>
          </p:grpSpPr>
          <p:sp>
            <p:nvSpPr>
              <p:cNvPr id="250"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51"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238" name="図形グループ 49"/>
            <p:cNvGrpSpPr/>
            <p:nvPr/>
          </p:nvGrpSpPr>
          <p:grpSpPr>
            <a:xfrm rot="10800000">
              <a:off x="650517" y="5043821"/>
              <a:ext cx="183807" cy="279427"/>
              <a:chOff x="5096434" y="5330524"/>
              <a:chExt cx="183807" cy="279427"/>
            </a:xfrm>
          </p:grpSpPr>
          <p:sp>
            <p:nvSpPr>
              <p:cNvPr id="248"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49"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cxnSp>
          <p:nvCxnSpPr>
            <p:cNvPr id="239" name="直線コネクタ 238"/>
            <p:cNvCxnSpPr/>
            <p:nvPr/>
          </p:nvCxnSpPr>
          <p:spPr bwMode="auto">
            <a:xfrm>
              <a:off x="1215324" y="5170848"/>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240" name="図形グループ 61"/>
            <p:cNvGrpSpPr/>
            <p:nvPr/>
          </p:nvGrpSpPr>
          <p:grpSpPr>
            <a:xfrm>
              <a:off x="1520124" y="5018448"/>
              <a:ext cx="183807" cy="279427"/>
              <a:chOff x="5096434" y="5330524"/>
              <a:chExt cx="183807" cy="279427"/>
            </a:xfrm>
          </p:grpSpPr>
          <p:sp>
            <p:nvSpPr>
              <p:cNvPr id="246"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47"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241" name="図形グループ 64"/>
            <p:cNvGrpSpPr/>
            <p:nvPr/>
          </p:nvGrpSpPr>
          <p:grpSpPr>
            <a:xfrm rot="10800000">
              <a:off x="1336317" y="5043821"/>
              <a:ext cx="183807" cy="279427"/>
              <a:chOff x="5096434" y="5330524"/>
              <a:chExt cx="183807" cy="279427"/>
            </a:xfrm>
          </p:grpSpPr>
          <p:sp>
            <p:nvSpPr>
              <p:cNvPr id="244"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45"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sp>
          <p:nvSpPr>
            <p:cNvPr id="242" name="正方形/長方形 241"/>
            <p:cNvSpPr/>
            <p:nvPr/>
          </p:nvSpPr>
          <p:spPr>
            <a:xfrm>
              <a:off x="657313" y="5295678"/>
              <a:ext cx="338567" cy="369332"/>
            </a:xfrm>
            <a:prstGeom prst="rect">
              <a:avLst/>
            </a:prstGeom>
          </p:spPr>
          <p:txBody>
            <a:bodyPr wrap="non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sp>
          <p:nvSpPr>
            <p:cNvPr id="243" name="正方形/長方形 242"/>
            <p:cNvSpPr/>
            <p:nvPr/>
          </p:nvSpPr>
          <p:spPr>
            <a:xfrm>
              <a:off x="1365364" y="5295678"/>
              <a:ext cx="375023" cy="369332"/>
            </a:xfrm>
            <a:prstGeom prst="rect">
              <a:avLst/>
            </a:prstGeom>
          </p:spPr>
          <p:txBody>
            <a:bodyPr wrap="non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grpSp>
      <p:grpSp>
        <p:nvGrpSpPr>
          <p:cNvPr id="10" name="図形グループ 9"/>
          <p:cNvGrpSpPr/>
          <p:nvPr/>
        </p:nvGrpSpPr>
        <p:grpSpPr>
          <a:xfrm>
            <a:off x="5950378" y="2380436"/>
            <a:ext cx="1295400" cy="304800"/>
            <a:chOff x="5796393" y="2594689"/>
            <a:chExt cx="1295400" cy="304800"/>
          </a:xfrm>
        </p:grpSpPr>
        <p:cxnSp>
          <p:nvCxnSpPr>
            <p:cNvPr id="253" name="直線コネクタ 252"/>
            <p:cNvCxnSpPr/>
            <p:nvPr/>
          </p:nvCxnSpPr>
          <p:spPr bwMode="auto">
            <a:xfrm>
              <a:off x="5796393" y="2719996"/>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254" name="直線コネクタ 253"/>
            <p:cNvCxnSpPr/>
            <p:nvPr/>
          </p:nvCxnSpPr>
          <p:spPr bwMode="auto">
            <a:xfrm>
              <a:off x="6482193" y="2719996"/>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255" name="直線コネクタ 254"/>
            <p:cNvCxnSpPr/>
            <p:nvPr/>
          </p:nvCxnSpPr>
          <p:spPr bwMode="auto">
            <a:xfrm>
              <a:off x="5796393" y="2747089"/>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256" name="図形グループ 46"/>
            <p:cNvGrpSpPr/>
            <p:nvPr/>
          </p:nvGrpSpPr>
          <p:grpSpPr>
            <a:xfrm>
              <a:off x="6101193" y="2594689"/>
              <a:ext cx="183807" cy="279427"/>
              <a:chOff x="5096434" y="5330524"/>
              <a:chExt cx="183807" cy="279427"/>
            </a:xfrm>
          </p:grpSpPr>
          <p:sp>
            <p:nvSpPr>
              <p:cNvPr id="269"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70"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257" name="図形グループ 49"/>
            <p:cNvGrpSpPr/>
            <p:nvPr/>
          </p:nvGrpSpPr>
          <p:grpSpPr>
            <a:xfrm rot="10800000">
              <a:off x="5917386" y="2620062"/>
              <a:ext cx="183807" cy="279427"/>
              <a:chOff x="5096434" y="5330524"/>
              <a:chExt cx="183807" cy="279427"/>
            </a:xfrm>
          </p:grpSpPr>
          <p:sp>
            <p:nvSpPr>
              <p:cNvPr id="267"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68"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cxnSp>
          <p:nvCxnSpPr>
            <p:cNvPr id="258" name="直線コネクタ 257"/>
            <p:cNvCxnSpPr/>
            <p:nvPr/>
          </p:nvCxnSpPr>
          <p:spPr bwMode="auto">
            <a:xfrm>
              <a:off x="6482193" y="2747089"/>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259" name="図形グループ 61"/>
            <p:cNvGrpSpPr/>
            <p:nvPr/>
          </p:nvGrpSpPr>
          <p:grpSpPr>
            <a:xfrm>
              <a:off x="6786993" y="2594689"/>
              <a:ext cx="183807" cy="279427"/>
              <a:chOff x="5096434" y="5330524"/>
              <a:chExt cx="183807" cy="279427"/>
            </a:xfrm>
          </p:grpSpPr>
          <p:sp>
            <p:nvSpPr>
              <p:cNvPr id="265"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66"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260" name="図形グループ 64"/>
            <p:cNvGrpSpPr/>
            <p:nvPr/>
          </p:nvGrpSpPr>
          <p:grpSpPr>
            <a:xfrm rot="10800000">
              <a:off x="6603186" y="2620062"/>
              <a:ext cx="183807" cy="279427"/>
              <a:chOff x="5096434" y="5330524"/>
              <a:chExt cx="183807" cy="279427"/>
            </a:xfrm>
          </p:grpSpPr>
          <p:sp>
            <p:nvSpPr>
              <p:cNvPr id="263"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64"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grpSp>
        <p:nvGrpSpPr>
          <p:cNvPr id="14" name="図形グループ 13"/>
          <p:cNvGrpSpPr/>
          <p:nvPr/>
        </p:nvGrpSpPr>
        <p:grpSpPr>
          <a:xfrm>
            <a:off x="1060977" y="4017417"/>
            <a:ext cx="7762028" cy="2782410"/>
            <a:chOff x="1060977" y="4017417"/>
            <a:chExt cx="7762028" cy="2782410"/>
          </a:xfrm>
        </p:grpSpPr>
        <p:sp>
          <p:nvSpPr>
            <p:cNvPr id="165" name="Rectangle 4" descr="Rectangle: Click to edit Master text styles&#10;Second level&#10;Third level&#10;Fourth level&#10;Fifth level"/>
            <p:cNvSpPr>
              <a:spLocks noChangeArrowheads="1"/>
            </p:cNvSpPr>
            <p:nvPr/>
          </p:nvSpPr>
          <p:spPr bwMode="auto">
            <a:xfrm>
              <a:off x="5156164" y="4078031"/>
              <a:ext cx="3055845" cy="376738"/>
            </a:xfrm>
            <a:prstGeom prst="rect">
              <a:avLst/>
            </a:prstGeom>
            <a:noFill/>
            <a:ln w="9525">
              <a:noFill/>
              <a:miter lim="800000"/>
              <a:headEnd/>
              <a:tailEnd/>
            </a:ln>
            <a:effectLst/>
          </p:spPr>
          <p:txBody>
            <a:bodyPr>
              <a:prstTxWarp prst="textNoShape">
                <a:avLst/>
              </a:prstTxWarp>
            </a:bodyPr>
            <a:lstStyle/>
            <a:p>
              <a:pPr algn="ctr">
                <a:lnSpc>
                  <a:spcPct val="90000"/>
                </a:lnSpc>
                <a:spcBef>
                  <a:spcPct val="20000"/>
                </a:spcBef>
                <a:buClr>
                  <a:srgbClr val="6F89F7"/>
                </a:buClr>
                <a:buSzPct val="110000"/>
              </a:pPr>
              <a:r>
                <a:rPr lang="ja-JP" altLang="en-US" dirty="0">
                  <a:solidFill>
                    <a:srgbClr val="000000"/>
                  </a:solidFill>
                </a:rPr>
                <a:t>４重縮退のスピン軌道分裂</a:t>
              </a:r>
              <a:endParaRPr lang="en-US" altLang="ja-JP" dirty="0">
                <a:solidFill>
                  <a:srgbClr val="000000"/>
                </a:solidFill>
                <a:latin typeface="Calibri"/>
                <a:ea typeface="ＭＳ Ｐゴシック"/>
                <a:sym typeface="Wingdings"/>
              </a:endParaRPr>
            </a:p>
          </p:txBody>
        </p:sp>
        <p:sp>
          <p:nvSpPr>
            <p:cNvPr id="174" name="正方形/長方形 173"/>
            <p:cNvSpPr/>
            <p:nvPr/>
          </p:nvSpPr>
          <p:spPr>
            <a:xfrm>
              <a:off x="1060977" y="4017417"/>
              <a:ext cx="2826220" cy="369332"/>
            </a:xfrm>
            <a:prstGeom prst="rect">
              <a:avLst/>
            </a:prstGeom>
            <a:noFill/>
            <a:ln>
              <a:noFill/>
            </a:ln>
          </p:spPr>
          <p:txBody>
            <a:bodyPr wrap="square">
              <a:spAutoFit/>
            </a:bodyPr>
            <a:lstStyle/>
            <a:p>
              <a:r>
                <a:rPr lang="ja-JP" altLang="en-US" dirty="0"/>
                <a:t>各々の谷でスピン軌道分裂</a:t>
              </a:r>
              <a:endParaRPr lang="en-US" altLang="ja-JP" baseline="-25000" dirty="0">
                <a:latin typeface="Times"/>
                <a:cs typeface="Times"/>
              </a:endParaRPr>
            </a:p>
          </p:txBody>
        </p:sp>
        <p:grpSp>
          <p:nvGrpSpPr>
            <p:cNvPr id="175" name="図形グループ 174"/>
            <p:cNvGrpSpPr/>
            <p:nvPr/>
          </p:nvGrpSpPr>
          <p:grpSpPr>
            <a:xfrm>
              <a:off x="1206660" y="4493379"/>
              <a:ext cx="2516039" cy="2043782"/>
              <a:chOff x="663039" y="1281111"/>
              <a:chExt cx="3076872" cy="2499347"/>
            </a:xfrm>
          </p:grpSpPr>
          <p:pic>
            <p:nvPicPr>
              <p:cNvPr id="176" name="図 175" descr="SOSpliting.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9533" y="1397032"/>
                <a:ext cx="1360378" cy="2383426"/>
              </a:xfrm>
              <a:prstGeom prst="rect">
                <a:avLst/>
              </a:prstGeom>
            </p:spPr>
          </p:pic>
          <p:pic>
            <p:nvPicPr>
              <p:cNvPr id="177" name="図 176" descr="SOSpliting.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39" y="1397032"/>
                <a:ext cx="1360378" cy="2383426"/>
              </a:xfrm>
              <a:prstGeom prst="rect">
                <a:avLst/>
              </a:prstGeom>
            </p:spPr>
          </p:pic>
          <p:sp>
            <p:nvSpPr>
              <p:cNvPr id="178" name="正方形/長方形 177"/>
              <p:cNvSpPr/>
              <p:nvPr/>
            </p:nvSpPr>
            <p:spPr>
              <a:xfrm>
                <a:off x="2644802" y="2369045"/>
                <a:ext cx="458617" cy="451657"/>
              </a:xfrm>
              <a:prstGeom prst="rect">
                <a:avLst/>
              </a:prstGeom>
            </p:spPr>
            <p:txBody>
              <a:bodyPr wrap="none">
                <a:spAutoFit/>
              </a:bodyPr>
              <a:lstStyle/>
              <a:p>
                <a:r>
                  <a:rPr lang="en-US" altLang="ja-JP" i="1" dirty="0">
                    <a:solidFill>
                      <a:srgbClr val="000000"/>
                    </a:solidFill>
                    <a:latin typeface="Calibri"/>
                    <a:ea typeface="ＭＳ Ｐゴシック"/>
                  </a:rPr>
                  <a:t>K’</a:t>
                </a:r>
                <a:endParaRPr lang="ja-JP" altLang="en-US" dirty="0">
                  <a:solidFill>
                    <a:srgbClr val="000000"/>
                  </a:solidFill>
                  <a:latin typeface="Calibri"/>
                  <a:ea typeface="ＭＳ Ｐゴシック"/>
                </a:endParaRPr>
              </a:p>
            </p:txBody>
          </p:sp>
          <p:sp>
            <p:nvSpPr>
              <p:cNvPr id="179" name="正方形/長方形 178"/>
              <p:cNvSpPr/>
              <p:nvPr/>
            </p:nvSpPr>
            <p:spPr>
              <a:xfrm>
                <a:off x="926538" y="2369045"/>
                <a:ext cx="414035" cy="451657"/>
              </a:xfrm>
              <a:prstGeom prst="rect">
                <a:avLst/>
              </a:prstGeom>
            </p:spPr>
            <p:txBody>
              <a:bodyPr wrap="none">
                <a:spAutoFit/>
              </a:bodyPr>
              <a:lstStyle/>
              <a:p>
                <a:r>
                  <a:rPr lang="en-US" altLang="ja-JP" i="1" dirty="0">
                    <a:solidFill>
                      <a:srgbClr val="000000"/>
                    </a:solidFill>
                    <a:latin typeface="Calibri"/>
                    <a:ea typeface="ＭＳ Ｐゴシック"/>
                  </a:rPr>
                  <a:t>K</a:t>
                </a:r>
                <a:endParaRPr lang="ja-JP" altLang="en-US" dirty="0">
                  <a:solidFill>
                    <a:srgbClr val="000000"/>
                  </a:solidFill>
                  <a:latin typeface="Calibri"/>
                  <a:ea typeface="ＭＳ Ｐゴシック"/>
                </a:endParaRPr>
              </a:p>
            </p:txBody>
          </p:sp>
          <p:grpSp>
            <p:nvGrpSpPr>
              <p:cNvPr id="180" name="図形グループ 179"/>
              <p:cNvGrpSpPr/>
              <p:nvPr/>
            </p:nvGrpSpPr>
            <p:grpSpPr>
              <a:xfrm>
                <a:off x="1538848" y="1281111"/>
                <a:ext cx="183807" cy="279427"/>
                <a:chOff x="5096434" y="5330524"/>
                <a:chExt cx="183807" cy="279427"/>
              </a:xfrm>
            </p:grpSpPr>
            <p:sp>
              <p:nvSpPr>
                <p:cNvPr id="190"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endParaRPr lang="ja-JP" altLang="en-US"/>
                </a:p>
              </p:txBody>
            </p:sp>
            <p:sp>
              <p:nvSpPr>
                <p:cNvPr id="191"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endParaRPr lang="en-US" altLang="ja-JP" sz="1600" b="1" dirty="0">
                    <a:latin typeface="Arial" pitchFamily="-105" charset="0"/>
                    <a:ea typeface="メイリオ" pitchFamily="-105" charset="-128"/>
                    <a:cs typeface="メイリオ" pitchFamily="-105" charset="-128"/>
                  </a:endParaRPr>
                </a:p>
              </p:txBody>
            </p:sp>
          </p:grpSp>
          <p:grpSp>
            <p:nvGrpSpPr>
              <p:cNvPr id="181" name="図形グループ 180"/>
              <p:cNvGrpSpPr/>
              <p:nvPr/>
            </p:nvGrpSpPr>
            <p:grpSpPr>
              <a:xfrm rot="10800000">
                <a:off x="1537368" y="2220686"/>
                <a:ext cx="183807" cy="279427"/>
                <a:chOff x="5096434" y="5330524"/>
                <a:chExt cx="183807" cy="279427"/>
              </a:xfrm>
            </p:grpSpPr>
            <p:sp>
              <p:nvSpPr>
                <p:cNvPr id="188"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endParaRPr lang="ja-JP" altLang="en-US"/>
                </a:p>
              </p:txBody>
            </p:sp>
            <p:sp>
              <p:nvSpPr>
                <p:cNvPr id="189"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endParaRPr lang="en-US" altLang="ja-JP" sz="1600" b="1" dirty="0">
                    <a:latin typeface="Arial" pitchFamily="-105" charset="0"/>
                    <a:ea typeface="メイリオ" pitchFamily="-105" charset="-128"/>
                    <a:cs typeface="メイリオ" pitchFamily="-105" charset="-128"/>
                  </a:endParaRPr>
                </a:p>
              </p:txBody>
            </p:sp>
          </p:grpSp>
          <p:grpSp>
            <p:nvGrpSpPr>
              <p:cNvPr id="182" name="図形グループ 181"/>
              <p:cNvGrpSpPr/>
              <p:nvPr/>
            </p:nvGrpSpPr>
            <p:grpSpPr>
              <a:xfrm rot="10800000">
                <a:off x="3233330" y="1324015"/>
                <a:ext cx="183807" cy="279427"/>
                <a:chOff x="5096434" y="5330524"/>
                <a:chExt cx="183807" cy="279427"/>
              </a:xfrm>
            </p:grpSpPr>
            <p:sp>
              <p:nvSpPr>
                <p:cNvPr id="186"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endParaRPr lang="ja-JP" altLang="en-US"/>
                </a:p>
              </p:txBody>
            </p:sp>
            <p:sp>
              <p:nvSpPr>
                <p:cNvPr id="187"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endParaRPr lang="en-US" altLang="ja-JP" sz="1600" b="1" dirty="0">
                    <a:latin typeface="Arial" pitchFamily="-105" charset="0"/>
                    <a:ea typeface="メイリオ" pitchFamily="-105" charset="-128"/>
                    <a:cs typeface="メイリオ" pitchFamily="-105" charset="-128"/>
                  </a:endParaRPr>
                </a:p>
              </p:txBody>
            </p:sp>
          </p:grpSp>
          <p:grpSp>
            <p:nvGrpSpPr>
              <p:cNvPr id="183" name="図形グループ 182"/>
              <p:cNvGrpSpPr/>
              <p:nvPr/>
            </p:nvGrpSpPr>
            <p:grpSpPr>
              <a:xfrm>
                <a:off x="3233330" y="2220687"/>
                <a:ext cx="183807" cy="279427"/>
                <a:chOff x="5096434" y="5330524"/>
                <a:chExt cx="183807" cy="279427"/>
              </a:xfrm>
            </p:grpSpPr>
            <p:sp>
              <p:nvSpPr>
                <p:cNvPr id="184"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endParaRPr lang="ja-JP" altLang="en-US"/>
                </a:p>
              </p:txBody>
            </p:sp>
            <p:sp>
              <p:nvSpPr>
                <p:cNvPr id="185"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endParaRPr lang="en-US" altLang="ja-JP" sz="1600" b="1" dirty="0">
                    <a:latin typeface="Arial" pitchFamily="-105" charset="0"/>
                    <a:ea typeface="メイリオ" pitchFamily="-105" charset="-128"/>
                    <a:cs typeface="メイリオ" pitchFamily="-105" charset="-128"/>
                  </a:endParaRPr>
                </a:p>
              </p:txBody>
            </p:sp>
          </p:grpSp>
        </p:grpSp>
        <p:grpSp>
          <p:nvGrpSpPr>
            <p:cNvPr id="192" name="図形グループ 191"/>
            <p:cNvGrpSpPr/>
            <p:nvPr/>
          </p:nvGrpSpPr>
          <p:grpSpPr>
            <a:xfrm>
              <a:off x="6868087" y="4507002"/>
              <a:ext cx="1295400" cy="1011772"/>
              <a:chOff x="3000071" y="4733243"/>
              <a:chExt cx="1295400" cy="1011772"/>
            </a:xfrm>
          </p:grpSpPr>
          <p:cxnSp>
            <p:nvCxnSpPr>
              <p:cNvPr id="193" name="直線コネクタ 192"/>
              <p:cNvCxnSpPr/>
              <p:nvPr/>
            </p:nvCxnSpPr>
            <p:spPr bwMode="auto">
              <a:xfrm>
                <a:off x="3000071" y="4891753"/>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94" name="直線コネクタ 193"/>
              <p:cNvCxnSpPr/>
              <p:nvPr/>
            </p:nvCxnSpPr>
            <p:spPr bwMode="auto">
              <a:xfrm>
                <a:off x="3685871" y="4891753"/>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95" name="直線コネクタ 194"/>
              <p:cNvCxnSpPr/>
              <p:nvPr/>
            </p:nvCxnSpPr>
            <p:spPr bwMode="auto">
              <a:xfrm>
                <a:off x="3000071" y="5250853"/>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196" name="図形グループ 46"/>
              <p:cNvGrpSpPr/>
              <p:nvPr/>
            </p:nvGrpSpPr>
            <p:grpSpPr>
              <a:xfrm>
                <a:off x="3212968" y="4733243"/>
                <a:ext cx="183807" cy="279427"/>
                <a:chOff x="5096434" y="5330524"/>
                <a:chExt cx="183807" cy="279427"/>
              </a:xfrm>
            </p:grpSpPr>
            <p:sp>
              <p:nvSpPr>
                <p:cNvPr id="209"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10"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197" name="図形グループ 49"/>
              <p:cNvGrpSpPr/>
              <p:nvPr/>
            </p:nvGrpSpPr>
            <p:grpSpPr>
              <a:xfrm rot="10800000">
                <a:off x="3212968" y="5123826"/>
                <a:ext cx="183807" cy="279427"/>
                <a:chOff x="5096434" y="5330524"/>
                <a:chExt cx="183807" cy="279427"/>
              </a:xfrm>
            </p:grpSpPr>
            <p:sp>
              <p:nvSpPr>
                <p:cNvPr id="207"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08"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cxnSp>
            <p:nvCxnSpPr>
              <p:cNvPr id="198" name="直線コネクタ 197"/>
              <p:cNvCxnSpPr/>
              <p:nvPr/>
            </p:nvCxnSpPr>
            <p:spPr bwMode="auto">
              <a:xfrm>
                <a:off x="3685871" y="5250853"/>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199" name="図形グループ 61"/>
              <p:cNvGrpSpPr/>
              <p:nvPr/>
            </p:nvGrpSpPr>
            <p:grpSpPr>
              <a:xfrm>
                <a:off x="3898768" y="5098453"/>
                <a:ext cx="183807" cy="279427"/>
                <a:chOff x="5096434" y="5330524"/>
                <a:chExt cx="183807" cy="279427"/>
              </a:xfrm>
            </p:grpSpPr>
            <p:sp>
              <p:nvSpPr>
                <p:cNvPr id="205"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06"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200" name="図形グループ 64"/>
              <p:cNvGrpSpPr/>
              <p:nvPr/>
            </p:nvGrpSpPr>
            <p:grpSpPr>
              <a:xfrm rot="10800000">
                <a:off x="3898768" y="4775216"/>
                <a:ext cx="183807" cy="279427"/>
                <a:chOff x="5096434" y="5330524"/>
                <a:chExt cx="183807" cy="279427"/>
              </a:xfrm>
            </p:grpSpPr>
            <p:sp>
              <p:nvSpPr>
                <p:cNvPr id="203"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04"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sp>
            <p:nvSpPr>
              <p:cNvPr id="201" name="正方形/長方形 200"/>
              <p:cNvSpPr/>
              <p:nvPr/>
            </p:nvSpPr>
            <p:spPr>
              <a:xfrm>
                <a:off x="3127860" y="5375683"/>
                <a:ext cx="338567" cy="369332"/>
              </a:xfrm>
              <a:prstGeom prst="rect">
                <a:avLst/>
              </a:prstGeom>
            </p:spPr>
            <p:txBody>
              <a:bodyPr wrap="non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sp>
            <p:nvSpPr>
              <p:cNvPr id="202" name="正方形/長方形 201"/>
              <p:cNvSpPr/>
              <p:nvPr/>
            </p:nvSpPr>
            <p:spPr>
              <a:xfrm>
                <a:off x="3835911" y="5375683"/>
                <a:ext cx="375023" cy="369332"/>
              </a:xfrm>
              <a:prstGeom prst="rect">
                <a:avLst/>
              </a:prstGeom>
            </p:spPr>
            <p:txBody>
              <a:bodyPr wrap="non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grpSp>
        <p:grpSp>
          <p:nvGrpSpPr>
            <p:cNvPr id="211" name="図形グループ 210"/>
            <p:cNvGrpSpPr/>
            <p:nvPr/>
          </p:nvGrpSpPr>
          <p:grpSpPr>
            <a:xfrm>
              <a:off x="5028375" y="4700905"/>
              <a:ext cx="1295400" cy="646562"/>
              <a:chOff x="529524" y="5018448"/>
              <a:chExt cx="1295400" cy="646562"/>
            </a:xfrm>
          </p:grpSpPr>
          <p:cxnSp>
            <p:nvCxnSpPr>
              <p:cNvPr id="212" name="直線コネクタ 211"/>
              <p:cNvCxnSpPr/>
              <p:nvPr/>
            </p:nvCxnSpPr>
            <p:spPr bwMode="auto">
              <a:xfrm>
                <a:off x="529524" y="5143755"/>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213" name="直線コネクタ 212"/>
              <p:cNvCxnSpPr/>
              <p:nvPr/>
            </p:nvCxnSpPr>
            <p:spPr bwMode="auto">
              <a:xfrm>
                <a:off x="1215324" y="5143755"/>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214" name="直線コネクタ 213"/>
              <p:cNvCxnSpPr/>
              <p:nvPr/>
            </p:nvCxnSpPr>
            <p:spPr bwMode="auto">
              <a:xfrm>
                <a:off x="529524" y="5170848"/>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215" name="図形グループ 46"/>
              <p:cNvGrpSpPr/>
              <p:nvPr/>
            </p:nvGrpSpPr>
            <p:grpSpPr>
              <a:xfrm>
                <a:off x="834324" y="5018448"/>
                <a:ext cx="183807" cy="279427"/>
                <a:chOff x="5096434" y="5330524"/>
                <a:chExt cx="183807" cy="279427"/>
              </a:xfrm>
            </p:grpSpPr>
            <p:sp>
              <p:nvSpPr>
                <p:cNvPr id="228"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29"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216" name="図形グループ 49"/>
              <p:cNvGrpSpPr/>
              <p:nvPr/>
            </p:nvGrpSpPr>
            <p:grpSpPr>
              <a:xfrm rot="10800000">
                <a:off x="650517" y="5043821"/>
                <a:ext cx="183807" cy="279427"/>
                <a:chOff x="5096434" y="5330524"/>
                <a:chExt cx="183807" cy="279427"/>
              </a:xfrm>
            </p:grpSpPr>
            <p:sp>
              <p:nvSpPr>
                <p:cNvPr id="226"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27"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cxnSp>
            <p:nvCxnSpPr>
              <p:cNvPr id="217" name="直線コネクタ 216"/>
              <p:cNvCxnSpPr/>
              <p:nvPr/>
            </p:nvCxnSpPr>
            <p:spPr bwMode="auto">
              <a:xfrm>
                <a:off x="1215324" y="5170848"/>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218" name="図形グループ 61"/>
              <p:cNvGrpSpPr/>
              <p:nvPr/>
            </p:nvGrpSpPr>
            <p:grpSpPr>
              <a:xfrm>
                <a:off x="1520124" y="5018448"/>
                <a:ext cx="183807" cy="279427"/>
                <a:chOff x="5096434" y="5330524"/>
                <a:chExt cx="183807" cy="279427"/>
              </a:xfrm>
            </p:grpSpPr>
            <p:sp>
              <p:nvSpPr>
                <p:cNvPr id="224"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25"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219" name="図形グループ 64"/>
              <p:cNvGrpSpPr/>
              <p:nvPr/>
            </p:nvGrpSpPr>
            <p:grpSpPr>
              <a:xfrm rot="10800000">
                <a:off x="1336317" y="5043821"/>
                <a:ext cx="183807" cy="279427"/>
                <a:chOff x="5096434" y="5330524"/>
                <a:chExt cx="183807" cy="279427"/>
              </a:xfrm>
            </p:grpSpPr>
            <p:sp>
              <p:nvSpPr>
                <p:cNvPr id="222"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23"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sp>
            <p:nvSpPr>
              <p:cNvPr id="220" name="正方形/長方形 219"/>
              <p:cNvSpPr/>
              <p:nvPr/>
            </p:nvSpPr>
            <p:spPr>
              <a:xfrm>
                <a:off x="657313" y="5295678"/>
                <a:ext cx="338567" cy="369332"/>
              </a:xfrm>
              <a:prstGeom prst="rect">
                <a:avLst/>
              </a:prstGeom>
            </p:spPr>
            <p:txBody>
              <a:bodyPr wrap="non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sp>
            <p:nvSpPr>
              <p:cNvPr id="221" name="正方形/長方形 220"/>
              <p:cNvSpPr/>
              <p:nvPr/>
            </p:nvSpPr>
            <p:spPr>
              <a:xfrm>
                <a:off x="1365364" y="5295678"/>
                <a:ext cx="375023" cy="369332"/>
              </a:xfrm>
              <a:prstGeom prst="rect">
                <a:avLst/>
              </a:prstGeom>
            </p:spPr>
            <p:txBody>
              <a:bodyPr wrap="non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grpSp>
        <p:cxnSp>
          <p:nvCxnSpPr>
            <p:cNvPr id="230" name="直線コネクタ 229"/>
            <p:cNvCxnSpPr/>
            <p:nvPr/>
          </p:nvCxnSpPr>
          <p:spPr>
            <a:xfrm flipV="1">
              <a:off x="6366456" y="4670848"/>
              <a:ext cx="456526" cy="166004"/>
            </a:xfrm>
            <a:prstGeom prst="line">
              <a:avLst/>
            </a:prstGeom>
            <a:ln>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31" name="直線コネクタ 230"/>
            <p:cNvCxnSpPr/>
            <p:nvPr/>
          </p:nvCxnSpPr>
          <p:spPr>
            <a:xfrm>
              <a:off x="6399658" y="4853451"/>
              <a:ext cx="423323" cy="157703"/>
            </a:xfrm>
            <a:prstGeom prst="line">
              <a:avLst/>
            </a:prstGeom>
            <a:ln>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
          <p:nvSpPr>
            <p:cNvPr id="232" name="Rectangle 4" descr="Rectangle: Click to edit Master text styles&#10;Second level&#10;Third level&#10;Fourth level&#10;Fifth level"/>
            <p:cNvSpPr>
              <a:spLocks noChangeArrowheads="1"/>
            </p:cNvSpPr>
            <p:nvPr/>
          </p:nvSpPr>
          <p:spPr bwMode="auto">
            <a:xfrm>
              <a:off x="6345774" y="4914686"/>
              <a:ext cx="474600" cy="376738"/>
            </a:xfrm>
            <a:prstGeom prst="rect">
              <a:avLst/>
            </a:prstGeom>
            <a:noFill/>
            <a:ln w="9525">
              <a:noFill/>
              <a:miter lim="800000"/>
              <a:headEnd/>
              <a:tailEnd/>
            </a:ln>
            <a:effectLst/>
          </p:spPr>
          <p:txBody>
            <a:bodyPr>
              <a:prstTxWarp prst="textNoShape">
                <a:avLst/>
              </a:prstTxWarp>
            </a:bodyPr>
            <a:lstStyle/>
            <a:p>
              <a:pPr algn="ctr">
                <a:lnSpc>
                  <a:spcPct val="90000"/>
                </a:lnSpc>
                <a:spcBef>
                  <a:spcPct val="20000"/>
                </a:spcBef>
                <a:buClr>
                  <a:srgbClr val="6F89F7"/>
                </a:buClr>
                <a:buSzPct val="110000"/>
              </a:pPr>
              <a:r>
                <a:rPr lang="en-US" altLang="ja-JP" sz="1600" i="1" dirty="0">
                  <a:solidFill>
                    <a:srgbClr val="000000"/>
                  </a:solidFill>
                </a:rPr>
                <a:t>SO</a:t>
              </a:r>
              <a:endParaRPr lang="en-US" altLang="ja-JP" sz="1600" i="1" dirty="0">
                <a:solidFill>
                  <a:srgbClr val="000000"/>
                </a:solidFill>
                <a:latin typeface="Calibri"/>
                <a:ea typeface="ＭＳ Ｐゴシック"/>
                <a:sym typeface="Wingdings"/>
              </a:endParaRPr>
            </a:p>
          </p:txBody>
        </p:sp>
        <p:sp>
          <p:nvSpPr>
            <p:cNvPr id="271" name="右矢印 270"/>
            <p:cNvSpPr/>
            <p:nvPr/>
          </p:nvSpPr>
          <p:spPr>
            <a:xfrm>
              <a:off x="4124412" y="4709752"/>
              <a:ext cx="592853" cy="254442"/>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2" name="正方形/長方形 271"/>
            <p:cNvSpPr/>
            <p:nvPr/>
          </p:nvSpPr>
          <p:spPr>
            <a:xfrm>
              <a:off x="6018435" y="5556388"/>
              <a:ext cx="2723982" cy="27699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altLang="ja-JP" sz="1200" b="0" u="none" strike="noStrike" kern="0" cap="none" spc="0" normalizeH="0" baseline="0" noProof="0" dirty="0">
                  <a:ln>
                    <a:noFill/>
                  </a:ln>
                  <a:solidFill>
                    <a:sysClr val="windowText" lastClr="000000"/>
                  </a:solidFill>
                  <a:effectLst/>
                  <a:uLnTx/>
                  <a:uFillTx/>
                  <a:latin typeface="Calibri"/>
                  <a:cs typeface="Calibri"/>
                </a:rPr>
                <a:t>Jespersen </a:t>
              </a:r>
              <a:r>
                <a:rPr kumimoji="0" lang="en-US" altLang="ja-JP" sz="1200" b="0" i="1" u="none" strike="noStrike" kern="0" cap="none" spc="0" normalizeH="0" baseline="0" noProof="0" dirty="0">
                  <a:ln>
                    <a:noFill/>
                  </a:ln>
                  <a:solidFill>
                    <a:sysClr val="windowText" lastClr="000000"/>
                  </a:solidFill>
                  <a:effectLst/>
                  <a:uLnTx/>
                  <a:uFillTx/>
                  <a:latin typeface="Calibri"/>
                  <a:cs typeface="Calibri"/>
                </a:rPr>
                <a:t>et al</a:t>
              </a:r>
              <a:r>
                <a:rPr kumimoji="0" lang="en-US" altLang="ja-JP" sz="1200" b="0" u="none" strike="noStrike" kern="0" cap="none" spc="0" normalizeH="0" baseline="0" noProof="0" dirty="0">
                  <a:ln>
                    <a:noFill/>
                  </a:ln>
                  <a:solidFill>
                    <a:sysClr val="windowText" lastClr="000000"/>
                  </a:solidFill>
                  <a:effectLst/>
                  <a:uLnTx/>
                  <a:uFillTx/>
                  <a:latin typeface="Calibri"/>
                  <a:cs typeface="Calibri"/>
                </a:rPr>
                <a:t>.,</a:t>
              </a:r>
              <a:r>
                <a:rPr kumimoji="0" lang="en-US" altLang="ja-JP" sz="1200" b="0" u="none" strike="noStrike" kern="0" cap="none" spc="0" normalizeH="0" noProof="0" dirty="0">
                  <a:ln>
                    <a:noFill/>
                  </a:ln>
                  <a:solidFill>
                    <a:sysClr val="windowText" lastClr="000000"/>
                  </a:solidFill>
                  <a:effectLst/>
                  <a:uLnTx/>
                  <a:uFillTx/>
                  <a:latin typeface="Calibri"/>
                  <a:cs typeface="Calibri"/>
                </a:rPr>
                <a:t> </a:t>
              </a:r>
              <a:r>
                <a:rPr kumimoji="0" lang="en-US" altLang="ja-JP" sz="1200" b="0" u="none" strike="noStrike" kern="0" cap="none" spc="0" normalizeH="0" baseline="0" noProof="0" dirty="0">
                  <a:ln>
                    <a:noFill/>
                  </a:ln>
                  <a:solidFill>
                    <a:sysClr val="windowText" lastClr="000000"/>
                  </a:solidFill>
                  <a:effectLst/>
                  <a:uLnTx/>
                  <a:uFillTx/>
                  <a:latin typeface="Calibri"/>
                  <a:cs typeface="Calibri"/>
                </a:rPr>
                <a:t>Nat. Phys. </a:t>
              </a:r>
              <a:r>
                <a:rPr kumimoji="0" lang="en-US" altLang="ja-JP" sz="1200" b="1" u="none" strike="noStrike" kern="0" cap="none" spc="0" normalizeH="0" baseline="0" noProof="0" dirty="0">
                  <a:ln>
                    <a:noFill/>
                  </a:ln>
                  <a:solidFill>
                    <a:sysClr val="windowText" lastClr="000000"/>
                  </a:solidFill>
                  <a:effectLst/>
                  <a:uLnTx/>
                  <a:uFillTx/>
                  <a:latin typeface="Calibri"/>
                  <a:cs typeface="Calibri"/>
                </a:rPr>
                <a:t>7</a:t>
              </a:r>
              <a:r>
                <a:rPr kumimoji="0" lang="en-US" altLang="ja-JP" sz="1200" b="0" u="none" strike="noStrike" kern="0" cap="none" spc="0" normalizeH="0" baseline="0" noProof="0" dirty="0">
                  <a:ln>
                    <a:noFill/>
                  </a:ln>
                  <a:solidFill>
                    <a:sysClr val="windowText" lastClr="000000"/>
                  </a:solidFill>
                  <a:effectLst/>
                  <a:uLnTx/>
                  <a:uFillTx/>
                  <a:latin typeface="Calibri"/>
                  <a:cs typeface="Calibri"/>
                </a:rPr>
                <a:t>, 348 (2011)</a:t>
              </a:r>
            </a:p>
          </p:txBody>
        </p:sp>
        <p:pic>
          <p:nvPicPr>
            <p:cNvPr id="273" name="図 272"/>
            <p:cNvPicPr>
              <a:picLocks noChangeAspect="1"/>
            </p:cNvPicPr>
            <p:nvPr/>
          </p:nvPicPr>
          <p:blipFill rotWithShape="1">
            <a:blip r:embed="rId6"/>
            <a:srcRect t="49974" r="10071" b="1"/>
            <a:stretch/>
          </p:blipFill>
          <p:spPr>
            <a:xfrm>
              <a:off x="4817742" y="5754158"/>
              <a:ext cx="4005263" cy="1045669"/>
            </a:xfrm>
            <a:prstGeom prst="rect">
              <a:avLst/>
            </a:prstGeom>
          </p:spPr>
        </p:pic>
      </p:grpSp>
      <p:sp>
        <p:nvSpPr>
          <p:cNvPr id="4" name="スライド番号プレースホルダー 3">
            <a:extLst>
              <a:ext uri="{FF2B5EF4-FFF2-40B4-BE49-F238E27FC236}">
                <a16:creationId xmlns:a16="http://schemas.microsoft.com/office/drawing/2014/main" id="{08082AF6-9B75-3E46-8058-B355E627C47D}"/>
              </a:ext>
            </a:extLst>
          </p:cNvPr>
          <p:cNvSpPr>
            <a:spLocks noGrp="1"/>
          </p:cNvSpPr>
          <p:nvPr>
            <p:ph type="sldNum" sz="quarter" idx="12"/>
          </p:nvPr>
        </p:nvSpPr>
        <p:spPr/>
        <p:txBody>
          <a:bodyPr/>
          <a:lstStyle/>
          <a:p>
            <a:fld id="{85F06041-1EDA-E94D-86F3-DBBEB1D991AC}" type="slidenum">
              <a:rPr lang="ja-JP" altLang="en-US" smtClean="0"/>
              <a:pPr/>
              <a:t>10</a:t>
            </a:fld>
            <a:r>
              <a:rPr lang="en-US" altLang="ja-JP"/>
              <a:t>/21</a:t>
            </a:r>
            <a:endParaRPr lang="ja-JP" altLang="en-US" dirty="0"/>
          </a:p>
        </p:txBody>
      </p:sp>
    </p:spTree>
    <p:extLst>
      <p:ext uri="{BB962C8B-B14F-4D97-AF65-F5344CB8AC3E}">
        <p14:creationId xmlns:p14="http://schemas.microsoft.com/office/powerpoint/2010/main" val="5201979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52" name="Rectangle 2"/>
          <p:cNvSpPr txBox="1">
            <a:spLocks noChangeArrowheads="1"/>
          </p:cNvSpPr>
          <p:nvPr/>
        </p:nvSpPr>
        <p:spPr bwMode="auto">
          <a:xfrm>
            <a:off x="609600" y="152400"/>
            <a:ext cx="7967663"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a:solidFill>
                  <a:schemeClr val="tx1"/>
                </a:solidFill>
                <a:cs typeface="Calibri"/>
              </a:rPr>
              <a:t>谷間結合</a:t>
            </a:r>
            <a:endParaRPr kumimoji="0" lang="en-US" altLang="ja-JP" sz="3200" dirty="0">
              <a:solidFill>
                <a:schemeClr val="tx1"/>
              </a:solidFill>
              <a:latin typeface="Calibri"/>
              <a:cs typeface="Calibri"/>
            </a:endParaRPr>
          </a:p>
        </p:txBody>
      </p:sp>
      <mc:AlternateContent xmlns:mc="http://schemas.openxmlformats.org/markup-compatibility/2006" xmlns:a14="http://schemas.microsoft.com/office/drawing/2010/main">
        <mc:Choice Requires="a14">
          <p:sp>
            <p:nvSpPr>
              <p:cNvPr id="43" name="正方形/長方形 42"/>
              <p:cNvSpPr/>
              <p:nvPr/>
            </p:nvSpPr>
            <p:spPr>
              <a:xfrm>
                <a:off x="397930" y="900790"/>
                <a:ext cx="5698067" cy="400110"/>
              </a:xfrm>
              <a:prstGeom prst="rect">
                <a:avLst/>
              </a:prstGeom>
              <a:noFill/>
              <a:ln>
                <a:noFill/>
              </a:ln>
            </p:spPr>
            <p:txBody>
              <a:bodyPr wrap="square">
                <a:spAutoFit/>
              </a:bodyPr>
              <a:lstStyle/>
              <a:p>
                <a14:m>
                  <m:oMath xmlns:m="http://schemas.openxmlformats.org/officeDocument/2006/math">
                    <m:d>
                      <m:dPr>
                        <m:begChr m:val=""/>
                        <m:endChr m:val="⟩"/>
                        <m:ctrlPr>
                          <a:rPr lang="en-US" altLang="ja-JP" sz="2000" i="1" smtClean="0">
                            <a:latin typeface="Cambria Math" panose="02040503050406030204" pitchFamily="18" charset="0"/>
                          </a:rPr>
                        </m:ctrlPr>
                      </m:dPr>
                      <m:e>
                        <m:r>
                          <m:rPr>
                            <m:nor/>
                          </m:rPr>
                          <a:rPr lang="en-US" altLang="ja-JP" sz="2000" b="0" i="0" smtClean="0">
                            <a:latin typeface="Cambria Math" charset="0"/>
                          </a:rPr>
                          <m:t>|</m:t>
                        </m:r>
                        <m:r>
                          <m:rPr>
                            <m:nor/>
                          </m:rPr>
                          <a:rPr lang="ja-JP" altLang="en-US" sz="2000" dirty="0"/>
                          <m:t>固有関数</m:t>
                        </m:r>
                      </m:e>
                    </m:d>
                    <m:r>
                      <a:rPr lang="en-US" altLang="ja-JP" sz="2000" b="0" i="1" smtClean="0">
                        <a:latin typeface="Cambria Math" charset="0"/>
                      </a:rPr>
                      <m:t>=</m:t>
                    </m:r>
                    <m:d>
                      <m:dPr>
                        <m:begChr m:val=""/>
                        <m:endChr m:val="⟩"/>
                        <m:ctrlPr>
                          <a:rPr lang="en-US" altLang="ja-JP" sz="2000" i="1">
                            <a:latin typeface="Cambria Math" panose="02040503050406030204" pitchFamily="18" charset="0"/>
                          </a:rPr>
                        </m:ctrlPr>
                      </m:dPr>
                      <m:e>
                        <m:r>
                          <m:rPr>
                            <m:nor/>
                          </m:rPr>
                          <a:rPr lang="en-US" altLang="ja-JP" sz="2000">
                            <a:latin typeface="Cambria Math" charset="0"/>
                          </a:rPr>
                          <m:t>|</m:t>
                        </m:r>
                        <m:r>
                          <a:rPr lang="ja-JP" altLang="en-US" sz="2000" b="0" i="1" smtClean="0">
                            <a:latin typeface="Cambria Math" charset="0"/>
                          </a:rPr>
                          <m:t>左</m:t>
                        </m:r>
                        <m:r>
                          <a:rPr lang="ja-JP" altLang="en-US" sz="2000" i="1" smtClean="0">
                            <a:latin typeface="Cambria Math" charset="0"/>
                          </a:rPr>
                          <m:t>進行波</m:t>
                        </m:r>
                        <m:r>
                          <a:rPr lang="en-US" altLang="ja-JP" sz="2000" b="0" i="1" smtClean="0">
                            <a:latin typeface="Cambria Math" charset="0"/>
                          </a:rPr>
                          <m:t> @</m:t>
                        </m:r>
                        <m:r>
                          <a:rPr lang="en-US" altLang="ja-JP" sz="2000" b="0" i="1" smtClean="0">
                            <a:solidFill>
                              <a:srgbClr val="FF0000"/>
                            </a:solidFill>
                            <a:latin typeface="Cambria Math" charset="0"/>
                          </a:rPr>
                          <m:t>𝐾</m:t>
                        </m:r>
                      </m:e>
                    </m:d>
                    <m:r>
                      <a:rPr lang="en-US" altLang="ja-JP" sz="2000" b="0" i="1" dirty="0" smtClean="0">
                        <a:latin typeface="Cambria Math" charset="0"/>
                      </a:rPr>
                      <m:t>+</m:t>
                    </m:r>
                    <m:d>
                      <m:dPr>
                        <m:begChr m:val=""/>
                        <m:endChr m:val="⟩"/>
                        <m:ctrlPr>
                          <a:rPr lang="en-US" altLang="ja-JP" sz="2000" i="1">
                            <a:latin typeface="Cambria Math" panose="02040503050406030204" pitchFamily="18" charset="0"/>
                          </a:rPr>
                        </m:ctrlPr>
                      </m:dPr>
                      <m:e>
                        <m:r>
                          <m:rPr>
                            <m:nor/>
                          </m:rPr>
                          <a:rPr lang="en-US" altLang="ja-JP" sz="2000">
                            <a:latin typeface="Cambria Math" charset="0"/>
                          </a:rPr>
                          <m:t>|</m:t>
                        </m:r>
                        <m:r>
                          <a:rPr lang="ja-JP" altLang="en-US" sz="2000" b="0" i="1" smtClean="0">
                            <a:latin typeface="Cambria Math" charset="0"/>
                          </a:rPr>
                          <m:t>右</m:t>
                        </m:r>
                        <m:r>
                          <a:rPr lang="ja-JP" altLang="en-US" sz="2000" i="1">
                            <a:latin typeface="Cambria Math" charset="0"/>
                          </a:rPr>
                          <m:t>進行波</m:t>
                        </m:r>
                        <m:r>
                          <a:rPr lang="en-US" altLang="ja-JP" sz="2000" i="1">
                            <a:latin typeface="Cambria Math" charset="0"/>
                          </a:rPr>
                          <m:t> @</m:t>
                        </m:r>
                        <m:r>
                          <a:rPr lang="en-US" altLang="ja-JP" sz="2000" i="1" smtClean="0">
                            <a:solidFill>
                              <a:srgbClr val="FF0000"/>
                            </a:solidFill>
                            <a:latin typeface="Cambria Math" charset="0"/>
                          </a:rPr>
                          <m:t>𝐾</m:t>
                        </m:r>
                        <m:r>
                          <a:rPr lang="en-US" altLang="ja-JP" sz="2000" b="0" i="1" smtClean="0">
                            <a:solidFill>
                              <a:srgbClr val="FF0000"/>
                            </a:solidFill>
                            <a:latin typeface="Cambria Math" charset="0"/>
                          </a:rPr>
                          <m:t>′</m:t>
                        </m:r>
                      </m:e>
                    </m:d>
                  </m:oMath>
                </a14:m>
                <a:r>
                  <a:rPr lang="en-US" altLang="ja-JP" sz="2000" dirty="0"/>
                  <a:t>.</a:t>
                </a:r>
              </a:p>
            </p:txBody>
          </p:sp>
        </mc:Choice>
        <mc:Fallback xmlns="">
          <p:sp>
            <p:nvSpPr>
              <p:cNvPr id="43" name="正方形/長方形 42"/>
              <p:cNvSpPr>
                <a:spLocks noRot="1" noChangeAspect="1" noMove="1" noResize="1" noEditPoints="1" noAdjustHandles="1" noChangeArrowheads="1" noChangeShapeType="1" noTextEdit="1"/>
              </p:cNvSpPr>
              <p:nvPr/>
            </p:nvSpPr>
            <p:spPr>
              <a:xfrm>
                <a:off x="397930" y="900790"/>
                <a:ext cx="5698067" cy="400110"/>
              </a:xfrm>
              <a:prstGeom prst="rect">
                <a:avLst/>
              </a:prstGeom>
              <a:blipFill rotWithShape="0">
                <a:blip r:embed="rId3"/>
                <a:stretch>
                  <a:fillRect l="-428" t="-124615" r="-3636" b="-186154"/>
                </a:stretch>
              </a:blipFill>
              <a:ln>
                <a:noFill/>
              </a:ln>
            </p:spPr>
            <p:txBody>
              <a:bodyPr/>
              <a:lstStyle/>
              <a:p>
                <a:r>
                  <a:rPr lang="ja-JP" altLang="en-US">
                    <a:noFill/>
                  </a:rPr>
                  <a:t> </a:t>
                </a:r>
              </a:p>
            </p:txBody>
          </p:sp>
        </mc:Fallback>
      </mc:AlternateContent>
      <p:grpSp>
        <p:nvGrpSpPr>
          <p:cNvPr id="165" name="図形グループ 164"/>
          <p:cNvGrpSpPr/>
          <p:nvPr/>
        </p:nvGrpSpPr>
        <p:grpSpPr>
          <a:xfrm>
            <a:off x="641116" y="1438793"/>
            <a:ext cx="3669110" cy="2124350"/>
            <a:chOff x="5086791" y="2160822"/>
            <a:chExt cx="3614814" cy="2092914"/>
          </a:xfrm>
        </p:grpSpPr>
        <p:sp>
          <p:nvSpPr>
            <p:cNvPr id="174" name="Rectangle 4" descr="Rectangle: Click to edit Master text styles&#10;Second level&#10;Third level&#10;Fourth level&#10;Fifth level"/>
            <p:cNvSpPr>
              <a:spLocks noChangeArrowheads="1"/>
            </p:cNvSpPr>
            <p:nvPr/>
          </p:nvSpPr>
          <p:spPr bwMode="auto">
            <a:xfrm>
              <a:off x="5086791" y="2334124"/>
              <a:ext cx="3512043" cy="332876"/>
            </a:xfrm>
            <a:prstGeom prst="rect">
              <a:avLst/>
            </a:prstGeom>
            <a:noFill/>
            <a:ln w="9525">
              <a:noFill/>
              <a:miter lim="800000"/>
              <a:headEnd/>
              <a:tailEnd/>
            </a:ln>
            <a:effectLst/>
          </p:spPr>
          <p:txBody>
            <a:bodyPr>
              <a:prstTxWarp prst="textNoShape">
                <a:avLst/>
              </a:prstTxWarp>
            </a:bodyPr>
            <a:lstStyle/>
            <a:p>
              <a:pPr algn="ctr">
                <a:lnSpc>
                  <a:spcPct val="90000"/>
                </a:lnSpc>
                <a:spcBef>
                  <a:spcPct val="20000"/>
                </a:spcBef>
                <a:buClr>
                  <a:srgbClr val="6F89F7"/>
                </a:buClr>
                <a:buSzPct val="110000"/>
              </a:pPr>
              <a:r>
                <a:rPr lang="ja-JP" altLang="en-US" b="1"/>
                <a:t>強い谷結合</a:t>
              </a:r>
              <a:r>
                <a:rPr lang="ja-JP" altLang="en-US" dirty="0"/>
                <a:t>：</a:t>
              </a:r>
              <a:endParaRPr lang="en-US" altLang="ja-JP" dirty="0">
                <a:sym typeface="Wingdings"/>
              </a:endParaRPr>
            </a:p>
          </p:txBody>
        </p:sp>
        <p:sp>
          <p:nvSpPr>
            <p:cNvPr id="175" name="角丸四角形 174"/>
            <p:cNvSpPr/>
            <p:nvPr/>
          </p:nvSpPr>
          <p:spPr>
            <a:xfrm>
              <a:off x="5108771" y="2160822"/>
              <a:ext cx="3592834" cy="2092914"/>
            </a:xfrm>
            <a:prstGeom prst="roundRect">
              <a:avLst>
                <a:gd name="adj" fmla="val 637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76" name="図形グループ 175"/>
            <p:cNvGrpSpPr/>
            <p:nvPr/>
          </p:nvGrpSpPr>
          <p:grpSpPr>
            <a:xfrm>
              <a:off x="5482063" y="2710576"/>
              <a:ext cx="2807005" cy="1417406"/>
              <a:chOff x="4875468" y="5022643"/>
              <a:chExt cx="2807005" cy="1417406"/>
            </a:xfrm>
          </p:grpSpPr>
          <p:sp>
            <p:nvSpPr>
              <p:cNvPr id="177" name="フリーフォーム 176"/>
              <p:cNvSpPr/>
              <p:nvPr/>
            </p:nvSpPr>
            <p:spPr>
              <a:xfrm rot="10800000">
                <a:off x="5727117" y="5614455"/>
                <a:ext cx="1038927" cy="153445"/>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178" name="図 177" descr="EBand_level_0606.eps"/>
              <p:cNvPicPr>
                <a:picLocks noChangeAspect="1"/>
              </p:cNvPicPr>
              <p:nvPr/>
            </p:nvPicPr>
            <p:blipFill rotWithShape="1">
              <a:blip r:embed="rId4">
                <a:extLst>
                  <a:ext uri="{28A0092B-C50C-407E-A947-70E740481C1C}">
                    <a14:useLocalDpi xmlns:a14="http://schemas.microsoft.com/office/drawing/2010/main" val="0"/>
                  </a:ext>
                </a:extLst>
              </a:blip>
              <a:srcRect l="22380" t="24217" r="63936" b="39359"/>
              <a:stretch/>
            </p:blipFill>
            <p:spPr>
              <a:xfrm>
                <a:off x="6606591" y="5183558"/>
                <a:ext cx="760399" cy="1247100"/>
              </a:xfrm>
              <a:prstGeom prst="rect">
                <a:avLst/>
              </a:prstGeom>
            </p:spPr>
          </p:pic>
          <p:pic>
            <p:nvPicPr>
              <p:cNvPr id="179" name="図 178" descr="EBand_level_0606.eps"/>
              <p:cNvPicPr>
                <a:picLocks noChangeAspect="1"/>
              </p:cNvPicPr>
              <p:nvPr/>
            </p:nvPicPr>
            <p:blipFill rotWithShape="1">
              <a:blip r:embed="rId4">
                <a:extLst>
                  <a:ext uri="{28A0092B-C50C-407E-A947-70E740481C1C}">
                    <a14:useLocalDpi xmlns:a14="http://schemas.microsoft.com/office/drawing/2010/main" val="0"/>
                  </a:ext>
                </a:extLst>
              </a:blip>
              <a:srcRect l="22380" t="24217" r="63936" b="39359"/>
              <a:stretch/>
            </p:blipFill>
            <p:spPr>
              <a:xfrm flipH="1">
                <a:off x="5115553" y="5183558"/>
                <a:ext cx="760399" cy="1247100"/>
              </a:xfrm>
              <a:prstGeom prst="rect">
                <a:avLst/>
              </a:prstGeom>
            </p:spPr>
          </p:pic>
          <p:cxnSp>
            <p:nvCxnSpPr>
              <p:cNvPr id="180" name="直線矢印コネクタ 179"/>
              <p:cNvCxnSpPr/>
              <p:nvPr/>
            </p:nvCxnSpPr>
            <p:spPr>
              <a:xfrm>
                <a:off x="4875468" y="6440049"/>
                <a:ext cx="280700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81" name="図形グループ 180"/>
              <p:cNvGrpSpPr/>
              <p:nvPr/>
            </p:nvGrpSpPr>
            <p:grpSpPr>
              <a:xfrm>
                <a:off x="6671307" y="6359152"/>
                <a:ext cx="613493" cy="71497"/>
                <a:chOff x="2248840" y="2862426"/>
                <a:chExt cx="613493" cy="97076"/>
              </a:xfrm>
            </p:grpSpPr>
            <p:cxnSp>
              <p:nvCxnSpPr>
                <p:cNvPr id="194" name="直線コネクタ 193"/>
                <p:cNvCxnSpPr/>
                <p:nvPr/>
              </p:nvCxnSpPr>
              <p:spPr>
                <a:xfrm>
                  <a:off x="2248840"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直線コネクタ 194"/>
                <p:cNvCxnSpPr/>
                <p:nvPr/>
              </p:nvCxnSpPr>
              <p:spPr>
                <a:xfrm>
                  <a:off x="2862333"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6" name="直線コネクタ 195"/>
                <p:cNvCxnSpPr/>
                <p:nvPr/>
              </p:nvCxnSpPr>
              <p:spPr>
                <a:xfrm>
                  <a:off x="2371539"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直線コネクタ 196"/>
                <p:cNvCxnSpPr/>
                <p:nvPr/>
              </p:nvCxnSpPr>
              <p:spPr>
                <a:xfrm>
                  <a:off x="2494238"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8" name="直線コネクタ 197"/>
                <p:cNvCxnSpPr/>
                <p:nvPr/>
              </p:nvCxnSpPr>
              <p:spPr>
                <a:xfrm>
                  <a:off x="2616937"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9" name="直線コネクタ 198"/>
                <p:cNvCxnSpPr/>
                <p:nvPr/>
              </p:nvCxnSpPr>
              <p:spPr>
                <a:xfrm>
                  <a:off x="2739636"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2" name="図形グループ 181"/>
              <p:cNvGrpSpPr/>
              <p:nvPr/>
            </p:nvGrpSpPr>
            <p:grpSpPr>
              <a:xfrm>
                <a:off x="5205836" y="6359152"/>
                <a:ext cx="613493" cy="71497"/>
                <a:chOff x="2401240" y="3014826"/>
                <a:chExt cx="613493" cy="97076"/>
              </a:xfrm>
            </p:grpSpPr>
            <p:cxnSp>
              <p:nvCxnSpPr>
                <p:cNvPr id="188" name="直線コネクタ 187"/>
                <p:cNvCxnSpPr/>
                <p:nvPr/>
              </p:nvCxnSpPr>
              <p:spPr>
                <a:xfrm>
                  <a:off x="2401240"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9" name="直線コネクタ 188"/>
                <p:cNvCxnSpPr/>
                <p:nvPr/>
              </p:nvCxnSpPr>
              <p:spPr>
                <a:xfrm>
                  <a:off x="3014733"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0" name="直線コネクタ 189"/>
                <p:cNvCxnSpPr/>
                <p:nvPr/>
              </p:nvCxnSpPr>
              <p:spPr>
                <a:xfrm>
                  <a:off x="2523939"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直線コネクタ 190"/>
                <p:cNvCxnSpPr/>
                <p:nvPr/>
              </p:nvCxnSpPr>
              <p:spPr>
                <a:xfrm>
                  <a:off x="2646638"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直線コネクタ 191"/>
                <p:cNvCxnSpPr/>
                <p:nvPr/>
              </p:nvCxnSpPr>
              <p:spPr>
                <a:xfrm>
                  <a:off x="2769337"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直線コネクタ 192"/>
                <p:cNvCxnSpPr/>
                <p:nvPr/>
              </p:nvCxnSpPr>
              <p:spPr>
                <a:xfrm>
                  <a:off x="2892036"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3" name="フリーフォーム 182"/>
              <p:cNvSpPr/>
              <p:nvPr/>
            </p:nvSpPr>
            <p:spPr>
              <a:xfrm>
                <a:off x="5365540" y="5393151"/>
                <a:ext cx="1762080" cy="113407"/>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4" name="正方形/長方形 183"/>
              <p:cNvSpPr/>
              <p:nvPr/>
            </p:nvSpPr>
            <p:spPr>
              <a:xfrm>
                <a:off x="5325117" y="5022643"/>
                <a:ext cx="369473" cy="363867"/>
              </a:xfrm>
              <a:prstGeom prst="rect">
                <a:avLst/>
              </a:prstGeom>
            </p:spPr>
            <p:txBody>
              <a:bodyPr wrap="none">
                <a:spAutoFit/>
              </a:bodyPr>
              <a:lstStyle/>
              <a:p>
                <a:r>
                  <a:rPr lang="en-US" altLang="ja-JP" i="1" dirty="0">
                    <a:solidFill>
                      <a:srgbClr val="000000"/>
                    </a:solidFill>
                  </a:rPr>
                  <a:t>K’</a:t>
                </a:r>
                <a:endParaRPr lang="ja-JP" altLang="en-US" dirty="0">
                  <a:solidFill>
                    <a:srgbClr val="000000"/>
                  </a:solidFill>
                </a:endParaRPr>
              </a:p>
            </p:txBody>
          </p:sp>
          <p:sp>
            <p:nvSpPr>
              <p:cNvPr id="185" name="正方形/長方形 184"/>
              <p:cNvSpPr/>
              <p:nvPr/>
            </p:nvSpPr>
            <p:spPr>
              <a:xfrm>
                <a:off x="6797200" y="5022643"/>
                <a:ext cx="333557" cy="363867"/>
              </a:xfrm>
              <a:prstGeom prst="rect">
                <a:avLst/>
              </a:prstGeom>
            </p:spPr>
            <p:txBody>
              <a:bodyPr wrap="none">
                <a:spAutoFit/>
              </a:bodyPr>
              <a:lstStyle/>
              <a:p>
                <a:r>
                  <a:rPr lang="en-US" altLang="ja-JP" i="1" dirty="0">
                    <a:solidFill>
                      <a:srgbClr val="000000"/>
                    </a:solidFill>
                  </a:rPr>
                  <a:t>K</a:t>
                </a:r>
                <a:endParaRPr lang="ja-JP" altLang="en-US" dirty="0">
                  <a:solidFill>
                    <a:srgbClr val="000000"/>
                  </a:solidFill>
                </a:endParaRPr>
              </a:p>
            </p:txBody>
          </p:sp>
          <p:sp>
            <p:nvSpPr>
              <p:cNvPr id="186" name="フリーフォーム 185"/>
              <p:cNvSpPr/>
              <p:nvPr/>
            </p:nvSpPr>
            <p:spPr>
              <a:xfrm>
                <a:off x="5882375" y="5054381"/>
                <a:ext cx="730441" cy="298806"/>
              </a:xfrm>
              <a:custGeom>
                <a:avLst/>
                <a:gdLst>
                  <a:gd name="connsiteX0" fmla="*/ 0 w 688939"/>
                  <a:gd name="connsiteY0" fmla="*/ 373522 h 373522"/>
                  <a:gd name="connsiteX1" fmla="*/ 340319 w 688939"/>
                  <a:gd name="connsiteY1" fmla="*/ 15 h 373522"/>
                  <a:gd name="connsiteX2" fmla="*/ 688939 w 688939"/>
                  <a:gd name="connsiteY2" fmla="*/ 356922 h 373522"/>
                </a:gdLst>
                <a:ahLst/>
                <a:cxnLst>
                  <a:cxn ang="0">
                    <a:pos x="connsiteX0" y="connsiteY0"/>
                  </a:cxn>
                  <a:cxn ang="0">
                    <a:pos x="connsiteX1" y="connsiteY1"/>
                  </a:cxn>
                  <a:cxn ang="0">
                    <a:pos x="connsiteX2" y="connsiteY2"/>
                  </a:cxn>
                </a:cxnLst>
                <a:rect l="l" t="t" r="r" b="b"/>
                <a:pathLst>
                  <a:path w="688939" h="373522">
                    <a:moveTo>
                      <a:pt x="0" y="373522"/>
                    </a:moveTo>
                    <a:cubicBezTo>
                      <a:pt x="112748" y="188152"/>
                      <a:pt x="225496" y="2782"/>
                      <a:pt x="340319" y="15"/>
                    </a:cubicBezTo>
                    <a:cubicBezTo>
                      <a:pt x="455142" y="-2752"/>
                      <a:pt x="688939" y="356922"/>
                      <a:pt x="688939" y="356922"/>
                    </a:cubicBezTo>
                  </a:path>
                </a:pathLst>
              </a:cu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7" name="フリーフォーム 186"/>
              <p:cNvSpPr/>
              <p:nvPr/>
            </p:nvSpPr>
            <p:spPr>
              <a:xfrm flipV="1">
                <a:off x="5882375" y="6177898"/>
                <a:ext cx="730441" cy="229407"/>
              </a:xfrm>
              <a:custGeom>
                <a:avLst/>
                <a:gdLst>
                  <a:gd name="connsiteX0" fmla="*/ 0 w 688939"/>
                  <a:gd name="connsiteY0" fmla="*/ 373522 h 373522"/>
                  <a:gd name="connsiteX1" fmla="*/ 340319 w 688939"/>
                  <a:gd name="connsiteY1" fmla="*/ 15 h 373522"/>
                  <a:gd name="connsiteX2" fmla="*/ 688939 w 688939"/>
                  <a:gd name="connsiteY2" fmla="*/ 356922 h 373522"/>
                </a:gdLst>
                <a:ahLst/>
                <a:cxnLst>
                  <a:cxn ang="0">
                    <a:pos x="connsiteX0" y="connsiteY0"/>
                  </a:cxn>
                  <a:cxn ang="0">
                    <a:pos x="connsiteX1" y="connsiteY1"/>
                  </a:cxn>
                  <a:cxn ang="0">
                    <a:pos x="connsiteX2" y="connsiteY2"/>
                  </a:cxn>
                </a:cxnLst>
                <a:rect l="l" t="t" r="r" b="b"/>
                <a:pathLst>
                  <a:path w="688939" h="373522">
                    <a:moveTo>
                      <a:pt x="0" y="373522"/>
                    </a:moveTo>
                    <a:cubicBezTo>
                      <a:pt x="112748" y="188152"/>
                      <a:pt x="225496" y="2782"/>
                      <a:pt x="340319" y="15"/>
                    </a:cubicBezTo>
                    <a:cubicBezTo>
                      <a:pt x="455142" y="-2752"/>
                      <a:pt x="688939" y="356922"/>
                      <a:pt x="688939" y="356922"/>
                    </a:cubicBezTo>
                  </a:path>
                </a:pathLst>
              </a:cu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nvGrpSpPr>
          <p:cNvPr id="16" name="図形グループ 15"/>
          <p:cNvGrpSpPr/>
          <p:nvPr/>
        </p:nvGrpSpPr>
        <p:grpSpPr>
          <a:xfrm>
            <a:off x="637748" y="1326533"/>
            <a:ext cx="8392123" cy="5482770"/>
            <a:chOff x="637748" y="1326533"/>
            <a:chExt cx="8392123" cy="5482770"/>
          </a:xfrm>
        </p:grpSpPr>
        <p:sp>
          <p:nvSpPr>
            <p:cNvPr id="29" name="正方形/長方形 28"/>
            <p:cNvSpPr/>
            <p:nvPr/>
          </p:nvSpPr>
          <p:spPr>
            <a:xfrm>
              <a:off x="2984066" y="4408384"/>
              <a:ext cx="3175869" cy="646331"/>
            </a:xfrm>
            <a:prstGeom prst="rect">
              <a:avLst/>
            </a:prstGeom>
            <a:solidFill>
              <a:srgbClr val="FF6600">
                <a:alpha val="20000"/>
              </a:srgbClr>
            </a:solidFill>
          </p:spPr>
          <p:txBody>
            <a:bodyPr wrap="none">
              <a:spAutoFit/>
            </a:bodyPr>
            <a:lstStyle/>
            <a:p>
              <a:pPr lvl="0" algn="ctr"/>
              <a:r>
                <a:rPr lang="ja-JP" altLang="en-US" dirty="0">
                  <a:solidFill>
                    <a:prstClr val="black"/>
                  </a:solidFill>
                  <a:sym typeface="Wingdings"/>
                </a:rPr>
                <a:t>ノギスの様なスペクトル構造</a:t>
              </a:r>
              <a:endParaRPr lang="en-US" altLang="ja-JP" dirty="0">
                <a:solidFill>
                  <a:prstClr val="black"/>
                </a:solidFill>
                <a:sym typeface="Wingdings"/>
              </a:endParaRPr>
            </a:p>
            <a:p>
              <a:pPr algn="ctr"/>
              <a:r>
                <a:rPr lang="en-US" altLang="ja-JP" dirty="0">
                  <a:sym typeface="Wingdings"/>
                </a:rPr>
                <a:t> </a:t>
              </a:r>
              <a:r>
                <a:rPr lang="ja-JP" altLang="en-US" dirty="0">
                  <a:sym typeface="Wingdings"/>
                </a:rPr>
                <a:t>縮重度のエネルギー依存性</a:t>
              </a:r>
              <a:endParaRPr lang="ja-JP" altLang="en-US" b="1" dirty="0"/>
            </a:p>
          </p:txBody>
        </p:sp>
        <p:grpSp>
          <p:nvGrpSpPr>
            <p:cNvPr id="4" name="図形グループ 3"/>
            <p:cNvGrpSpPr/>
            <p:nvPr/>
          </p:nvGrpSpPr>
          <p:grpSpPr>
            <a:xfrm>
              <a:off x="8466062" y="1771568"/>
              <a:ext cx="563809" cy="2288950"/>
              <a:chOff x="8123146" y="927492"/>
              <a:chExt cx="1020854" cy="4144461"/>
            </a:xfrm>
          </p:grpSpPr>
          <p:pic>
            <p:nvPicPr>
              <p:cNvPr id="5" name="図 4" descr="a.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3146" y="927492"/>
                <a:ext cx="1020854" cy="1034012"/>
              </a:xfrm>
              <a:prstGeom prst="rect">
                <a:avLst/>
              </a:prstGeom>
            </p:spPr>
          </p:pic>
          <p:pic>
            <p:nvPicPr>
              <p:cNvPr id="18" name="図 17" descr="a.gif"/>
              <p:cNvPicPr>
                <a:picLocks noChangeAspect="1"/>
              </p:cNvPicPr>
              <p:nvPr/>
            </p:nvPicPr>
            <p:blipFill rotWithShape="1">
              <a:blip r:embed="rId5">
                <a:extLst>
                  <a:ext uri="{28A0092B-C50C-407E-A947-70E740481C1C}">
                    <a14:useLocalDpi xmlns:a14="http://schemas.microsoft.com/office/drawing/2010/main" val="0"/>
                  </a:ext>
                </a:extLst>
              </a:blip>
              <a:srcRect l="45574" t="20134" r="30879"/>
              <a:stretch/>
            </p:blipFill>
            <p:spPr>
              <a:xfrm>
                <a:off x="8206630" y="2109964"/>
                <a:ext cx="862166" cy="2961989"/>
              </a:xfrm>
              <a:prstGeom prst="rect">
                <a:avLst/>
              </a:prstGeom>
            </p:spPr>
          </p:pic>
          <p:sp>
            <p:nvSpPr>
              <p:cNvPr id="7" name="正方形/長方形 6"/>
              <p:cNvSpPr/>
              <p:nvPr/>
            </p:nvSpPr>
            <p:spPr>
              <a:xfrm>
                <a:off x="8587212" y="1198393"/>
                <a:ext cx="336412" cy="765202"/>
              </a:xfrm>
              <a:prstGeom prst="rect">
                <a:avLst/>
              </a:prstGeom>
              <a:noFill/>
              <a:ln w="19050"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pic>
          <p:nvPicPr>
            <p:cNvPr id="166" name="図 165" descr="EBand_level_0606.eps"/>
            <p:cNvPicPr>
              <a:picLocks noChangeAspect="1"/>
            </p:cNvPicPr>
            <p:nvPr/>
          </p:nvPicPr>
          <p:blipFill rotWithShape="1">
            <a:blip r:embed="rId4">
              <a:extLst>
                <a:ext uri="{28A0092B-C50C-407E-A947-70E740481C1C}">
                  <a14:useLocalDpi xmlns:a14="http://schemas.microsoft.com/office/drawing/2010/main" val="0"/>
                </a:ext>
              </a:extLst>
            </a:blip>
            <a:srcRect l="85381" r="5416" b="15063"/>
            <a:stretch/>
          </p:blipFill>
          <p:spPr>
            <a:xfrm>
              <a:off x="6808248" y="1326533"/>
              <a:ext cx="404303" cy="2299239"/>
            </a:xfrm>
            <a:prstGeom prst="rect">
              <a:avLst/>
            </a:prstGeom>
          </p:spPr>
        </p:pic>
        <p:cxnSp>
          <p:nvCxnSpPr>
            <p:cNvPr id="167" name="直線矢印コネクタ 166"/>
            <p:cNvCxnSpPr/>
            <p:nvPr/>
          </p:nvCxnSpPr>
          <p:spPr>
            <a:xfrm flipH="1">
              <a:off x="7191849" y="1800528"/>
              <a:ext cx="348164" cy="42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68" name="テキスト ボックス 167"/>
            <p:cNvSpPr txBox="1"/>
            <p:nvPr/>
          </p:nvSpPr>
          <p:spPr>
            <a:xfrm>
              <a:off x="7561131" y="1639328"/>
              <a:ext cx="896968" cy="307777"/>
            </a:xfrm>
            <a:prstGeom prst="rect">
              <a:avLst/>
            </a:prstGeom>
            <a:noFill/>
          </p:spPr>
          <p:txBody>
            <a:bodyPr wrap="square" rtlCol="0">
              <a:spAutoFit/>
            </a:bodyPr>
            <a:lstStyle/>
            <a:p>
              <a:pPr lvl="0"/>
              <a:r>
                <a:rPr lang="ja-JP" altLang="en-US" sz="1400"/>
                <a:t>４重縮退</a:t>
              </a:r>
              <a:endParaRPr lang="en-US" altLang="ja-JP" sz="1400" dirty="0"/>
            </a:p>
          </p:txBody>
        </p:sp>
        <p:cxnSp>
          <p:nvCxnSpPr>
            <p:cNvPr id="169" name="直線矢印コネクタ 168"/>
            <p:cNvCxnSpPr/>
            <p:nvPr/>
          </p:nvCxnSpPr>
          <p:spPr>
            <a:xfrm flipH="1">
              <a:off x="7191849" y="3069844"/>
              <a:ext cx="348164" cy="42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70" name="テキスト ボックス 169"/>
            <p:cNvSpPr txBox="1"/>
            <p:nvPr/>
          </p:nvSpPr>
          <p:spPr>
            <a:xfrm>
              <a:off x="7561131" y="2908644"/>
              <a:ext cx="896968" cy="307777"/>
            </a:xfrm>
            <a:prstGeom prst="rect">
              <a:avLst/>
            </a:prstGeom>
            <a:noFill/>
          </p:spPr>
          <p:txBody>
            <a:bodyPr wrap="square" rtlCol="0">
              <a:spAutoFit/>
            </a:bodyPr>
            <a:lstStyle/>
            <a:p>
              <a:pPr lvl="0"/>
              <a:r>
                <a:rPr lang="ja-JP" altLang="en-US" sz="1400"/>
                <a:t>４重</a:t>
              </a:r>
              <a:r>
                <a:rPr lang="ja-JP" altLang="en-US" sz="1400" dirty="0"/>
                <a:t>縮退</a:t>
              </a:r>
              <a:endParaRPr lang="en-US" altLang="ja-JP" sz="1400" dirty="0"/>
            </a:p>
          </p:txBody>
        </p:sp>
        <p:cxnSp>
          <p:nvCxnSpPr>
            <p:cNvPr id="172" name="直線矢印コネクタ 171"/>
            <p:cNvCxnSpPr/>
            <p:nvPr/>
          </p:nvCxnSpPr>
          <p:spPr>
            <a:xfrm flipV="1">
              <a:off x="6749847" y="3581027"/>
              <a:ext cx="174851" cy="358888"/>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cxnSp>
          <p:nvCxnSpPr>
            <p:cNvPr id="173" name="直線矢印コネクタ 172"/>
            <p:cNvCxnSpPr/>
            <p:nvPr/>
          </p:nvCxnSpPr>
          <p:spPr>
            <a:xfrm flipH="1" flipV="1">
              <a:off x="7113909" y="3576989"/>
              <a:ext cx="169693" cy="38133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1" name="右矢印 10"/>
            <p:cNvSpPr/>
            <p:nvPr/>
          </p:nvSpPr>
          <p:spPr>
            <a:xfrm>
              <a:off x="6065823" y="3988666"/>
              <a:ext cx="312777" cy="170591"/>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0" name="Picture 1" descr="C:\Users\izumida\Desktop\名称未設定.png"/>
            <p:cNvPicPr>
              <a:picLocks noChangeAspect="1" noChangeArrowheads="1"/>
            </p:cNvPicPr>
            <p:nvPr/>
          </p:nvPicPr>
          <p:blipFill rotWithShape="1">
            <a:blip r:embed="rId6"/>
            <a:srcRect l="25671" r="24714"/>
            <a:stretch/>
          </p:blipFill>
          <p:spPr bwMode="auto">
            <a:xfrm>
              <a:off x="1399735" y="5407124"/>
              <a:ext cx="3339463" cy="1099614"/>
            </a:xfrm>
            <a:prstGeom prst="rect">
              <a:avLst/>
            </a:prstGeom>
            <a:noFill/>
          </p:spPr>
        </p:pic>
        <p:sp>
          <p:nvSpPr>
            <p:cNvPr id="201" name="正方形/長方形 200"/>
            <p:cNvSpPr/>
            <p:nvPr/>
          </p:nvSpPr>
          <p:spPr>
            <a:xfrm>
              <a:off x="1455661" y="5253520"/>
              <a:ext cx="2730803" cy="276999"/>
            </a:xfrm>
            <a:prstGeom prst="rect">
              <a:avLst/>
            </a:prstGeom>
          </p:spPr>
          <p:txBody>
            <a:bodyPr wrap="square">
              <a:spAutoFit/>
            </a:bodyPr>
            <a:lstStyle/>
            <a:p>
              <a:pPr algn="ctr"/>
              <a:r>
                <a:rPr lang="en-US" altLang="ja-JP" sz="1200" dirty="0" err="1"/>
                <a:t>Makarovski</a:t>
              </a:r>
              <a:r>
                <a:rPr lang="en-US" altLang="ja-JP" sz="1200" dirty="0"/>
                <a:t> </a:t>
              </a:r>
              <a:r>
                <a:rPr lang="en-US" altLang="ja-JP" sz="1200" i="1" dirty="0"/>
                <a:t>et al</a:t>
              </a:r>
              <a:r>
                <a:rPr lang="en-US" altLang="ja-JP" sz="1200" dirty="0"/>
                <a:t>., PRB </a:t>
              </a:r>
              <a:r>
                <a:rPr lang="en-US" altLang="ja-JP" sz="1200" b="1" dirty="0"/>
                <a:t>74</a:t>
              </a:r>
              <a:r>
                <a:rPr lang="en-US" altLang="ja-JP" sz="1200" dirty="0"/>
                <a:t>, 155431 (2006)</a:t>
              </a:r>
            </a:p>
          </p:txBody>
        </p:sp>
        <p:sp>
          <p:nvSpPr>
            <p:cNvPr id="202" name="正方形/長方形 201"/>
            <p:cNvSpPr/>
            <p:nvPr/>
          </p:nvSpPr>
          <p:spPr>
            <a:xfrm rot="16200000">
              <a:off x="283516" y="5649993"/>
              <a:ext cx="1047018" cy="338554"/>
            </a:xfrm>
            <a:prstGeom prst="rect">
              <a:avLst/>
            </a:prstGeom>
          </p:spPr>
          <p:txBody>
            <a:bodyPr wrap="none">
              <a:spAutoFit/>
            </a:bodyPr>
            <a:lstStyle/>
            <a:p>
              <a:pPr algn="ctr"/>
              <a:r>
                <a:rPr lang="en-US" altLang="ja-JP" sz="1600" i="1" dirty="0" err="1"/>
                <a:t>E</a:t>
              </a:r>
              <a:r>
                <a:rPr lang="en-US" altLang="ja-JP" sz="1600" baseline="-25000" dirty="0" err="1"/>
                <a:t>add</a:t>
              </a:r>
              <a:r>
                <a:rPr lang="en-US" altLang="ja-JP" sz="1600" dirty="0"/>
                <a:t> (</a:t>
              </a:r>
              <a:r>
                <a:rPr lang="en-US" altLang="ja-JP" sz="1600" dirty="0" err="1"/>
                <a:t>meV</a:t>
              </a:r>
              <a:r>
                <a:rPr lang="en-US" altLang="ja-JP" sz="1600" dirty="0"/>
                <a:t>)</a:t>
              </a:r>
            </a:p>
          </p:txBody>
        </p:sp>
        <p:sp>
          <p:nvSpPr>
            <p:cNvPr id="203" name="テキスト ボックス 202"/>
            <p:cNvSpPr txBox="1"/>
            <p:nvPr/>
          </p:nvSpPr>
          <p:spPr>
            <a:xfrm>
              <a:off x="2747493" y="6420016"/>
              <a:ext cx="1359090" cy="307777"/>
            </a:xfrm>
            <a:prstGeom prst="rect">
              <a:avLst/>
            </a:prstGeom>
            <a:noFill/>
          </p:spPr>
          <p:txBody>
            <a:bodyPr wrap="none" rtlCol="0">
              <a:spAutoFit/>
            </a:bodyPr>
            <a:lstStyle/>
            <a:p>
              <a:pPr marL="457200" indent="-457200" defTabSz="914400" fontAlgn="base">
                <a:spcBef>
                  <a:spcPct val="0"/>
                </a:spcBef>
                <a:spcAft>
                  <a:spcPct val="0"/>
                </a:spcAft>
              </a:pPr>
              <a:r>
                <a:rPr lang="en-US" altLang="ja-JP" sz="1400" dirty="0">
                  <a:solidFill>
                    <a:srgbClr val="000000"/>
                  </a:solidFill>
                  <a:latin typeface="Calibri"/>
                  <a:ea typeface="ＭＳ Ｐゴシック" pitchFamily="-29" charset="-128"/>
                  <a:cs typeface="Calibri"/>
                </a:rPr>
                <a:t>Gate voltage (V)</a:t>
              </a:r>
              <a:endParaRPr lang="en-US" altLang="ja-JP" sz="1400" b="1" dirty="0">
                <a:solidFill>
                  <a:srgbClr val="000000"/>
                </a:solidFill>
                <a:latin typeface="Calibri"/>
                <a:ea typeface="ＭＳ Ｐゴシック" pitchFamily="-29" charset="-128"/>
                <a:cs typeface="Calibri"/>
              </a:endParaRPr>
            </a:p>
          </p:txBody>
        </p:sp>
        <p:sp>
          <p:nvSpPr>
            <p:cNvPr id="204" name="正方形/長方形 203"/>
            <p:cNvSpPr/>
            <p:nvPr/>
          </p:nvSpPr>
          <p:spPr>
            <a:xfrm>
              <a:off x="3011888" y="5898465"/>
              <a:ext cx="752129" cy="276999"/>
            </a:xfrm>
            <a:prstGeom prst="rect">
              <a:avLst/>
            </a:prstGeom>
          </p:spPr>
          <p:txBody>
            <a:bodyPr wrap="none">
              <a:spAutoFit/>
            </a:bodyPr>
            <a:lstStyle/>
            <a:p>
              <a:r>
                <a:rPr lang="ja-JP" altLang="en-US" sz="1200" dirty="0">
                  <a:solidFill>
                    <a:srgbClr val="FF0000"/>
                  </a:solidFill>
                  <a:cs typeface="Calibri"/>
                </a:rPr>
                <a:t>２重縮退</a:t>
              </a:r>
              <a:endParaRPr lang="ja-JP" altLang="en-US" sz="1200" dirty="0">
                <a:solidFill>
                  <a:srgbClr val="FF0000"/>
                </a:solidFill>
              </a:endParaRPr>
            </a:p>
          </p:txBody>
        </p:sp>
        <p:sp>
          <p:nvSpPr>
            <p:cNvPr id="205" name="正方形/長方形 204"/>
            <p:cNvSpPr/>
            <p:nvPr/>
          </p:nvSpPr>
          <p:spPr>
            <a:xfrm>
              <a:off x="1414169" y="5898465"/>
              <a:ext cx="752129" cy="276999"/>
            </a:xfrm>
            <a:prstGeom prst="rect">
              <a:avLst/>
            </a:prstGeom>
          </p:spPr>
          <p:txBody>
            <a:bodyPr wrap="none">
              <a:spAutoFit/>
            </a:bodyPr>
            <a:lstStyle/>
            <a:p>
              <a:r>
                <a:rPr lang="ja-JP" altLang="en-US" sz="1200" dirty="0">
                  <a:solidFill>
                    <a:srgbClr val="FF0000"/>
                  </a:solidFill>
                  <a:cs typeface="Calibri"/>
                </a:rPr>
                <a:t>２重縮退</a:t>
              </a:r>
              <a:endParaRPr lang="ja-JP" altLang="en-US" sz="1200" dirty="0">
                <a:solidFill>
                  <a:srgbClr val="FF0000"/>
                </a:solidFill>
              </a:endParaRPr>
            </a:p>
          </p:txBody>
        </p:sp>
        <p:sp>
          <p:nvSpPr>
            <p:cNvPr id="206" name="正方形/長方形 205"/>
            <p:cNvSpPr/>
            <p:nvPr/>
          </p:nvSpPr>
          <p:spPr>
            <a:xfrm>
              <a:off x="2231282" y="5898465"/>
              <a:ext cx="752129" cy="276999"/>
            </a:xfrm>
            <a:prstGeom prst="rect">
              <a:avLst/>
            </a:prstGeom>
          </p:spPr>
          <p:txBody>
            <a:bodyPr wrap="none">
              <a:spAutoFit/>
            </a:bodyPr>
            <a:lstStyle/>
            <a:p>
              <a:r>
                <a:rPr lang="ja-JP" altLang="en-US" sz="1200" dirty="0">
                  <a:cs typeface="Calibri"/>
                </a:rPr>
                <a:t>４重縮退</a:t>
              </a:r>
              <a:endParaRPr lang="ja-JP" altLang="en-US" sz="1200" dirty="0"/>
            </a:p>
          </p:txBody>
        </p:sp>
        <p:sp>
          <p:nvSpPr>
            <p:cNvPr id="207" name="正方形/長方形 206"/>
            <p:cNvSpPr/>
            <p:nvPr/>
          </p:nvSpPr>
          <p:spPr>
            <a:xfrm>
              <a:off x="3997162" y="5898465"/>
              <a:ext cx="752129" cy="276999"/>
            </a:xfrm>
            <a:prstGeom prst="rect">
              <a:avLst/>
            </a:prstGeom>
          </p:spPr>
          <p:txBody>
            <a:bodyPr wrap="none">
              <a:spAutoFit/>
            </a:bodyPr>
            <a:lstStyle/>
            <a:p>
              <a:r>
                <a:rPr lang="ja-JP" altLang="en-US" sz="1200" dirty="0">
                  <a:cs typeface="Calibri"/>
                </a:rPr>
                <a:t>４重縮退</a:t>
              </a:r>
              <a:endParaRPr lang="ja-JP" altLang="en-US" sz="1200" dirty="0"/>
            </a:p>
          </p:txBody>
        </p:sp>
        <p:pic>
          <p:nvPicPr>
            <p:cNvPr id="208" name="Picture 1" descr="C:\Users\izumida\Desktop\名称未設定.png"/>
            <p:cNvPicPr>
              <a:picLocks noChangeAspect="1" noChangeArrowheads="1"/>
            </p:cNvPicPr>
            <p:nvPr/>
          </p:nvPicPr>
          <p:blipFill rotWithShape="1">
            <a:blip r:embed="rId6"/>
            <a:srcRect l="-109" r="93992"/>
            <a:stretch/>
          </p:blipFill>
          <p:spPr bwMode="auto">
            <a:xfrm>
              <a:off x="1006452" y="5409343"/>
              <a:ext cx="411726" cy="1099614"/>
            </a:xfrm>
            <a:prstGeom prst="rect">
              <a:avLst/>
            </a:prstGeom>
            <a:noFill/>
          </p:spPr>
        </p:pic>
        <p:pic>
          <p:nvPicPr>
            <p:cNvPr id="209" name="Picture 1"/>
            <p:cNvPicPr>
              <a:picLocks noChangeAspect="1" noChangeArrowheads="1"/>
            </p:cNvPicPr>
            <p:nvPr/>
          </p:nvPicPr>
          <p:blipFill>
            <a:blip r:embed="rId7"/>
            <a:srcRect/>
            <a:stretch>
              <a:fillRect/>
            </a:stretch>
          </p:blipFill>
          <p:spPr bwMode="auto">
            <a:xfrm>
              <a:off x="5261637" y="5488170"/>
              <a:ext cx="3011152" cy="1321133"/>
            </a:xfrm>
            <a:prstGeom prst="rect">
              <a:avLst/>
            </a:prstGeom>
            <a:noFill/>
            <a:ln w="9525">
              <a:noFill/>
              <a:miter lim="800000"/>
              <a:headEnd/>
              <a:tailEnd/>
            </a:ln>
          </p:spPr>
        </p:pic>
        <p:sp>
          <p:nvSpPr>
            <p:cNvPr id="210" name="正方形/長方形 209"/>
            <p:cNvSpPr/>
            <p:nvPr/>
          </p:nvSpPr>
          <p:spPr>
            <a:xfrm>
              <a:off x="5752306" y="5068854"/>
              <a:ext cx="2188997" cy="461665"/>
            </a:xfrm>
            <a:prstGeom prst="rect">
              <a:avLst/>
            </a:prstGeom>
          </p:spPr>
          <p:txBody>
            <a:bodyPr wrap="none">
              <a:spAutoFit/>
            </a:bodyPr>
            <a:lstStyle/>
            <a:p>
              <a:r>
                <a:rPr lang="en-US" altLang="ja-JP" sz="1200" dirty="0"/>
                <a:t>Moriyama, Fuse, Ishibashi,</a:t>
              </a:r>
            </a:p>
            <a:p>
              <a:r>
                <a:rPr lang="en-US" altLang="ja-JP" sz="1200" dirty="0"/>
                <a:t>Phys. Stat. Sol. </a:t>
              </a:r>
              <a:r>
                <a:rPr lang="en-US" altLang="ja-JP" sz="1200" b="1" dirty="0"/>
                <a:t>244</a:t>
              </a:r>
              <a:r>
                <a:rPr lang="en-US" altLang="ja-JP" sz="1200" dirty="0"/>
                <a:t>, 2371 (2007)</a:t>
              </a:r>
            </a:p>
          </p:txBody>
        </p:sp>
        <p:sp>
          <p:nvSpPr>
            <p:cNvPr id="211" name="正方形/長方形 210"/>
            <p:cNvSpPr/>
            <p:nvPr/>
          </p:nvSpPr>
          <p:spPr>
            <a:xfrm>
              <a:off x="5962947" y="5635435"/>
              <a:ext cx="752129" cy="276999"/>
            </a:xfrm>
            <a:prstGeom prst="rect">
              <a:avLst/>
            </a:prstGeom>
          </p:spPr>
          <p:txBody>
            <a:bodyPr wrap="none">
              <a:spAutoFit/>
            </a:bodyPr>
            <a:lstStyle/>
            <a:p>
              <a:r>
                <a:rPr lang="ja-JP" altLang="en-US" sz="1200" dirty="0">
                  <a:cs typeface="Calibri"/>
                </a:rPr>
                <a:t>４重縮退</a:t>
              </a:r>
              <a:endParaRPr lang="ja-JP" altLang="en-US" sz="1200" dirty="0"/>
            </a:p>
          </p:txBody>
        </p:sp>
        <p:sp>
          <p:nvSpPr>
            <p:cNvPr id="212" name="正方形/長方形 211"/>
            <p:cNvSpPr/>
            <p:nvPr/>
          </p:nvSpPr>
          <p:spPr>
            <a:xfrm>
              <a:off x="7235909" y="5635435"/>
              <a:ext cx="752129" cy="276999"/>
            </a:xfrm>
            <a:prstGeom prst="rect">
              <a:avLst/>
            </a:prstGeom>
          </p:spPr>
          <p:txBody>
            <a:bodyPr wrap="none">
              <a:spAutoFit/>
            </a:bodyPr>
            <a:lstStyle/>
            <a:p>
              <a:r>
                <a:rPr lang="ja-JP" altLang="en-US" sz="1200" dirty="0">
                  <a:solidFill>
                    <a:srgbClr val="FF0000"/>
                  </a:solidFill>
                  <a:cs typeface="Calibri"/>
                </a:rPr>
                <a:t>２重縮退</a:t>
              </a:r>
              <a:endParaRPr lang="ja-JP" altLang="en-US" sz="1200" dirty="0">
                <a:solidFill>
                  <a:srgbClr val="FF0000"/>
                </a:solidFill>
              </a:endParaRPr>
            </a:p>
          </p:txBody>
        </p:sp>
        <p:grpSp>
          <p:nvGrpSpPr>
            <p:cNvPr id="14" name="図形グループ 13"/>
            <p:cNvGrpSpPr/>
            <p:nvPr/>
          </p:nvGrpSpPr>
          <p:grpSpPr>
            <a:xfrm>
              <a:off x="4685952" y="1405621"/>
              <a:ext cx="1484779" cy="1114237"/>
              <a:chOff x="4685952" y="1405621"/>
              <a:chExt cx="1484779" cy="1114237"/>
            </a:xfrm>
          </p:grpSpPr>
          <p:grpSp>
            <p:nvGrpSpPr>
              <p:cNvPr id="12" name="図形グループ 11"/>
              <p:cNvGrpSpPr/>
              <p:nvPr/>
            </p:nvGrpSpPr>
            <p:grpSpPr>
              <a:xfrm>
                <a:off x="4685952" y="1769123"/>
                <a:ext cx="1484779" cy="750735"/>
                <a:chOff x="4672706" y="1945728"/>
                <a:chExt cx="1484779" cy="750735"/>
              </a:xfrm>
            </p:grpSpPr>
            <p:grpSp>
              <p:nvGrpSpPr>
                <p:cNvPr id="107" name="図形グループ 106"/>
                <p:cNvGrpSpPr/>
                <p:nvPr/>
              </p:nvGrpSpPr>
              <p:grpSpPr>
                <a:xfrm>
                  <a:off x="4672706" y="1945728"/>
                  <a:ext cx="1484779" cy="750735"/>
                  <a:chOff x="521743" y="5300758"/>
                  <a:chExt cx="2807005" cy="1419278"/>
                </a:xfrm>
              </p:grpSpPr>
              <p:grpSp>
                <p:nvGrpSpPr>
                  <p:cNvPr id="108" name="図形グループ 107"/>
                  <p:cNvGrpSpPr/>
                  <p:nvPr/>
                </p:nvGrpSpPr>
                <p:grpSpPr>
                  <a:xfrm>
                    <a:off x="2113553" y="5300758"/>
                    <a:ext cx="963444" cy="1247100"/>
                    <a:chOff x="742426" y="2174822"/>
                    <a:chExt cx="963444" cy="1247100"/>
                  </a:xfrm>
                </p:grpSpPr>
                <p:pic>
                  <p:nvPicPr>
                    <p:cNvPr id="131" name="図 130" descr="EBand_level_0606.eps"/>
                    <p:cNvPicPr>
                      <a:picLocks noChangeAspect="1"/>
                    </p:cNvPicPr>
                    <p:nvPr/>
                  </p:nvPicPr>
                  <p:blipFill rotWithShape="1">
                    <a:blip r:embed="rId4">
                      <a:extLst>
                        <a:ext uri="{28A0092B-C50C-407E-A947-70E740481C1C}">
                          <a14:useLocalDpi xmlns:a14="http://schemas.microsoft.com/office/drawing/2010/main" val="0"/>
                        </a:ext>
                      </a:extLst>
                    </a:blip>
                    <a:srcRect l="22380" t="24217" r="63936" b="39359"/>
                    <a:stretch/>
                  </p:blipFill>
                  <p:spPr>
                    <a:xfrm>
                      <a:off x="881739" y="2174822"/>
                      <a:ext cx="760399" cy="1247100"/>
                    </a:xfrm>
                    <a:prstGeom prst="rect">
                      <a:avLst/>
                    </a:prstGeom>
                  </p:spPr>
                </p:pic>
                <p:sp>
                  <p:nvSpPr>
                    <p:cNvPr id="132" name="正方形/長方形 131"/>
                    <p:cNvSpPr/>
                    <p:nvPr/>
                  </p:nvSpPr>
                  <p:spPr>
                    <a:xfrm>
                      <a:off x="1228598" y="2223141"/>
                      <a:ext cx="477272" cy="542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sp>
                  <p:nvSpPr>
                    <p:cNvPr id="133" name="正方形/長方形 132"/>
                    <p:cNvSpPr/>
                    <p:nvPr/>
                  </p:nvSpPr>
                  <p:spPr>
                    <a:xfrm>
                      <a:off x="742426" y="2789179"/>
                      <a:ext cx="477272" cy="542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grpSp>
              <p:grpSp>
                <p:nvGrpSpPr>
                  <p:cNvPr id="109" name="図形グループ 108"/>
                  <p:cNvGrpSpPr/>
                  <p:nvPr/>
                </p:nvGrpSpPr>
                <p:grpSpPr>
                  <a:xfrm flipH="1">
                    <a:off x="698096" y="5300758"/>
                    <a:ext cx="954863" cy="1247100"/>
                    <a:chOff x="751007" y="2174822"/>
                    <a:chExt cx="954863" cy="1247100"/>
                  </a:xfrm>
                </p:grpSpPr>
                <p:pic>
                  <p:nvPicPr>
                    <p:cNvPr id="128" name="図 127" descr="EBand_level_0606.eps"/>
                    <p:cNvPicPr>
                      <a:picLocks noChangeAspect="1"/>
                    </p:cNvPicPr>
                    <p:nvPr/>
                  </p:nvPicPr>
                  <p:blipFill rotWithShape="1">
                    <a:blip r:embed="rId4">
                      <a:extLst>
                        <a:ext uri="{28A0092B-C50C-407E-A947-70E740481C1C}">
                          <a14:useLocalDpi xmlns:a14="http://schemas.microsoft.com/office/drawing/2010/main" val="0"/>
                        </a:ext>
                      </a:extLst>
                    </a:blip>
                    <a:srcRect l="22380" t="24217" r="63936" b="39359"/>
                    <a:stretch/>
                  </p:blipFill>
                  <p:spPr>
                    <a:xfrm>
                      <a:off x="881739" y="2174822"/>
                      <a:ext cx="760399" cy="1247100"/>
                    </a:xfrm>
                    <a:prstGeom prst="rect">
                      <a:avLst/>
                    </a:prstGeom>
                  </p:spPr>
                </p:pic>
                <p:sp>
                  <p:nvSpPr>
                    <p:cNvPr id="129" name="正方形/長方形 128"/>
                    <p:cNvSpPr/>
                    <p:nvPr/>
                  </p:nvSpPr>
                  <p:spPr>
                    <a:xfrm>
                      <a:off x="1228598" y="2240271"/>
                      <a:ext cx="477272" cy="542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sp>
                  <p:nvSpPr>
                    <p:cNvPr id="130" name="正方形/長方形 129"/>
                    <p:cNvSpPr/>
                    <p:nvPr/>
                  </p:nvSpPr>
                  <p:spPr>
                    <a:xfrm>
                      <a:off x="751007" y="2789183"/>
                      <a:ext cx="477272" cy="542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grpSp>
              <p:cxnSp>
                <p:nvCxnSpPr>
                  <p:cNvPr id="110" name="直線矢印コネクタ 109"/>
                  <p:cNvCxnSpPr/>
                  <p:nvPr/>
                </p:nvCxnSpPr>
                <p:spPr>
                  <a:xfrm>
                    <a:off x="521743" y="6557249"/>
                    <a:ext cx="280700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11" name="図形グループ 110"/>
                  <p:cNvGrpSpPr/>
                  <p:nvPr/>
                </p:nvGrpSpPr>
                <p:grpSpPr>
                  <a:xfrm>
                    <a:off x="2317582" y="6476352"/>
                    <a:ext cx="613493" cy="71497"/>
                    <a:chOff x="2248840" y="2862426"/>
                    <a:chExt cx="613493" cy="97076"/>
                  </a:xfrm>
                </p:grpSpPr>
                <p:cxnSp>
                  <p:nvCxnSpPr>
                    <p:cNvPr id="122" name="直線コネクタ 121"/>
                    <p:cNvCxnSpPr/>
                    <p:nvPr/>
                  </p:nvCxnSpPr>
                  <p:spPr>
                    <a:xfrm>
                      <a:off x="2248840"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3" name="直線コネクタ 122"/>
                    <p:cNvCxnSpPr/>
                    <p:nvPr/>
                  </p:nvCxnSpPr>
                  <p:spPr>
                    <a:xfrm>
                      <a:off x="2862333"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直線コネクタ 123"/>
                    <p:cNvCxnSpPr/>
                    <p:nvPr/>
                  </p:nvCxnSpPr>
                  <p:spPr>
                    <a:xfrm>
                      <a:off x="2371539"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5" name="直線コネクタ 124"/>
                    <p:cNvCxnSpPr/>
                    <p:nvPr/>
                  </p:nvCxnSpPr>
                  <p:spPr>
                    <a:xfrm>
                      <a:off x="2494238"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直線コネクタ 125"/>
                    <p:cNvCxnSpPr/>
                    <p:nvPr/>
                  </p:nvCxnSpPr>
                  <p:spPr>
                    <a:xfrm>
                      <a:off x="2616937"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直線コネクタ 126"/>
                    <p:cNvCxnSpPr/>
                    <p:nvPr/>
                  </p:nvCxnSpPr>
                  <p:spPr>
                    <a:xfrm>
                      <a:off x="2739636"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12" name="図形グループ 111"/>
                  <p:cNvGrpSpPr/>
                  <p:nvPr/>
                </p:nvGrpSpPr>
                <p:grpSpPr>
                  <a:xfrm>
                    <a:off x="852111" y="6476352"/>
                    <a:ext cx="613493" cy="71497"/>
                    <a:chOff x="2401240" y="3014826"/>
                    <a:chExt cx="613493" cy="97076"/>
                  </a:xfrm>
                </p:grpSpPr>
                <p:cxnSp>
                  <p:nvCxnSpPr>
                    <p:cNvPr id="116" name="直線コネクタ 115"/>
                    <p:cNvCxnSpPr/>
                    <p:nvPr/>
                  </p:nvCxnSpPr>
                  <p:spPr>
                    <a:xfrm>
                      <a:off x="2401240"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直線コネクタ 116"/>
                    <p:cNvCxnSpPr/>
                    <p:nvPr/>
                  </p:nvCxnSpPr>
                  <p:spPr>
                    <a:xfrm>
                      <a:off x="3014733"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直線コネクタ 117"/>
                    <p:cNvCxnSpPr/>
                    <p:nvPr/>
                  </p:nvCxnSpPr>
                  <p:spPr>
                    <a:xfrm>
                      <a:off x="2523939"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9" name="直線コネクタ 118"/>
                    <p:cNvCxnSpPr/>
                    <p:nvPr/>
                  </p:nvCxnSpPr>
                  <p:spPr>
                    <a:xfrm>
                      <a:off x="2646638"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直線コネクタ 119"/>
                    <p:cNvCxnSpPr/>
                    <p:nvPr/>
                  </p:nvCxnSpPr>
                  <p:spPr>
                    <a:xfrm>
                      <a:off x="2769337"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p:nvPr/>
                  </p:nvCxnSpPr>
                  <p:spPr>
                    <a:xfrm>
                      <a:off x="2892036"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3" name="正方形/長方形 112"/>
                  <p:cNvSpPr/>
                  <p:nvPr/>
                </p:nvSpPr>
                <p:spPr>
                  <a:xfrm>
                    <a:off x="1877578" y="6442127"/>
                    <a:ext cx="105836" cy="2116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sp>
                <p:nvSpPr>
                  <p:cNvPr id="114" name="等号 113"/>
                  <p:cNvSpPr/>
                  <p:nvPr/>
                </p:nvSpPr>
                <p:spPr>
                  <a:xfrm rot="17611788">
                    <a:off x="1761761" y="6402972"/>
                    <a:ext cx="317064" cy="317064"/>
                  </a:xfrm>
                  <a:prstGeom prst="mathEqual">
                    <a:avLst>
                      <a:gd name="adj1" fmla="val 10893"/>
                      <a:gd name="adj2" fmla="val 18074"/>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15" name="フリーフォーム 114"/>
                  <p:cNvSpPr/>
                  <p:nvPr/>
                </p:nvSpPr>
                <p:spPr>
                  <a:xfrm rot="10800000" flipV="1">
                    <a:off x="1366275" y="5655263"/>
                    <a:ext cx="1038927" cy="73373"/>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latin typeface="Calibri"/>
                      <a:ea typeface="ＭＳ Ｐゴシック"/>
                    </a:endParaRPr>
                  </a:p>
                </p:txBody>
              </p:sp>
            </p:grpSp>
            <p:sp>
              <p:nvSpPr>
                <p:cNvPr id="163" name="正方形/長方形 162"/>
                <p:cNvSpPr/>
                <p:nvPr/>
              </p:nvSpPr>
              <p:spPr>
                <a:xfrm>
                  <a:off x="4731391" y="1954332"/>
                  <a:ext cx="264587" cy="250653"/>
                </a:xfrm>
                <a:prstGeom prst="rect">
                  <a:avLst/>
                </a:prstGeom>
              </p:spPr>
              <p:txBody>
                <a:bodyPr wrap="none">
                  <a:spAutoFit/>
                </a:bodyPr>
                <a:lstStyle/>
                <a:p>
                  <a:r>
                    <a:rPr lang="en-US" altLang="ja-JP" i="1" dirty="0">
                      <a:solidFill>
                        <a:srgbClr val="000000"/>
                      </a:solidFill>
                      <a:latin typeface="Calibri"/>
                      <a:ea typeface="ＭＳ Ｐゴシック"/>
                    </a:rPr>
                    <a:t>K’</a:t>
                  </a:r>
                  <a:endParaRPr lang="ja-JP" altLang="en-US" dirty="0">
                    <a:solidFill>
                      <a:srgbClr val="000000"/>
                    </a:solidFill>
                    <a:latin typeface="Calibri"/>
                    <a:ea typeface="ＭＳ Ｐゴシック"/>
                  </a:endParaRPr>
                </a:p>
              </p:txBody>
            </p:sp>
            <p:sp>
              <p:nvSpPr>
                <p:cNvPr id="164" name="正方形/長方形 163"/>
                <p:cNvSpPr/>
                <p:nvPr/>
              </p:nvSpPr>
              <p:spPr>
                <a:xfrm>
                  <a:off x="5737529" y="1954332"/>
                  <a:ext cx="238477" cy="250653"/>
                </a:xfrm>
                <a:prstGeom prst="rect">
                  <a:avLst/>
                </a:prstGeom>
              </p:spPr>
              <p:txBody>
                <a:bodyPr wrap="none">
                  <a:spAutoFit/>
                </a:bodyPr>
                <a:lstStyle/>
                <a:p>
                  <a:r>
                    <a:rPr lang="en-US" altLang="ja-JP" i="1" dirty="0">
                      <a:solidFill>
                        <a:srgbClr val="000000"/>
                      </a:solidFill>
                      <a:latin typeface="Calibri"/>
                      <a:ea typeface="ＭＳ Ｐゴシック"/>
                    </a:rPr>
                    <a:t>K</a:t>
                  </a:r>
                  <a:endParaRPr lang="ja-JP" altLang="en-US" dirty="0">
                    <a:solidFill>
                      <a:srgbClr val="000000"/>
                    </a:solidFill>
                    <a:latin typeface="Calibri"/>
                    <a:ea typeface="ＭＳ Ｐゴシック"/>
                  </a:endParaRPr>
                </a:p>
              </p:txBody>
            </p:sp>
          </p:grpSp>
          <mc:AlternateContent xmlns:mc="http://schemas.openxmlformats.org/markup-compatibility/2006" xmlns:a14="http://schemas.microsoft.com/office/drawing/2010/main">
            <mc:Choice Requires="a14">
              <p:sp>
                <p:nvSpPr>
                  <p:cNvPr id="3" name="正方形/長方形 2"/>
                  <p:cNvSpPr/>
                  <p:nvPr/>
                </p:nvSpPr>
                <p:spPr>
                  <a:xfrm>
                    <a:off x="4777455" y="1405621"/>
                    <a:ext cx="1259768" cy="4060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altLang="ja-JP" sz="1200" i="1" smtClean="0">
                              <a:latin typeface="Cambria Math" charset="0"/>
                              <a:ea typeface="Cambria Math" charset="0"/>
                              <a:cs typeface="Cambria Math" charset="0"/>
                            </a:rPr>
                            <m:t>Δ</m:t>
                          </m:r>
                          <m:sSubSup>
                            <m:sSubSupPr>
                              <m:ctrlPr>
                                <a:rPr lang="en-US" altLang="ja-JP" sz="1200" i="1" smtClean="0">
                                  <a:latin typeface="Cambria Math" panose="02040503050406030204" pitchFamily="18" charset="0"/>
                                  <a:ea typeface="Cambria Math" charset="0"/>
                                  <a:cs typeface="Cambria Math" charset="0"/>
                                </a:rPr>
                              </m:ctrlPr>
                            </m:sSubSupPr>
                            <m:e>
                              <m:r>
                                <a:rPr lang="el-GR" altLang="ja-JP" sz="1200" i="1">
                                  <a:latin typeface="Cambria Math" charset="0"/>
                                  <a:ea typeface="Cambria Math" charset="0"/>
                                  <a:cs typeface="Cambria Math" charset="0"/>
                                </a:rPr>
                                <m:t>𝜀</m:t>
                              </m:r>
                            </m:e>
                            <m:sub>
                              <m:r>
                                <a:rPr lang="en-US" altLang="ja-JP" sz="1200" b="0" i="1" smtClean="0">
                                  <a:latin typeface="Cambria Math" charset="0"/>
                                  <a:ea typeface="Cambria Math" charset="0"/>
                                  <a:cs typeface="Cambria Math" charset="0"/>
                                </a:rPr>
                                <m:t>𝐿</m:t>
                              </m:r>
                            </m:sub>
                            <m:sup>
                              <m:r>
                                <a:rPr lang="en-US" altLang="ja-JP" sz="1200" b="0" i="1" smtClean="0">
                                  <a:latin typeface="Cambria Math" charset="0"/>
                                  <a:ea typeface="Cambria Math" charset="0"/>
                                  <a:cs typeface="Cambria Math" charset="0"/>
                                </a:rPr>
                                <m:t>(</m:t>
                              </m:r>
                              <m:r>
                                <a:rPr lang="en-US" altLang="ja-JP" sz="1200" b="0" i="1" smtClean="0">
                                  <a:latin typeface="Cambria Math" charset="0"/>
                                  <a:ea typeface="Cambria Math" charset="0"/>
                                  <a:cs typeface="Cambria Math" charset="0"/>
                                </a:rPr>
                                <m:t>𝐾</m:t>
                              </m:r>
                              <m:r>
                                <a:rPr lang="en-US" altLang="ja-JP" sz="1200" b="0" i="1" smtClean="0">
                                  <a:latin typeface="Cambria Math" charset="0"/>
                                  <a:ea typeface="Cambria Math" charset="0"/>
                                  <a:cs typeface="Cambria Math" charset="0"/>
                                </a:rPr>
                                <m:t>)</m:t>
                              </m:r>
                            </m:sup>
                          </m:sSubSup>
                          <m:r>
                            <a:rPr lang="en-US" altLang="ja-JP" sz="1200" b="0" i="1" smtClean="0">
                              <a:latin typeface="Cambria Math" charset="0"/>
                              <a:ea typeface="Cambria Math" charset="0"/>
                              <a:cs typeface="Cambria Math" charset="0"/>
                            </a:rPr>
                            <m:t>=</m:t>
                          </m:r>
                          <m:r>
                            <a:rPr lang="en-US" altLang="ja-JP" sz="1200" i="1" smtClean="0">
                              <a:latin typeface="Cambria Math" charset="0"/>
                              <a:ea typeface="Cambria Math" charset="0"/>
                              <a:cs typeface="Cambria Math" charset="0"/>
                            </a:rPr>
                            <m:t>ℏ</m:t>
                          </m:r>
                          <m:sSubSup>
                            <m:sSubSupPr>
                              <m:ctrlPr>
                                <a:rPr lang="en-US" altLang="ja-JP" sz="1200" i="1">
                                  <a:latin typeface="Cambria Math" panose="02040503050406030204" pitchFamily="18" charset="0"/>
                                  <a:ea typeface="Cambria Math" charset="0"/>
                                  <a:cs typeface="Cambria Math" charset="0"/>
                                </a:rPr>
                              </m:ctrlPr>
                            </m:sSubSupPr>
                            <m:e>
                              <m:r>
                                <a:rPr lang="en-US" altLang="ja-JP" sz="1200" i="1">
                                  <a:latin typeface="Cambria Math" charset="0"/>
                                  <a:ea typeface="Cambria Math" charset="0"/>
                                  <a:cs typeface="Cambria Math" charset="0"/>
                                </a:rPr>
                                <m:t>𝑣</m:t>
                              </m:r>
                            </m:e>
                            <m:sub>
                              <m:r>
                                <a:rPr lang="en-US" altLang="ja-JP" sz="1200" i="1">
                                  <a:latin typeface="Cambria Math" charset="0"/>
                                  <a:ea typeface="Cambria Math" charset="0"/>
                                  <a:cs typeface="Cambria Math" charset="0"/>
                                </a:rPr>
                                <m:t>𝐿</m:t>
                              </m:r>
                            </m:sub>
                            <m:sup>
                              <m:r>
                                <a:rPr lang="en-US" altLang="ja-JP" sz="1200" i="1">
                                  <a:latin typeface="Cambria Math" charset="0"/>
                                  <a:ea typeface="Cambria Math" charset="0"/>
                                  <a:cs typeface="Cambria Math" charset="0"/>
                                </a:rPr>
                                <m:t>(</m:t>
                              </m:r>
                              <m:r>
                                <a:rPr lang="en-US" altLang="ja-JP" sz="1200" i="1">
                                  <a:latin typeface="Cambria Math" charset="0"/>
                                  <a:ea typeface="Cambria Math" charset="0"/>
                                  <a:cs typeface="Cambria Math" charset="0"/>
                                </a:rPr>
                                <m:t>𝐾</m:t>
                              </m:r>
                              <m:r>
                                <a:rPr lang="en-US" altLang="ja-JP" sz="1200" i="1">
                                  <a:latin typeface="Cambria Math" charset="0"/>
                                  <a:ea typeface="Cambria Math" charset="0"/>
                                  <a:cs typeface="Cambria Math" charset="0"/>
                                </a:rPr>
                                <m:t>)</m:t>
                              </m:r>
                            </m:sup>
                          </m:sSubSup>
                          <m:f>
                            <m:fPr>
                              <m:ctrlPr>
                                <a:rPr lang="mr-IN" altLang="ja-JP" sz="1200" i="1">
                                  <a:latin typeface="Cambria Math" panose="02040503050406030204" pitchFamily="18" charset="0"/>
                                  <a:ea typeface="Cambria Math" charset="0"/>
                                  <a:cs typeface="Cambria Math" charset="0"/>
                                </a:rPr>
                              </m:ctrlPr>
                            </m:fPr>
                            <m:num>
                              <m:r>
                                <a:rPr lang="mr-IN" altLang="ja-JP" sz="1200" i="1">
                                  <a:latin typeface="Cambria Math" charset="0"/>
                                  <a:ea typeface="Cambria Math" charset="0"/>
                                  <a:cs typeface="Cambria Math" charset="0"/>
                                </a:rPr>
                                <m:t>𝜋</m:t>
                              </m:r>
                            </m:num>
                            <m:den>
                              <m:r>
                                <a:rPr lang="en-US" altLang="ja-JP" sz="1200" i="1">
                                  <a:latin typeface="Cambria Math" charset="0"/>
                                  <a:ea typeface="Cambria Math" charset="0"/>
                                  <a:cs typeface="Cambria Math" charset="0"/>
                                </a:rPr>
                                <m:t>𝐿</m:t>
                              </m:r>
                            </m:den>
                          </m:f>
                        </m:oMath>
                      </m:oMathPara>
                    </a14:m>
                    <a:endParaRPr lang="ja-JP" altLang="en-US" sz="1200" dirty="0"/>
                  </a:p>
                </p:txBody>
              </p:sp>
            </mc:Choice>
            <mc:Fallback xmlns="">
              <p:sp>
                <p:nvSpPr>
                  <p:cNvPr id="3" name="正方形/長方形 2"/>
                  <p:cNvSpPr>
                    <a:spLocks noRot="1" noChangeAspect="1" noMove="1" noResize="1" noEditPoints="1" noAdjustHandles="1" noChangeArrowheads="1" noChangeShapeType="1" noTextEdit="1"/>
                  </p:cNvSpPr>
                  <p:nvPr/>
                </p:nvSpPr>
                <p:spPr>
                  <a:xfrm>
                    <a:off x="4777455" y="1405621"/>
                    <a:ext cx="1259768" cy="406073"/>
                  </a:xfrm>
                  <a:prstGeom prst="rect">
                    <a:avLst/>
                  </a:prstGeom>
                  <a:blipFill rotWithShape="0">
                    <a:blip r:embed="rId8"/>
                    <a:stretch>
                      <a:fillRect b="-1515"/>
                    </a:stretch>
                  </a:blipFill>
                </p:spPr>
                <p:txBody>
                  <a:bodyPr/>
                  <a:lstStyle/>
                  <a:p>
                    <a:r>
                      <a:rPr lang="ja-JP" altLang="en-US">
                        <a:noFill/>
                      </a:rPr>
                      <a:t> </a:t>
                    </a:r>
                  </a:p>
                </p:txBody>
              </p:sp>
            </mc:Fallback>
          </mc:AlternateContent>
        </p:grpSp>
        <p:grpSp>
          <p:nvGrpSpPr>
            <p:cNvPr id="15" name="図形グループ 14"/>
            <p:cNvGrpSpPr/>
            <p:nvPr/>
          </p:nvGrpSpPr>
          <p:grpSpPr>
            <a:xfrm>
              <a:off x="4685952" y="2697781"/>
              <a:ext cx="1484779" cy="1109268"/>
              <a:chOff x="4685952" y="2697781"/>
              <a:chExt cx="1484779" cy="1109268"/>
            </a:xfrm>
          </p:grpSpPr>
          <p:grpSp>
            <p:nvGrpSpPr>
              <p:cNvPr id="134" name="図形グループ 133"/>
              <p:cNvGrpSpPr/>
              <p:nvPr/>
            </p:nvGrpSpPr>
            <p:grpSpPr>
              <a:xfrm>
                <a:off x="4685952" y="3056312"/>
                <a:ext cx="1484779" cy="750737"/>
                <a:chOff x="429409" y="3655343"/>
                <a:chExt cx="2807005" cy="1419278"/>
              </a:xfrm>
            </p:grpSpPr>
            <p:grpSp>
              <p:nvGrpSpPr>
                <p:cNvPr id="135" name="図形グループ 134"/>
                <p:cNvGrpSpPr/>
                <p:nvPr/>
              </p:nvGrpSpPr>
              <p:grpSpPr>
                <a:xfrm>
                  <a:off x="2029800" y="3655343"/>
                  <a:ext cx="972025" cy="1247100"/>
                  <a:chOff x="751007" y="2174822"/>
                  <a:chExt cx="972025" cy="1247100"/>
                </a:xfrm>
              </p:grpSpPr>
              <p:pic>
                <p:nvPicPr>
                  <p:cNvPr id="160" name="図 159" descr="EBand_level_0606.eps"/>
                  <p:cNvPicPr>
                    <a:picLocks noChangeAspect="1"/>
                  </p:cNvPicPr>
                  <p:nvPr/>
                </p:nvPicPr>
                <p:blipFill rotWithShape="1">
                  <a:blip r:embed="rId4">
                    <a:extLst>
                      <a:ext uri="{28A0092B-C50C-407E-A947-70E740481C1C}">
                        <a14:useLocalDpi xmlns:a14="http://schemas.microsoft.com/office/drawing/2010/main" val="0"/>
                      </a:ext>
                    </a:extLst>
                  </a:blip>
                  <a:srcRect l="22380" t="24217" r="63936" b="39359"/>
                  <a:stretch/>
                </p:blipFill>
                <p:spPr>
                  <a:xfrm>
                    <a:off x="881739" y="2174822"/>
                    <a:ext cx="760399" cy="1247100"/>
                  </a:xfrm>
                  <a:prstGeom prst="rect">
                    <a:avLst/>
                  </a:prstGeom>
                </p:spPr>
              </p:pic>
              <p:sp>
                <p:nvSpPr>
                  <p:cNvPr id="161" name="正方形/長方形 160"/>
                  <p:cNvSpPr/>
                  <p:nvPr/>
                </p:nvSpPr>
                <p:spPr>
                  <a:xfrm>
                    <a:off x="1245760" y="2815198"/>
                    <a:ext cx="477272" cy="542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sp>
                <p:nvSpPr>
                  <p:cNvPr id="162" name="正方形/長方形 161"/>
                  <p:cNvSpPr/>
                  <p:nvPr/>
                </p:nvSpPr>
                <p:spPr>
                  <a:xfrm>
                    <a:off x="751007" y="2231445"/>
                    <a:ext cx="477272" cy="542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grpSp>
            <p:grpSp>
              <p:nvGrpSpPr>
                <p:cNvPr id="136" name="図形グループ 135"/>
                <p:cNvGrpSpPr/>
                <p:nvPr/>
              </p:nvGrpSpPr>
              <p:grpSpPr>
                <a:xfrm flipH="1">
                  <a:off x="588600" y="3655343"/>
                  <a:ext cx="972025" cy="1247100"/>
                  <a:chOff x="751007" y="2174822"/>
                  <a:chExt cx="972025" cy="1247100"/>
                </a:xfrm>
              </p:grpSpPr>
              <p:pic>
                <p:nvPicPr>
                  <p:cNvPr id="157" name="図 156" descr="EBand_level_0606.eps"/>
                  <p:cNvPicPr>
                    <a:picLocks noChangeAspect="1"/>
                  </p:cNvPicPr>
                  <p:nvPr/>
                </p:nvPicPr>
                <p:blipFill rotWithShape="1">
                  <a:blip r:embed="rId4">
                    <a:extLst>
                      <a:ext uri="{28A0092B-C50C-407E-A947-70E740481C1C}">
                        <a14:useLocalDpi xmlns:a14="http://schemas.microsoft.com/office/drawing/2010/main" val="0"/>
                      </a:ext>
                    </a:extLst>
                  </a:blip>
                  <a:srcRect l="22380" t="24217" r="63936" b="39359"/>
                  <a:stretch/>
                </p:blipFill>
                <p:spPr>
                  <a:xfrm>
                    <a:off x="881739" y="2174822"/>
                    <a:ext cx="760399" cy="1247100"/>
                  </a:xfrm>
                  <a:prstGeom prst="rect">
                    <a:avLst/>
                  </a:prstGeom>
                </p:spPr>
              </p:pic>
              <p:sp>
                <p:nvSpPr>
                  <p:cNvPr id="158" name="正方形/長方形 157"/>
                  <p:cNvSpPr/>
                  <p:nvPr/>
                </p:nvSpPr>
                <p:spPr>
                  <a:xfrm>
                    <a:off x="1245760" y="2815198"/>
                    <a:ext cx="477272" cy="542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sp>
                <p:nvSpPr>
                  <p:cNvPr id="159" name="正方形/長方形 158"/>
                  <p:cNvSpPr/>
                  <p:nvPr/>
                </p:nvSpPr>
                <p:spPr>
                  <a:xfrm>
                    <a:off x="751007" y="2231445"/>
                    <a:ext cx="477272" cy="5420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grpSp>
            <p:cxnSp>
              <p:nvCxnSpPr>
                <p:cNvPr id="137" name="直線矢印コネクタ 136"/>
                <p:cNvCxnSpPr/>
                <p:nvPr/>
              </p:nvCxnSpPr>
              <p:spPr>
                <a:xfrm>
                  <a:off x="429409" y="4911834"/>
                  <a:ext cx="280700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38" name="図形グループ 137"/>
                <p:cNvGrpSpPr/>
                <p:nvPr/>
              </p:nvGrpSpPr>
              <p:grpSpPr>
                <a:xfrm>
                  <a:off x="2225248" y="4830937"/>
                  <a:ext cx="613493" cy="71497"/>
                  <a:chOff x="2248840" y="2862426"/>
                  <a:chExt cx="613493" cy="97076"/>
                </a:xfrm>
              </p:grpSpPr>
              <p:cxnSp>
                <p:nvCxnSpPr>
                  <p:cNvPr id="151" name="直線コネクタ 150"/>
                  <p:cNvCxnSpPr/>
                  <p:nvPr/>
                </p:nvCxnSpPr>
                <p:spPr>
                  <a:xfrm>
                    <a:off x="2248840"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直線コネクタ 151"/>
                  <p:cNvCxnSpPr/>
                  <p:nvPr/>
                </p:nvCxnSpPr>
                <p:spPr>
                  <a:xfrm>
                    <a:off x="2862333"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直線コネクタ 152"/>
                  <p:cNvCxnSpPr/>
                  <p:nvPr/>
                </p:nvCxnSpPr>
                <p:spPr>
                  <a:xfrm>
                    <a:off x="2371539"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直線コネクタ 153"/>
                  <p:cNvCxnSpPr/>
                  <p:nvPr/>
                </p:nvCxnSpPr>
                <p:spPr>
                  <a:xfrm>
                    <a:off x="2494238"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p:nvPr/>
                </p:nvCxnSpPr>
                <p:spPr>
                  <a:xfrm>
                    <a:off x="2616937"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直線コネクタ 155"/>
                  <p:cNvCxnSpPr/>
                  <p:nvPr/>
                </p:nvCxnSpPr>
                <p:spPr>
                  <a:xfrm>
                    <a:off x="2739636"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9" name="図形グループ 138"/>
                <p:cNvGrpSpPr/>
                <p:nvPr/>
              </p:nvGrpSpPr>
              <p:grpSpPr>
                <a:xfrm>
                  <a:off x="759777" y="4830937"/>
                  <a:ext cx="613493" cy="71497"/>
                  <a:chOff x="2401240" y="3014826"/>
                  <a:chExt cx="613493" cy="97076"/>
                </a:xfrm>
              </p:grpSpPr>
              <p:cxnSp>
                <p:nvCxnSpPr>
                  <p:cNvPr id="145" name="直線コネクタ 144"/>
                  <p:cNvCxnSpPr/>
                  <p:nvPr/>
                </p:nvCxnSpPr>
                <p:spPr>
                  <a:xfrm>
                    <a:off x="2401240"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直線コネクタ 145"/>
                  <p:cNvCxnSpPr/>
                  <p:nvPr/>
                </p:nvCxnSpPr>
                <p:spPr>
                  <a:xfrm>
                    <a:off x="3014733"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直線コネクタ 146"/>
                  <p:cNvCxnSpPr/>
                  <p:nvPr/>
                </p:nvCxnSpPr>
                <p:spPr>
                  <a:xfrm>
                    <a:off x="2523939"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直線コネクタ 147"/>
                  <p:cNvCxnSpPr/>
                  <p:nvPr/>
                </p:nvCxnSpPr>
                <p:spPr>
                  <a:xfrm>
                    <a:off x="2646638"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直線コネクタ 148"/>
                  <p:cNvCxnSpPr/>
                  <p:nvPr/>
                </p:nvCxnSpPr>
                <p:spPr>
                  <a:xfrm>
                    <a:off x="2769337"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直線コネクタ 149"/>
                  <p:cNvCxnSpPr/>
                  <p:nvPr/>
                </p:nvCxnSpPr>
                <p:spPr>
                  <a:xfrm>
                    <a:off x="2892036"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0" name="正方形/長方形 139"/>
                <p:cNvSpPr/>
                <p:nvPr/>
              </p:nvSpPr>
              <p:spPr>
                <a:xfrm>
                  <a:off x="1785244" y="4796712"/>
                  <a:ext cx="105836" cy="2116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sp>
              <p:nvSpPr>
                <p:cNvPr id="141" name="等号 140"/>
                <p:cNvSpPr/>
                <p:nvPr/>
              </p:nvSpPr>
              <p:spPr>
                <a:xfrm rot="17611788">
                  <a:off x="1669427" y="4757557"/>
                  <a:ext cx="317064" cy="317064"/>
                </a:xfrm>
                <a:prstGeom prst="mathEqual">
                  <a:avLst>
                    <a:gd name="adj1" fmla="val 10893"/>
                    <a:gd name="adj2" fmla="val 18074"/>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black"/>
                    </a:solidFill>
                    <a:latin typeface="Calibri"/>
                    <a:ea typeface="ＭＳ Ｐゴシック"/>
                  </a:endParaRPr>
                </a:p>
              </p:txBody>
            </p:sp>
            <p:sp>
              <p:nvSpPr>
                <p:cNvPr id="142" name="フリーフォーム 141"/>
                <p:cNvSpPr/>
                <p:nvPr/>
              </p:nvSpPr>
              <p:spPr>
                <a:xfrm>
                  <a:off x="916416" y="3881078"/>
                  <a:ext cx="1762080" cy="113407"/>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ja-JP" altLang="en-US">
                    <a:solidFill>
                      <a:prstClr val="black"/>
                    </a:solidFill>
                    <a:latin typeface="Calibri"/>
                    <a:ea typeface="ＭＳ Ｐゴシック"/>
                  </a:endParaRPr>
                </a:p>
              </p:txBody>
            </p:sp>
            <p:sp>
              <p:nvSpPr>
                <p:cNvPr id="143" name="正方形/長方形 142"/>
                <p:cNvSpPr/>
                <p:nvPr/>
              </p:nvSpPr>
              <p:spPr>
                <a:xfrm>
                  <a:off x="530074" y="4025889"/>
                  <a:ext cx="500207" cy="473867"/>
                </a:xfrm>
                <a:prstGeom prst="rect">
                  <a:avLst/>
                </a:prstGeom>
              </p:spPr>
              <p:txBody>
                <a:bodyPr wrap="none">
                  <a:spAutoFit/>
                </a:bodyPr>
                <a:lstStyle/>
                <a:p>
                  <a:r>
                    <a:rPr lang="en-US" altLang="ja-JP" i="1" dirty="0">
                      <a:solidFill>
                        <a:srgbClr val="000000"/>
                      </a:solidFill>
                      <a:latin typeface="Calibri"/>
                      <a:ea typeface="ＭＳ Ｐゴシック"/>
                    </a:rPr>
                    <a:t>K’</a:t>
                  </a:r>
                  <a:endParaRPr lang="ja-JP" altLang="en-US" dirty="0">
                    <a:solidFill>
                      <a:srgbClr val="000000"/>
                    </a:solidFill>
                    <a:latin typeface="Calibri"/>
                    <a:ea typeface="ＭＳ Ｐゴシック"/>
                  </a:endParaRPr>
                </a:p>
              </p:txBody>
            </p:sp>
            <p:sp>
              <p:nvSpPr>
                <p:cNvPr id="144" name="正方形/長方形 143"/>
                <p:cNvSpPr/>
                <p:nvPr/>
              </p:nvSpPr>
              <p:spPr>
                <a:xfrm>
                  <a:off x="2396361" y="4025889"/>
                  <a:ext cx="450846" cy="473865"/>
                </a:xfrm>
                <a:prstGeom prst="rect">
                  <a:avLst/>
                </a:prstGeom>
              </p:spPr>
              <p:txBody>
                <a:bodyPr wrap="none">
                  <a:spAutoFit/>
                </a:bodyPr>
                <a:lstStyle/>
                <a:p>
                  <a:r>
                    <a:rPr lang="en-US" altLang="ja-JP" i="1" dirty="0">
                      <a:solidFill>
                        <a:srgbClr val="000000"/>
                      </a:solidFill>
                      <a:latin typeface="Calibri"/>
                      <a:ea typeface="ＭＳ Ｐゴシック"/>
                    </a:rPr>
                    <a:t>K</a:t>
                  </a:r>
                  <a:endParaRPr lang="ja-JP" altLang="en-US" dirty="0">
                    <a:solidFill>
                      <a:srgbClr val="000000"/>
                    </a:solidFill>
                    <a:latin typeface="Calibri"/>
                    <a:ea typeface="ＭＳ Ｐゴシック"/>
                  </a:endParaRPr>
                </a:p>
              </p:txBody>
            </p:sp>
          </p:grpSp>
          <mc:AlternateContent xmlns:mc="http://schemas.openxmlformats.org/markup-compatibility/2006" xmlns:a14="http://schemas.microsoft.com/office/drawing/2010/main">
            <mc:Choice Requires="a14">
              <p:sp>
                <p:nvSpPr>
                  <p:cNvPr id="213" name="正方形/長方形 212"/>
                  <p:cNvSpPr/>
                  <p:nvPr/>
                </p:nvSpPr>
                <p:spPr>
                  <a:xfrm>
                    <a:off x="4786253" y="2697781"/>
                    <a:ext cx="1259768" cy="4060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altLang="ja-JP" sz="1200" i="1" smtClean="0">
                              <a:latin typeface="Cambria Math" charset="0"/>
                              <a:ea typeface="Cambria Math" charset="0"/>
                              <a:cs typeface="Cambria Math" charset="0"/>
                            </a:rPr>
                            <m:t>Δ</m:t>
                          </m:r>
                          <m:sSubSup>
                            <m:sSubSupPr>
                              <m:ctrlPr>
                                <a:rPr lang="en-US" altLang="ja-JP" sz="1200" i="1" smtClean="0">
                                  <a:latin typeface="Cambria Math" panose="02040503050406030204" pitchFamily="18" charset="0"/>
                                  <a:ea typeface="Cambria Math" charset="0"/>
                                  <a:cs typeface="Cambria Math" charset="0"/>
                                </a:rPr>
                              </m:ctrlPr>
                            </m:sSubSupPr>
                            <m:e>
                              <m:r>
                                <a:rPr lang="el-GR" altLang="ja-JP" sz="1200" i="1">
                                  <a:latin typeface="Cambria Math" charset="0"/>
                                  <a:ea typeface="Cambria Math" charset="0"/>
                                  <a:cs typeface="Cambria Math" charset="0"/>
                                </a:rPr>
                                <m:t>𝜀</m:t>
                              </m:r>
                            </m:e>
                            <m:sub>
                              <m:r>
                                <a:rPr lang="en-US" altLang="ja-JP" sz="1200" b="0" i="1" smtClean="0">
                                  <a:latin typeface="Cambria Math" charset="0"/>
                                  <a:ea typeface="Cambria Math" charset="0"/>
                                  <a:cs typeface="Cambria Math" charset="0"/>
                                </a:rPr>
                                <m:t>𝑅</m:t>
                              </m:r>
                            </m:sub>
                            <m:sup>
                              <m:r>
                                <a:rPr lang="en-US" altLang="ja-JP" sz="1200" b="0" i="1" smtClean="0">
                                  <a:latin typeface="Cambria Math" charset="0"/>
                                  <a:ea typeface="Cambria Math" charset="0"/>
                                  <a:cs typeface="Cambria Math" charset="0"/>
                                </a:rPr>
                                <m:t>(</m:t>
                              </m:r>
                              <m:r>
                                <a:rPr lang="en-US" altLang="ja-JP" sz="1200" b="0" i="1" smtClean="0">
                                  <a:latin typeface="Cambria Math" charset="0"/>
                                  <a:ea typeface="Cambria Math" charset="0"/>
                                  <a:cs typeface="Cambria Math" charset="0"/>
                                </a:rPr>
                                <m:t>𝐾</m:t>
                              </m:r>
                              <m:r>
                                <a:rPr lang="en-US" altLang="ja-JP" sz="1200" b="0" i="1" smtClean="0">
                                  <a:latin typeface="Cambria Math" charset="0"/>
                                  <a:ea typeface="Cambria Math" charset="0"/>
                                  <a:cs typeface="Cambria Math" charset="0"/>
                                </a:rPr>
                                <m:t>)</m:t>
                              </m:r>
                            </m:sup>
                          </m:sSubSup>
                          <m:r>
                            <a:rPr lang="en-US" altLang="ja-JP" sz="1200" b="0" i="1" smtClean="0">
                              <a:latin typeface="Cambria Math" charset="0"/>
                              <a:ea typeface="Cambria Math" charset="0"/>
                              <a:cs typeface="Cambria Math" charset="0"/>
                            </a:rPr>
                            <m:t>=</m:t>
                          </m:r>
                          <m:r>
                            <a:rPr lang="en-US" altLang="ja-JP" sz="1200" i="1" smtClean="0">
                              <a:latin typeface="Cambria Math" charset="0"/>
                              <a:ea typeface="Cambria Math" charset="0"/>
                              <a:cs typeface="Cambria Math" charset="0"/>
                            </a:rPr>
                            <m:t>ℏ</m:t>
                          </m:r>
                          <m:sSubSup>
                            <m:sSubSupPr>
                              <m:ctrlPr>
                                <a:rPr lang="en-US" altLang="ja-JP" sz="1200" i="1">
                                  <a:latin typeface="Cambria Math" panose="02040503050406030204" pitchFamily="18" charset="0"/>
                                  <a:ea typeface="Cambria Math" charset="0"/>
                                  <a:cs typeface="Cambria Math" charset="0"/>
                                </a:rPr>
                              </m:ctrlPr>
                            </m:sSubSupPr>
                            <m:e>
                              <m:r>
                                <a:rPr lang="en-US" altLang="ja-JP" sz="1200" i="1">
                                  <a:latin typeface="Cambria Math" charset="0"/>
                                  <a:ea typeface="Cambria Math" charset="0"/>
                                  <a:cs typeface="Cambria Math" charset="0"/>
                                </a:rPr>
                                <m:t>𝑣</m:t>
                              </m:r>
                            </m:e>
                            <m:sub>
                              <m:r>
                                <a:rPr lang="en-US" altLang="ja-JP" sz="1200" b="0" i="1" smtClean="0">
                                  <a:latin typeface="Cambria Math" charset="0"/>
                                  <a:ea typeface="Cambria Math" charset="0"/>
                                  <a:cs typeface="Cambria Math" charset="0"/>
                                </a:rPr>
                                <m:t>𝑅</m:t>
                              </m:r>
                            </m:sub>
                            <m:sup>
                              <m:r>
                                <a:rPr lang="en-US" altLang="ja-JP" sz="1200" i="1">
                                  <a:latin typeface="Cambria Math" charset="0"/>
                                  <a:ea typeface="Cambria Math" charset="0"/>
                                  <a:cs typeface="Cambria Math" charset="0"/>
                                </a:rPr>
                                <m:t>(</m:t>
                              </m:r>
                              <m:r>
                                <a:rPr lang="en-US" altLang="ja-JP" sz="1200" i="1">
                                  <a:latin typeface="Cambria Math" charset="0"/>
                                  <a:ea typeface="Cambria Math" charset="0"/>
                                  <a:cs typeface="Cambria Math" charset="0"/>
                                </a:rPr>
                                <m:t>𝐾</m:t>
                              </m:r>
                              <m:r>
                                <a:rPr lang="en-US" altLang="ja-JP" sz="1200" i="1">
                                  <a:latin typeface="Cambria Math" charset="0"/>
                                  <a:ea typeface="Cambria Math" charset="0"/>
                                  <a:cs typeface="Cambria Math" charset="0"/>
                                </a:rPr>
                                <m:t>)</m:t>
                              </m:r>
                            </m:sup>
                          </m:sSubSup>
                          <m:f>
                            <m:fPr>
                              <m:ctrlPr>
                                <a:rPr lang="mr-IN" altLang="ja-JP" sz="1200" i="1">
                                  <a:latin typeface="Cambria Math" panose="02040503050406030204" pitchFamily="18" charset="0"/>
                                  <a:ea typeface="Cambria Math" charset="0"/>
                                  <a:cs typeface="Cambria Math" charset="0"/>
                                </a:rPr>
                              </m:ctrlPr>
                            </m:fPr>
                            <m:num>
                              <m:r>
                                <a:rPr lang="mr-IN" altLang="ja-JP" sz="1200" i="1">
                                  <a:latin typeface="Cambria Math" charset="0"/>
                                  <a:ea typeface="Cambria Math" charset="0"/>
                                  <a:cs typeface="Cambria Math" charset="0"/>
                                </a:rPr>
                                <m:t>𝜋</m:t>
                              </m:r>
                            </m:num>
                            <m:den>
                              <m:r>
                                <a:rPr lang="en-US" altLang="ja-JP" sz="1200" i="1">
                                  <a:latin typeface="Cambria Math" charset="0"/>
                                  <a:ea typeface="Cambria Math" charset="0"/>
                                  <a:cs typeface="Cambria Math" charset="0"/>
                                </a:rPr>
                                <m:t>𝐿</m:t>
                              </m:r>
                            </m:den>
                          </m:f>
                        </m:oMath>
                      </m:oMathPara>
                    </a14:m>
                    <a:endParaRPr lang="ja-JP" altLang="en-US" sz="1200" dirty="0"/>
                  </a:p>
                </p:txBody>
              </p:sp>
            </mc:Choice>
            <mc:Fallback xmlns="">
              <p:sp>
                <p:nvSpPr>
                  <p:cNvPr id="213" name="正方形/長方形 212"/>
                  <p:cNvSpPr>
                    <a:spLocks noRot="1" noChangeAspect="1" noMove="1" noResize="1" noEditPoints="1" noAdjustHandles="1" noChangeArrowheads="1" noChangeShapeType="1" noTextEdit="1"/>
                  </p:cNvSpPr>
                  <p:nvPr/>
                </p:nvSpPr>
                <p:spPr>
                  <a:xfrm>
                    <a:off x="4786253" y="2697781"/>
                    <a:ext cx="1259768" cy="406073"/>
                  </a:xfrm>
                  <a:prstGeom prst="rect">
                    <a:avLst/>
                  </a:prstGeom>
                  <a:blipFill rotWithShape="0">
                    <a:blip r:embed="rId9"/>
                    <a:stretch>
                      <a:fillRect b="-151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8" name="正方形/長方形 7"/>
                <p:cNvSpPr/>
                <p:nvPr/>
              </p:nvSpPr>
              <p:spPr>
                <a:xfrm>
                  <a:off x="4925604" y="3893143"/>
                  <a:ext cx="1105752"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altLang="ja-JP" sz="1400" i="1" smtClean="0">
                                <a:latin typeface="Cambria Math" panose="02040503050406030204" pitchFamily="18" charset="0"/>
                                <a:ea typeface="Cambria Math" charset="0"/>
                                <a:cs typeface="Cambria Math" charset="0"/>
                              </a:rPr>
                            </m:ctrlPr>
                          </m:sSubSupPr>
                          <m:e>
                            <m:r>
                              <a:rPr lang="en-US" altLang="ja-JP" sz="1400" i="1">
                                <a:latin typeface="Cambria Math" charset="0"/>
                                <a:ea typeface="Cambria Math" charset="0"/>
                                <a:cs typeface="Cambria Math" charset="0"/>
                              </a:rPr>
                              <m:t>𝑣</m:t>
                            </m:r>
                          </m:e>
                          <m:sub>
                            <m:r>
                              <a:rPr lang="en-US" altLang="ja-JP" sz="1400" i="1">
                                <a:latin typeface="Cambria Math" charset="0"/>
                                <a:ea typeface="Cambria Math" charset="0"/>
                                <a:cs typeface="Cambria Math" charset="0"/>
                              </a:rPr>
                              <m:t>𝐿</m:t>
                            </m:r>
                          </m:sub>
                          <m:sup>
                            <m:r>
                              <a:rPr lang="en-US" altLang="ja-JP" sz="1400" i="1">
                                <a:latin typeface="Cambria Math" charset="0"/>
                                <a:ea typeface="Cambria Math" charset="0"/>
                                <a:cs typeface="Cambria Math" charset="0"/>
                              </a:rPr>
                              <m:t>(</m:t>
                            </m:r>
                            <m:r>
                              <a:rPr lang="en-US" altLang="ja-JP" sz="1400" i="1">
                                <a:latin typeface="Cambria Math" charset="0"/>
                                <a:ea typeface="Cambria Math" charset="0"/>
                                <a:cs typeface="Cambria Math" charset="0"/>
                              </a:rPr>
                              <m:t>𝐾</m:t>
                            </m:r>
                            <m:r>
                              <a:rPr lang="en-US" altLang="ja-JP" sz="1400" i="1">
                                <a:latin typeface="Cambria Math" charset="0"/>
                                <a:ea typeface="Cambria Math" charset="0"/>
                                <a:cs typeface="Cambria Math" charset="0"/>
                              </a:rPr>
                              <m:t>)</m:t>
                            </m:r>
                          </m:sup>
                        </m:sSubSup>
                        <m:r>
                          <a:rPr lang="en-US" altLang="ja-JP" sz="1400" b="0" i="1" smtClean="0">
                            <a:latin typeface="Cambria Math" charset="0"/>
                            <a:ea typeface="Cambria Math" charset="0"/>
                            <a:cs typeface="Cambria Math" charset="0"/>
                          </a:rPr>
                          <m:t>&gt;</m:t>
                        </m:r>
                        <m:sSubSup>
                          <m:sSubSupPr>
                            <m:ctrlPr>
                              <a:rPr lang="en-US" altLang="ja-JP" sz="1400" i="1">
                                <a:latin typeface="Cambria Math" panose="02040503050406030204" pitchFamily="18" charset="0"/>
                                <a:ea typeface="Cambria Math" charset="0"/>
                                <a:cs typeface="Cambria Math" charset="0"/>
                              </a:rPr>
                            </m:ctrlPr>
                          </m:sSubSupPr>
                          <m:e>
                            <m:r>
                              <a:rPr lang="en-US" altLang="ja-JP" sz="1400" i="1">
                                <a:latin typeface="Cambria Math" charset="0"/>
                                <a:ea typeface="Cambria Math" charset="0"/>
                                <a:cs typeface="Cambria Math" charset="0"/>
                              </a:rPr>
                              <m:t>𝑣</m:t>
                            </m:r>
                          </m:e>
                          <m:sub>
                            <m:r>
                              <a:rPr lang="en-US" altLang="ja-JP" sz="1400" b="0" i="1" smtClean="0">
                                <a:latin typeface="Cambria Math" charset="0"/>
                                <a:ea typeface="Cambria Math" charset="0"/>
                                <a:cs typeface="Cambria Math" charset="0"/>
                              </a:rPr>
                              <m:t>𝑅</m:t>
                            </m:r>
                          </m:sub>
                          <m:sup>
                            <m:r>
                              <a:rPr lang="en-US" altLang="ja-JP" sz="1400" i="1">
                                <a:latin typeface="Cambria Math" charset="0"/>
                                <a:ea typeface="Cambria Math" charset="0"/>
                                <a:cs typeface="Cambria Math" charset="0"/>
                              </a:rPr>
                              <m:t>(</m:t>
                            </m:r>
                            <m:r>
                              <a:rPr lang="en-US" altLang="ja-JP" sz="1400" i="1">
                                <a:latin typeface="Cambria Math" charset="0"/>
                                <a:ea typeface="Cambria Math" charset="0"/>
                                <a:cs typeface="Cambria Math" charset="0"/>
                              </a:rPr>
                              <m:t>𝐾</m:t>
                            </m:r>
                            <m:r>
                              <a:rPr lang="en-US" altLang="ja-JP" sz="1400" i="1">
                                <a:latin typeface="Cambria Math" charset="0"/>
                                <a:ea typeface="Cambria Math" charset="0"/>
                                <a:cs typeface="Cambria Math" charset="0"/>
                              </a:rPr>
                              <m:t>)</m:t>
                            </m:r>
                          </m:sup>
                        </m:sSubSup>
                      </m:oMath>
                    </m:oMathPara>
                  </a14:m>
                  <a:endParaRPr lang="ja-JP" altLang="en-US" sz="1400" dirty="0"/>
                </a:p>
              </p:txBody>
            </p:sp>
          </mc:Choice>
          <mc:Fallback xmlns="">
            <p:sp>
              <p:nvSpPr>
                <p:cNvPr id="8" name="正方形/長方形 7"/>
                <p:cNvSpPr>
                  <a:spLocks noRot="1" noChangeAspect="1" noMove="1" noResize="1" noEditPoints="1" noAdjustHandles="1" noChangeArrowheads="1" noChangeShapeType="1" noTextEdit="1"/>
                </p:cNvSpPr>
                <p:nvPr/>
              </p:nvSpPr>
              <p:spPr>
                <a:xfrm>
                  <a:off x="4925604" y="3893143"/>
                  <a:ext cx="1105752" cy="361637"/>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正方形/長方形 9"/>
                <p:cNvSpPr/>
                <p:nvPr/>
              </p:nvSpPr>
              <p:spPr>
                <a:xfrm>
                  <a:off x="6470110" y="3893143"/>
                  <a:ext cx="1287597" cy="3616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altLang="ja-JP" sz="1400" i="1" smtClean="0">
                            <a:latin typeface="Cambria Math" charset="0"/>
                            <a:ea typeface="Cambria Math" charset="0"/>
                            <a:cs typeface="Cambria Math" charset="0"/>
                          </a:rPr>
                          <m:t>Δ</m:t>
                        </m:r>
                        <m:sSubSup>
                          <m:sSubSupPr>
                            <m:ctrlPr>
                              <a:rPr lang="en-US" altLang="ja-JP" sz="1400" i="1">
                                <a:latin typeface="Cambria Math" panose="02040503050406030204" pitchFamily="18" charset="0"/>
                                <a:ea typeface="Cambria Math" charset="0"/>
                                <a:cs typeface="Cambria Math" charset="0"/>
                              </a:rPr>
                            </m:ctrlPr>
                          </m:sSubSupPr>
                          <m:e>
                            <m:r>
                              <a:rPr lang="el-GR" altLang="ja-JP" sz="1400" i="1">
                                <a:latin typeface="Cambria Math" charset="0"/>
                                <a:ea typeface="Cambria Math" charset="0"/>
                                <a:cs typeface="Cambria Math" charset="0"/>
                              </a:rPr>
                              <m:t>𝜀</m:t>
                            </m:r>
                          </m:e>
                          <m:sub>
                            <m:r>
                              <a:rPr lang="en-US" altLang="ja-JP" sz="1400" b="0" i="1" smtClean="0">
                                <a:latin typeface="Cambria Math" charset="0"/>
                                <a:ea typeface="Cambria Math" charset="0"/>
                                <a:cs typeface="Cambria Math" charset="0"/>
                              </a:rPr>
                              <m:t>𝐿</m:t>
                            </m:r>
                          </m:sub>
                          <m:sup>
                            <m:r>
                              <a:rPr lang="en-US" altLang="ja-JP" sz="1400" i="1">
                                <a:latin typeface="Cambria Math" charset="0"/>
                                <a:ea typeface="Cambria Math" charset="0"/>
                                <a:cs typeface="Cambria Math" charset="0"/>
                              </a:rPr>
                              <m:t>(</m:t>
                            </m:r>
                            <m:r>
                              <a:rPr lang="en-US" altLang="ja-JP" sz="1400" i="1">
                                <a:latin typeface="Cambria Math" charset="0"/>
                                <a:ea typeface="Cambria Math" charset="0"/>
                                <a:cs typeface="Cambria Math" charset="0"/>
                              </a:rPr>
                              <m:t>𝐾</m:t>
                            </m:r>
                            <m:r>
                              <a:rPr lang="en-US" altLang="ja-JP" sz="1400" i="1">
                                <a:latin typeface="Cambria Math" charset="0"/>
                                <a:ea typeface="Cambria Math" charset="0"/>
                                <a:cs typeface="Cambria Math" charset="0"/>
                              </a:rPr>
                              <m:t>)</m:t>
                            </m:r>
                          </m:sup>
                        </m:sSubSup>
                        <m:r>
                          <a:rPr lang="en-US" altLang="ja-JP" sz="1400" b="0" i="1" smtClean="0">
                            <a:latin typeface="Cambria Math" charset="0"/>
                            <a:ea typeface="Cambria Math" charset="0"/>
                            <a:cs typeface="Cambria Math" charset="0"/>
                          </a:rPr>
                          <m:t>&gt;</m:t>
                        </m:r>
                        <m:r>
                          <m:rPr>
                            <m:sty m:val="p"/>
                          </m:rPr>
                          <a:rPr lang="el-GR" altLang="ja-JP" sz="1400" i="1">
                            <a:latin typeface="Cambria Math" charset="0"/>
                            <a:ea typeface="Cambria Math" charset="0"/>
                            <a:cs typeface="Cambria Math" charset="0"/>
                          </a:rPr>
                          <m:t>Δ</m:t>
                        </m:r>
                        <m:sSubSup>
                          <m:sSubSupPr>
                            <m:ctrlPr>
                              <a:rPr lang="en-US" altLang="ja-JP" sz="1400" i="1">
                                <a:latin typeface="Cambria Math" panose="02040503050406030204" pitchFamily="18" charset="0"/>
                                <a:ea typeface="Cambria Math" charset="0"/>
                                <a:cs typeface="Cambria Math" charset="0"/>
                              </a:rPr>
                            </m:ctrlPr>
                          </m:sSubSupPr>
                          <m:e>
                            <m:r>
                              <a:rPr lang="el-GR" altLang="ja-JP" sz="1400" i="1">
                                <a:latin typeface="Cambria Math" charset="0"/>
                                <a:ea typeface="Cambria Math" charset="0"/>
                                <a:cs typeface="Cambria Math" charset="0"/>
                              </a:rPr>
                              <m:t>𝜀</m:t>
                            </m:r>
                          </m:e>
                          <m:sub>
                            <m:r>
                              <a:rPr lang="en-US" altLang="ja-JP" sz="1400" i="1">
                                <a:latin typeface="Cambria Math" charset="0"/>
                                <a:ea typeface="Cambria Math" charset="0"/>
                                <a:cs typeface="Cambria Math" charset="0"/>
                              </a:rPr>
                              <m:t>𝑅</m:t>
                            </m:r>
                          </m:sub>
                          <m:sup>
                            <m:r>
                              <a:rPr lang="en-US" altLang="ja-JP" sz="1400" i="1">
                                <a:latin typeface="Cambria Math" charset="0"/>
                                <a:ea typeface="Cambria Math" charset="0"/>
                                <a:cs typeface="Cambria Math" charset="0"/>
                              </a:rPr>
                              <m:t>(</m:t>
                            </m:r>
                            <m:r>
                              <a:rPr lang="en-US" altLang="ja-JP" sz="1400" i="1">
                                <a:latin typeface="Cambria Math" charset="0"/>
                                <a:ea typeface="Cambria Math" charset="0"/>
                                <a:cs typeface="Cambria Math" charset="0"/>
                              </a:rPr>
                              <m:t>𝐾</m:t>
                            </m:r>
                            <m:r>
                              <a:rPr lang="en-US" altLang="ja-JP" sz="1400" i="1">
                                <a:latin typeface="Cambria Math" charset="0"/>
                                <a:ea typeface="Cambria Math" charset="0"/>
                                <a:cs typeface="Cambria Math" charset="0"/>
                              </a:rPr>
                              <m:t>)</m:t>
                            </m:r>
                          </m:sup>
                        </m:sSubSup>
                      </m:oMath>
                    </m:oMathPara>
                  </a14:m>
                  <a:endParaRPr lang="ja-JP" altLang="en-US" sz="1400" dirty="0"/>
                </a:p>
              </p:txBody>
            </p:sp>
          </mc:Choice>
          <mc:Fallback xmlns="">
            <p:sp>
              <p:nvSpPr>
                <p:cNvPr id="10" name="正方形/長方形 9"/>
                <p:cNvSpPr>
                  <a:spLocks noRot="1" noChangeAspect="1" noMove="1" noResize="1" noEditPoints="1" noAdjustHandles="1" noChangeArrowheads="1" noChangeShapeType="1" noTextEdit="1"/>
                </p:cNvSpPr>
                <p:nvPr/>
              </p:nvSpPr>
              <p:spPr>
                <a:xfrm>
                  <a:off x="6470110" y="3893143"/>
                  <a:ext cx="1287597" cy="361637"/>
                </a:xfrm>
                <a:prstGeom prst="rect">
                  <a:avLst/>
                </a:prstGeom>
                <a:blipFill rotWithShape="0">
                  <a:blip r:embed="rId11"/>
                  <a:stretch>
                    <a:fillRect/>
                  </a:stretch>
                </a:blipFill>
              </p:spPr>
              <p:txBody>
                <a:bodyPr/>
                <a:lstStyle/>
                <a:p>
                  <a:r>
                    <a:rPr lang="ja-JP" altLang="en-US">
                      <a:noFill/>
                    </a:rPr>
                    <a:t> </a:t>
                  </a:r>
                </a:p>
              </p:txBody>
            </p:sp>
          </mc:Fallback>
        </mc:AlternateContent>
      </p:grpSp>
      <p:sp>
        <p:nvSpPr>
          <p:cNvPr id="6" name="スライド番号プレースホルダー 5">
            <a:extLst>
              <a:ext uri="{FF2B5EF4-FFF2-40B4-BE49-F238E27FC236}">
                <a16:creationId xmlns:a16="http://schemas.microsoft.com/office/drawing/2014/main" id="{9957EB8D-FB6C-C24C-800D-85A032BD0B49}"/>
              </a:ext>
            </a:extLst>
          </p:cNvPr>
          <p:cNvSpPr>
            <a:spLocks noGrp="1"/>
          </p:cNvSpPr>
          <p:nvPr>
            <p:ph type="sldNum" sz="quarter" idx="12"/>
          </p:nvPr>
        </p:nvSpPr>
        <p:spPr/>
        <p:txBody>
          <a:bodyPr/>
          <a:lstStyle/>
          <a:p>
            <a:fld id="{85F06041-1EDA-E94D-86F3-DBBEB1D991AC}" type="slidenum">
              <a:rPr lang="ja-JP" altLang="en-US" smtClean="0"/>
              <a:pPr/>
              <a:t>11</a:t>
            </a:fld>
            <a:r>
              <a:rPr lang="en-US" altLang="ja-JP"/>
              <a:t>/21</a:t>
            </a:r>
            <a:endParaRPr lang="ja-JP" altLang="en-US" dirty="0"/>
          </a:p>
        </p:txBody>
      </p:sp>
    </p:spTree>
    <p:extLst>
      <p:ext uri="{BB962C8B-B14F-4D97-AF65-F5344CB8AC3E}">
        <p14:creationId xmlns:p14="http://schemas.microsoft.com/office/powerpoint/2010/main" val="658971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1" name="Rectangle 2"/>
          <p:cNvSpPr txBox="1">
            <a:spLocks noChangeArrowheads="1"/>
          </p:cNvSpPr>
          <p:nvPr/>
        </p:nvSpPr>
        <p:spPr bwMode="auto">
          <a:xfrm>
            <a:off x="609600" y="152400"/>
            <a:ext cx="5072474"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en-US" altLang="ja-JP" sz="3200" dirty="0">
                <a:solidFill>
                  <a:schemeClr val="tx1"/>
                </a:solidFill>
                <a:latin typeface="Calibri"/>
                <a:ea typeface="ＭＳ Ｐゴシック"/>
                <a:cs typeface="Calibri"/>
              </a:rPr>
              <a:t>K/K’</a:t>
            </a:r>
            <a:r>
              <a:rPr lang="ja-JP" altLang="en-US" sz="3200" dirty="0">
                <a:solidFill>
                  <a:schemeClr val="tx1"/>
                </a:solidFill>
                <a:latin typeface="Calibri"/>
                <a:ea typeface="ＭＳ Ｐゴシック"/>
                <a:cs typeface="Calibri"/>
              </a:rPr>
              <a:t>点の角運動量</a:t>
            </a:r>
            <a:endParaRPr kumimoji="0" lang="en-US" altLang="ja-JP" sz="3200" dirty="0">
              <a:solidFill>
                <a:schemeClr val="tx1"/>
              </a:solidFill>
              <a:latin typeface="Calibri"/>
              <a:ea typeface="ＭＳ Ｐゴシック"/>
              <a:cs typeface="Calibri"/>
            </a:endParaRPr>
          </a:p>
        </p:txBody>
      </p:sp>
      <p:sp>
        <p:nvSpPr>
          <p:cNvPr id="14" name="テキスト ボックス 13"/>
          <p:cNvSpPr txBox="1"/>
          <p:nvPr/>
        </p:nvSpPr>
        <p:spPr>
          <a:xfrm>
            <a:off x="2006027" y="1286754"/>
            <a:ext cx="5131947" cy="646331"/>
          </a:xfrm>
          <a:prstGeom prst="rect">
            <a:avLst/>
          </a:prstGeom>
          <a:noFill/>
          <a:ln>
            <a:solidFill>
              <a:schemeClr val="tx2"/>
            </a:solidFill>
          </a:ln>
        </p:spPr>
        <p:txBody>
          <a:bodyPr wrap="square" rtlCol="0">
            <a:spAutoFit/>
          </a:bodyPr>
          <a:lstStyle/>
          <a:p>
            <a:pPr algn="ctr"/>
            <a:r>
              <a:rPr lang="ja-JP" altLang="en-US">
                <a:solidFill>
                  <a:prstClr val="black"/>
                </a:solidFill>
                <a:latin typeface="Calibri"/>
                <a:ea typeface="ＭＳ Ｐゴシック"/>
              </a:rPr>
              <a:t>有限</a:t>
            </a:r>
            <a:r>
              <a:rPr lang="ja-JP" altLang="en-US" dirty="0">
                <a:solidFill>
                  <a:prstClr val="black"/>
                </a:solidFill>
                <a:latin typeface="Calibri"/>
                <a:ea typeface="ＭＳ Ｐゴシック"/>
              </a:rPr>
              <a:t>長</a:t>
            </a:r>
            <a:r>
              <a:rPr lang="en-US" altLang="ja-JP" dirty="0">
                <a:solidFill>
                  <a:prstClr val="black"/>
                </a:solidFill>
                <a:latin typeface="Calibri"/>
                <a:ea typeface="ＭＳ Ｐゴシック"/>
              </a:rPr>
              <a:t>NT</a:t>
            </a:r>
            <a:r>
              <a:rPr lang="ja-JP" altLang="en-US" dirty="0">
                <a:solidFill>
                  <a:prstClr val="black"/>
                </a:solidFill>
                <a:latin typeface="Calibri"/>
                <a:ea typeface="ＭＳ Ｐゴシック"/>
              </a:rPr>
              <a:t>がバルクと同じ</a:t>
            </a:r>
            <a:r>
              <a:rPr lang="ja-JP" altLang="en-US">
                <a:solidFill>
                  <a:prstClr val="black"/>
                </a:solidFill>
                <a:latin typeface="Calibri"/>
                <a:ea typeface="ＭＳ Ｐゴシック"/>
              </a:rPr>
              <a:t>回転対称性を持つ場合</a:t>
            </a:r>
            <a:endParaRPr lang="en-US" altLang="ja-JP" dirty="0">
              <a:solidFill>
                <a:prstClr val="black"/>
              </a:solidFill>
              <a:latin typeface="Calibri"/>
              <a:ea typeface="ＭＳ Ｐゴシック"/>
            </a:endParaRPr>
          </a:p>
          <a:p>
            <a:pPr algn="ctr"/>
            <a:r>
              <a:rPr lang="en-US" altLang="ja-JP" dirty="0">
                <a:solidFill>
                  <a:prstClr val="black"/>
                </a:solidFill>
                <a:latin typeface="Calibri"/>
                <a:ea typeface="ＭＳ Ｐゴシック"/>
                <a:sym typeface="Wingdings"/>
              </a:rPr>
              <a:t> </a:t>
            </a:r>
            <a:r>
              <a:rPr lang="ja-JP" altLang="en-US" dirty="0">
                <a:solidFill>
                  <a:prstClr val="black"/>
                </a:solidFill>
                <a:latin typeface="Calibri"/>
                <a:ea typeface="ＭＳ Ｐゴシック"/>
                <a:sym typeface="Wingdings"/>
              </a:rPr>
              <a:t>異なる角運動量間の混成はない！</a:t>
            </a:r>
            <a:endParaRPr lang="en-US" altLang="ja-JP" dirty="0">
              <a:solidFill>
                <a:prstClr val="black"/>
              </a:solidFill>
              <a:latin typeface="Calibri"/>
              <a:ea typeface="ＭＳ Ｐゴシック"/>
              <a:sym typeface="Wingdings"/>
            </a:endParaRPr>
          </a:p>
        </p:txBody>
      </p:sp>
      <p:grpSp>
        <p:nvGrpSpPr>
          <p:cNvPr id="2" name="図形グループ 1"/>
          <p:cNvGrpSpPr/>
          <p:nvPr/>
        </p:nvGrpSpPr>
        <p:grpSpPr>
          <a:xfrm>
            <a:off x="2319057" y="1960915"/>
            <a:ext cx="4505887" cy="1598692"/>
            <a:chOff x="1957740" y="1558833"/>
            <a:chExt cx="5291762" cy="1877521"/>
          </a:xfrm>
        </p:grpSpPr>
        <p:sp>
          <p:nvSpPr>
            <p:cNvPr id="56" name="正方形/長方形 55"/>
            <p:cNvSpPr/>
            <p:nvPr/>
          </p:nvSpPr>
          <p:spPr>
            <a:xfrm>
              <a:off x="1957740" y="1558833"/>
              <a:ext cx="5291762" cy="469893"/>
            </a:xfrm>
            <a:prstGeom prst="rect">
              <a:avLst/>
            </a:prstGeom>
          </p:spPr>
          <p:txBody>
            <a:bodyPr wrap="square">
              <a:spAutoFit/>
            </a:bodyPr>
            <a:lstStyle/>
            <a:p>
              <a:pPr algn="ctr"/>
              <a:r>
                <a:rPr lang="ja-JP" altLang="en-US" sz="2000" b="1" dirty="0">
                  <a:ea typeface="ＭＳ Ｐゴシック" pitchFamily="-29" charset="-128"/>
                  <a:cs typeface="Calibri"/>
                </a:rPr>
                <a:t>カッティングライン</a:t>
              </a:r>
              <a:r>
                <a:rPr lang="en-US" altLang="ja-JP" sz="2000" b="1" dirty="0">
                  <a:ea typeface="ＭＳ Ｐゴシック" pitchFamily="-29" charset="-128"/>
                  <a:cs typeface="Calibri"/>
                </a:rPr>
                <a:t> = </a:t>
              </a:r>
              <a:r>
                <a:rPr lang="ja-JP" altLang="en-US" sz="2000" b="1" dirty="0">
                  <a:ea typeface="ＭＳ Ｐゴシック" pitchFamily="-29" charset="-128"/>
                  <a:cs typeface="Calibri"/>
                </a:rPr>
                <a:t>軸周りの角運動量</a:t>
              </a:r>
              <a:endParaRPr lang="ja-JP" altLang="en-US" sz="2000" b="1" dirty="0">
                <a:latin typeface="Symbol" charset="2"/>
                <a:ea typeface="ＭＳ Ｐゴシック"/>
                <a:cs typeface="Symbol" charset="2"/>
              </a:endParaRPr>
            </a:p>
          </p:txBody>
        </p:sp>
        <p:grpSp>
          <p:nvGrpSpPr>
            <p:cNvPr id="129" name="図形グループ 128"/>
            <p:cNvGrpSpPr/>
            <p:nvPr/>
          </p:nvGrpSpPr>
          <p:grpSpPr>
            <a:xfrm>
              <a:off x="2720823" y="2005689"/>
              <a:ext cx="3702355" cy="1430665"/>
              <a:chOff x="2737912" y="1249364"/>
              <a:chExt cx="3702355" cy="1430665"/>
            </a:xfrm>
          </p:grpSpPr>
          <p:grpSp>
            <p:nvGrpSpPr>
              <p:cNvPr id="127" name="図形グループ 126"/>
              <p:cNvGrpSpPr/>
              <p:nvPr/>
            </p:nvGrpSpPr>
            <p:grpSpPr>
              <a:xfrm>
                <a:off x="2737912" y="1259929"/>
                <a:ext cx="1066653" cy="1417581"/>
                <a:chOff x="830921" y="1044675"/>
                <a:chExt cx="1066653" cy="1417581"/>
              </a:xfrm>
            </p:grpSpPr>
            <p:pic>
              <p:nvPicPr>
                <p:cNvPr id="103" name="図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921" y="1118066"/>
                  <a:ext cx="1066653" cy="1249051"/>
                </a:xfrm>
                <a:prstGeom prst="rect">
                  <a:avLst/>
                </a:prstGeom>
              </p:spPr>
            </p:pic>
            <p:sp>
              <p:nvSpPr>
                <p:cNvPr id="64" name="円/楕円 63"/>
                <p:cNvSpPr/>
                <p:nvPr/>
              </p:nvSpPr>
              <p:spPr>
                <a:xfrm>
                  <a:off x="1237191" y="1044675"/>
                  <a:ext cx="247791" cy="247791"/>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円/楕円 66"/>
                <p:cNvSpPr/>
                <p:nvPr/>
              </p:nvSpPr>
              <p:spPr>
                <a:xfrm>
                  <a:off x="1237191" y="2214465"/>
                  <a:ext cx="247791" cy="247791"/>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17" name="直線コネクタ 116"/>
                <p:cNvCxnSpPr/>
                <p:nvPr/>
              </p:nvCxnSpPr>
              <p:spPr>
                <a:xfrm>
                  <a:off x="1357953" y="1168875"/>
                  <a:ext cx="200128" cy="106041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p:nvPr/>
              </p:nvCxnSpPr>
              <p:spPr>
                <a:xfrm>
                  <a:off x="1155284" y="1276753"/>
                  <a:ext cx="200128" cy="106041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28" name="図形グループ 127"/>
              <p:cNvGrpSpPr/>
              <p:nvPr/>
            </p:nvGrpSpPr>
            <p:grpSpPr>
              <a:xfrm>
                <a:off x="5373614" y="1249364"/>
                <a:ext cx="1066653" cy="1430665"/>
                <a:chOff x="5208258" y="1222748"/>
                <a:chExt cx="1066653" cy="1430665"/>
              </a:xfrm>
            </p:grpSpPr>
            <p:pic>
              <p:nvPicPr>
                <p:cNvPr id="74" name="図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8258" y="1307295"/>
                  <a:ext cx="1066653" cy="1249051"/>
                </a:xfrm>
                <a:prstGeom prst="rect">
                  <a:avLst/>
                </a:prstGeom>
              </p:spPr>
            </p:pic>
            <p:cxnSp>
              <p:nvCxnSpPr>
                <p:cNvPr id="122" name="直線コネクタ 121"/>
                <p:cNvCxnSpPr/>
                <p:nvPr/>
              </p:nvCxnSpPr>
              <p:spPr>
                <a:xfrm>
                  <a:off x="5741584" y="1336979"/>
                  <a:ext cx="170266" cy="111357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24" name="直線コネクタ 123"/>
                <p:cNvCxnSpPr/>
                <p:nvPr/>
              </p:nvCxnSpPr>
              <p:spPr>
                <a:xfrm>
                  <a:off x="5571318" y="1440432"/>
                  <a:ext cx="170266" cy="1113573"/>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25" name="円/楕円 124"/>
                <p:cNvSpPr/>
                <p:nvPr/>
              </p:nvSpPr>
              <p:spPr>
                <a:xfrm>
                  <a:off x="5612138" y="2405622"/>
                  <a:ext cx="247791" cy="247791"/>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6" name="円/楕円 125"/>
                <p:cNvSpPr/>
                <p:nvPr/>
              </p:nvSpPr>
              <p:spPr>
                <a:xfrm>
                  <a:off x="5618488" y="1222748"/>
                  <a:ext cx="247791" cy="247791"/>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grpSp>
        <p:nvGrpSpPr>
          <p:cNvPr id="218" name="図形グループ 217"/>
          <p:cNvGrpSpPr/>
          <p:nvPr/>
        </p:nvGrpSpPr>
        <p:grpSpPr>
          <a:xfrm>
            <a:off x="135473" y="3615387"/>
            <a:ext cx="4241092" cy="3184586"/>
            <a:chOff x="135472" y="3548269"/>
            <a:chExt cx="4327051" cy="3249132"/>
          </a:xfrm>
        </p:grpSpPr>
        <p:sp>
          <p:nvSpPr>
            <p:cNvPr id="19" name="正方形/長方形 18"/>
            <p:cNvSpPr/>
            <p:nvPr/>
          </p:nvSpPr>
          <p:spPr>
            <a:xfrm>
              <a:off x="135472" y="3548269"/>
              <a:ext cx="2520548" cy="369332"/>
            </a:xfrm>
            <a:prstGeom prst="rect">
              <a:avLst/>
            </a:prstGeom>
          </p:spPr>
          <p:txBody>
            <a:bodyPr wrap="square">
              <a:spAutoFit/>
            </a:bodyPr>
            <a:lstStyle/>
            <a:p>
              <a:r>
                <a:rPr lang="en-US" altLang="ja-JP" b="1" dirty="0">
                  <a:latin typeface="Calibri"/>
                  <a:ea typeface="ＭＳ Ｐゴシック" pitchFamily="-29" charset="-128"/>
                  <a:cs typeface="Calibri"/>
                </a:rPr>
                <a:t>Zigzag-class: </a:t>
              </a:r>
              <a:r>
                <a:rPr lang="en-US" altLang="ja-JP" b="1" i="1" dirty="0" err="1">
                  <a:latin typeface="Symbol" charset="2"/>
                  <a:ea typeface="ＭＳ Ｐゴシック" pitchFamily="-29" charset="-128"/>
                  <a:cs typeface="Symbol" charset="2"/>
                </a:rPr>
                <a:t>m</a:t>
              </a:r>
              <a:r>
                <a:rPr lang="en-US" altLang="ja-JP" i="1" baseline="-25000" dirty="0" err="1">
                  <a:ea typeface="ＭＳ Ｐゴシック" pitchFamily="-29" charset="-128"/>
                  <a:cs typeface="Calibri"/>
                </a:rPr>
                <a:t>K</a:t>
              </a:r>
              <a:r>
                <a:rPr lang="en-US" altLang="ja-JP" i="1" dirty="0">
                  <a:ea typeface="ＭＳ Ｐゴシック" pitchFamily="-29" charset="-128"/>
                  <a:cs typeface="Calibri"/>
                </a:rPr>
                <a:t> ≠ </a:t>
              </a:r>
              <a:r>
                <a:rPr lang="en-US" altLang="ja-JP" b="1" i="1" dirty="0" err="1">
                  <a:latin typeface="Symbol" charset="2"/>
                  <a:ea typeface="ＭＳ Ｐゴシック" pitchFamily="-29" charset="-128"/>
                  <a:cs typeface="Symbol" charset="2"/>
                </a:rPr>
                <a:t>m</a:t>
              </a:r>
              <a:r>
                <a:rPr lang="en-US" altLang="ja-JP" i="1" baseline="-25000" dirty="0" err="1">
                  <a:ea typeface="ＭＳ Ｐゴシック" pitchFamily="-29" charset="-128"/>
                  <a:cs typeface="Calibri"/>
                </a:rPr>
                <a:t>K</a:t>
              </a:r>
              <a:r>
                <a:rPr lang="en-US" altLang="ja-JP" i="1" baseline="-25000" dirty="0">
                  <a:ea typeface="ＭＳ Ｐゴシック" pitchFamily="-29" charset="-128"/>
                  <a:cs typeface="Calibri"/>
                </a:rPr>
                <a:t>’</a:t>
              </a:r>
              <a:endParaRPr lang="en-US" altLang="ja-JP" i="1" dirty="0">
                <a:latin typeface="Calibri"/>
                <a:ea typeface="ＭＳ Ｐゴシック" pitchFamily="-29" charset="-128"/>
                <a:cs typeface="Calibri"/>
              </a:endParaRPr>
            </a:p>
          </p:txBody>
        </p:sp>
        <p:grpSp>
          <p:nvGrpSpPr>
            <p:cNvPr id="22" name="図形グループ 21"/>
            <p:cNvGrpSpPr/>
            <p:nvPr/>
          </p:nvGrpSpPr>
          <p:grpSpPr>
            <a:xfrm>
              <a:off x="440812" y="4047801"/>
              <a:ext cx="1367888" cy="1577175"/>
              <a:chOff x="146410" y="2514340"/>
              <a:chExt cx="2505965" cy="2889378"/>
            </a:xfrm>
          </p:grpSpPr>
          <p:pic>
            <p:nvPicPr>
              <p:cNvPr id="23" name="図 22" descr="0900.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410" y="2514340"/>
                <a:ext cx="2505965" cy="2889378"/>
              </a:xfrm>
              <a:prstGeom prst="rect">
                <a:avLst/>
              </a:prstGeom>
            </p:spPr>
          </p:pic>
          <p:cxnSp>
            <p:nvCxnSpPr>
              <p:cNvPr id="24" name="直線コネクタ 23"/>
              <p:cNvCxnSpPr/>
              <p:nvPr/>
            </p:nvCxnSpPr>
            <p:spPr>
              <a:xfrm>
                <a:off x="780273" y="3598494"/>
                <a:ext cx="495300" cy="8636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a:off x="1027923" y="3452444"/>
                <a:ext cx="495300" cy="8636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6" name="正方形/長方形 25"/>
              <p:cNvSpPr/>
              <p:nvPr/>
            </p:nvSpPr>
            <p:spPr>
              <a:xfrm>
                <a:off x="996311" y="4201405"/>
                <a:ext cx="348823" cy="307777"/>
              </a:xfrm>
              <a:prstGeom prst="rect">
                <a:avLst/>
              </a:prstGeom>
            </p:spPr>
            <p:txBody>
              <a:bodyPr wrap="none">
                <a:spAutoFit/>
              </a:bodyPr>
              <a:lstStyle/>
              <a:p>
                <a:r>
                  <a:rPr lang="en-US" altLang="ja-JP" sz="1400" b="1" i="1" dirty="0">
                    <a:solidFill>
                      <a:srgbClr val="40458C"/>
                    </a:solidFill>
                    <a:latin typeface="Calibri"/>
                    <a:ea typeface="ＭＳ Ｐゴシック" pitchFamily="-29" charset="-128"/>
                    <a:cs typeface="Calibri"/>
                  </a:rPr>
                  <a:t>K’</a:t>
                </a:r>
                <a:endParaRPr lang="ja-JP" altLang="en-US" sz="1400" dirty="0">
                  <a:solidFill>
                    <a:prstClr val="black"/>
                  </a:solidFill>
                  <a:latin typeface="Calibri"/>
                  <a:ea typeface="ＭＳ Ｐゴシック"/>
                </a:endParaRPr>
              </a:p>
            </p:txBody>
          </p:sp>
          <p:sp>
            <p:nvSpPr>
              <p:cNvPr id="27" name="正方形/長方形 26"/>
              <p:cNvSpPr/>
              <p:nvPr/>
            </p:nvSpPr>
            <p:spPr>
              <a:xfrm>
                <a:off x="992898" y="3377780"/>
                <a:ext cx="297527" cy="307777"/>
              </a:xfrm>
              <a:prstGeom prst="rect">
                <a:avLst/>
              </a:prstGeom>
            </p:spPr>
            <p:txBody>
              <a:bodyPr wrap="none">
                <a:spAutoFit/>
              </a:bodyPr>
              <a:lstStyle/>
              <a:p>
                <a:r>
                  <a:rPr lang="en-US" altLang="ja-JP" sz="1400" b="1" i="1" dirty="0">
                    <a:solidFill>
                      <a:srgbClr val="40458C"/>
                    </a:solidFill>
                    <a:latin typeface="Calibri"/>
                    <a:ea typeface="ＭＳ Ｐゴシック" pitchFamily="-29" charset="-128"/>
                    <a:cs typeface="Calibri"/>
                  </a:rPr>
                  <a:t>K</a:t>
                </a:r>
                <a:endParaRPr lang="ja-JP" altLang="en-US" sz="1400" dirty="0">
                  <a:solidFill>
                    <a:prstClr val="black"/>
                  </a:solidFill>
                  <a:latin typeface="Calibri"/>
                  <a:ea typeface="ＭＳ Ｐゴシック"/>
                </a:endParaRPr>
              </a:p>
            </p:txBody>
          </p:sp>
        </p:grpSp>
        <p:grpSp>
          <p:nvGrpSpPr>
            <p:cNvPr id="107" name="図形グループ 106"/>
            <p:cNvGrpSpPr/>
            <p:nvPr/>
          </p:nvGrpSpPr>
          <p:grpSpPr>
            <a:xfrm>
              <a:off x="1858758" y="4175020"/>
              <a:ext cx="2502093" cy="1487355"/>
              <a:chOff x="1788592" y="3401444"/>
              <a:chExt cx="2661169" cy="1581917"/>
            </a:xfrm>
          </p:grpSpPr>
          <p:pic>
            <p:nvPicPr>
              <p:cNvPr id="12" name="図 11" descr="6-3.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88592" y="3401444"/>
                <a:ext cx="2661169" cy="1581917"/>
              </a:xfrm>
              <a:prstGeom prst="rect">
                <a:avLst/>
              </a:prstGeom>
            </p:spPr>
          </p:pic>
          <p:cxnSp>
            <p:nvCxnSpPr>
              <p:cNvPr id="20" name="直線コネクタ 19"/>
              <p:cNvCxnSpPr/>
              <p:nvPr/>
            </p:nvCxnSpPr>
            <p:spPr>
              <a:xfrm>
                <a:off x="2951973" y="3593581"/>
                <a:ext cx="244475" cy="1295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3059923" y="3568181"/>
                <a:ext cx="244475" cy="1295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4" name="正方形/長方形 53"/>
              <p:cNvSpPr/>
              <p:nvPr/>
            </p:nvSpPr>
            <p:spPr>
              <a:xfrm>
                <a:off x="3060641" y="3668977"/>
                <a:ext cx="348823" cy="307777"/>
              </a:xfrm>
              <a:prstGeom prst="rect">
                <a:avLst/>
              </a:prstGeom>
            </p:spPr>
            <p:txBody>
              <a:bodyPr wrap="none">
                <a:spAutoFit/>
              </a:bodyPr>
              <a:lstStyle/>
              <a:p>
                <a:r>
                  <a:rPr lang="en-US" altLang="ja-JP" sz="1400" b="1" i="1" dirty="0">
                    <a:solidFill>
                      <a:srgbClr val="40458C"/>
                    </a:solidFill>
                    <a:latin typeface="Calibri"/>
                    <a:ea typeface="ＭＳ Ｐゴシック" pitchFamily="-29" charset="-128"/>
                    <a:cs typeface="Calibri"/>
                  </a:rPr>
                  <a:t>K’</a:t>
                </a:r>
                <a:endParaRPr lang="ja-JP" altLang="en-US" sz="1400" dirty="0">
                  <a:solidFill>
                    <a:prstClr val="black"/>
                  </a:solidFill>
                  <a:latin typeface="Calibri"/>
                  <a:ea typeface="ＭＳ Ｐゴシック"/>
                </a:endParaRPr>
              </a:p>
            </p:txBody>
          </p:sp>
          <p:sp>
            <p:nvSpPr>
              <p:cNvPr id="55" name="正方形/長方形 54"/>
              <p:cNvSpPr/>
              <p:nvPr/>
            </p:nvSpPr>
            <p:spPr>
              <a:xfrm>
                <a:off x="2894929" y="4388782"/>
                <a:ext cx="297527" cy="307777"/>
              </a:xfrm>
              <a:prstGeom prst="rect">
                <a:avLst/>
              </a:prstGeom>
            </p:spPr>
            <p:txBody>
              <a:bodyPr wrap="none">
                <a:spAutoFit/>
              </a:bodyPr>
              <a:lstStyle/>
              <a:p>
                <a:r>
                  <a:rPr lang="en-US" altLang="ja-JP" sz="1400" b="1" i="1" dirty="0">
                    <a:solidFill>
                      <a:srgbClr val="40458C"/>
                    </a:solidFill>
                    <a:latin typeface="Calibri"/>
                    <a:ea typeface="ＭＳ Ｐゴシック" pitchFamily="-29" charset="-128"/>
                    <a:cs typeface="Calibri"/>
                  </a:rPr>
                  <a:t>K</a:t>
                </a:r>
                <a:endParaRPr lang="ja-JP" altLang="en-US" sz="1400" dirty="0">
                  <a:solidFill>
                    <a:prstClr val="black"/>
                  </a:solidFill>
                  <a:latin typeface="Calibri"/>
                  <a:ea typeface="ＭＳ Ｐゴシック"/>
                </a:endParaRPr>
              </a:p>
            </p:txBody>
          </p:sp>
        </p:grpSp>
        <p:grpSp>
          <p:nvGrpSpPr>
            <p:cNvPr id="105" name="図形グループ 104"/>
            <p:cNvGrpSpPr/>
            <p:nvPr/>
          </p:nvGrpSpPr>
          <p:grpSpPr>
            <a:xfrm>
              <a:off x="1038118" y="5802776"/>
              <a:ext cx="2533124" cy="994625"/>
              <a:chOff x="62241" y="4308115"/>
              <a:chExt cx="4036263" cy="1584829"/>
            </a:xfrm>
          </p:grpSpPr>
          <p:grpSp>
            <p:nvGrpSpPr>
              <p:cNvPr id="75" name="図形グループ 74"/>
              <p:cNvGrpSpPr/>
              <p:nvPr/>
            </p:nvGrpSpPr>
            <p:grpSpPr>
              <a:xfrm>
                <a:off x="650068" y="4617161"/>
                <a:ext cx="2807005" cy="1275783"/>
                <a:chOff x="4864311" y="1913365"/>
                <a:chExt cx="2807005" cy="1275783"/>
              </a:xfrm>
            </p:grpSpPr>
            <p:grpSp>
              <p:nvGrpSpPr>
                <p:cNvPr id="76" name="図形グループ 75"/>
                <p:cNvGrpSpPr/>
                <p:nvPr/>
              </p:nvGrpSpPr>
              <p:grpSpPr>
                <a:xfrm>
                  <a:off x="5001486" y="1913365"/>
                  <a:ext cx="998685" cy="1258850"/>
                  <a:chOff x="5878918" y="4969738"/>
                  <a:chExt cx="998685" cy="1258850"/>
                </a:xfrm>
              </p:grpSpPr>
              <p:pic>
                <p:nvPicPr>
                  <p:cNvPr id="99" name="図 98" descr="名称未設定.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9703" y="4971288"/>
                    <a:ext cx="977900" cy="1257300"/>
                  </a:xfrm>
                  <a:prstGeom prst="rect">
                    <a:avLst/>
                  </a:prstGeom>
                </p:spPr>
              </p:pic>
              <p:pic>
                <p:nvPicPr>
                  <p:cNvPr id="100" name="図 99" descr="名称未設定.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878918" y="4969738"/>
                    <a:ext cx="977900" cy="1257300"/>
                  </a:xfrm>
                  <a:prstGeom prst="rect">
                    <a:avLst/>
                  </a:prstGeom>
                </p:spPr>
              </p:pic>
            </p:grpSp>
            <p:cxnSp>
              <p:nvCxnSpPr>
                <p:cNvPr id="77" name="直線矢印コネクタ 76"/>
                <p:cNvCxnSpPr/>
                <p:nvPr/>
              </p:nvCxnSpPr>
              <p:spPr>
                <a:xfrm>
                  <a:off x="4864311" y="3046051"/>
                  <a:ext cx="280700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8" name="図形グループ 77"/>
                <p:cNvGrpSpPr/>
                <p:nvPr/>
              </p:nvGrpSpPr>
              <p:grpSpPr>
                <a:xfrm>
                  <a:off x="6660150" y="2965154"/>
                  <a:ext cx="613493" cy="71497"/>
                  <a:chOff x="2248840" y="2862426"/>
                  <a:chExt cx="613493" cy="97076"/>
                </a:xfrm>
              </p:grpSpPr>
              <p:cxnSp>
                <p:nvCxnSpPr>
                  <p:cNvPr id="93" name="直線コネクタ 92"/>
                  <p:cNvCxnSpPr/>
                  <p:nvPr/>
                </p:nvCxnSpPr>
                <p:spPr>
                  <a:xfrm>
                    <a:off x="2248840"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a:xfrm>
                    <a:off x="2862333"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a:off x="2371539"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a:xfrm>
                    <a:off x="2494238"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p:nvPr/>
                </p:nvCxnSpPr>
                <p:spPr>
                  <a:xfrm>
                    <a:off x="2616937"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p:nvPr/>
                </p:nvCxnSpPr>
                <p:spPr>
                  <a:xfrm>
                    <a:off x="2739636"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78"/>
                <p:cNvGrpSpPr/>
                <p:nvPr/>
              </p:nvGrpSpPr>
              <p:grpSpPr>
                <a:xfrm>
                  <a:off x="5194679" y="2965154"/>
                  <a:ext cx="613493" cy="71497"/>
                  <a:chOff x="2401240" y="3014826"/>
                  <a:chExt cx="613493" cy="97076"/>
                </a:xfrm>
              </p:grpSpPr>
              <p:cxnSp>
                <p:nvCxnSpPr>
                  <p:cNvPr id="87" name="直線コネクタ 86"/>
                  <p:cNvCxnSpPr/>
                  <p:nvPr/>
                </p:nvCxnSpPr>
                <p:spPr>
                  <a:xfrm>
                    <a:off x="2401240"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直線コネクタ 87"/>
                  <p:cNvCxnSpPr/>
                  <p:nvPr/>
                </p:nvCxnSpPr>
                <p:spPr>
                  <a:xfrm>
                    <a:off x="3014733"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直線コネクタ 88"/>
                  <p:cNvCxnSpPr/>
                  <p:nvPr/>
                </p:nvCxnSpPr>
                <p:spPr>
                  <a:xfrm>
                    <a:off x="2523939"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a:xfrm>
                    <a:off x="2646638"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a:xfrm>
                    <a:off x="2769337"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直線コネクタ 91"/>
                  <p:cNvCxnSpPr/>
                  <p:nvPr/>
                </p:nvCxnSpPr>
                <p:spPr>
                  <a:xfrm>
                    <a:off x="2892036"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0" name="正方形/長方形 79"/>
                <p:cNvSpPr/>
                <p:nvPr/>
              </p:nvSpPr>
              <p:spPr>
                <a:xfrm>
                  <a:off x="6220146" y="2930929"/>
                  <a:ext cx="105836" cy="2116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1" name="等号 80"/>
                <p:cNvSpPr/>
                <p:nvPr/>
              </p:nvSpPr>
              <p:spPr>
                <a:xfrm rot="17611788">
                  <a:off x="6104329" y="2872084"/>
                  <a:ext cx="317064" cy="317064"/>
                </a:xfrm>
                <a:prstGeom prst="mathEqual">
                  <a:avLst>
                    <a:gd name="adj1" fmla="val 10893"/>
                    <a:gd name="adj2" fmla="val 18074"/>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82" name="図形グループ 81"/>
                <p:cNvGrpSpPr/>
                <p:nvPr/>
              </p:nvGrpSpPr>
              <p:grpSpPr>
                <a:xfrm flipH="1">
                  <a:off x="6462405" y="1913365"/>
                  <a:ext cx="998685" cy="1258850"/>
                  <a:chOff x="5878918" y="4969738"/>
                  <a:chExt cx="998685" cy="1258850"/>
                </a:xfrm>
              </p:grpSpPr>
              <p:pic>
                <p:nvPicPr>
                  <p:cNvPr id="85" name="図 84" descr="名称未設定.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9703" y="4971288"/>
                    <a:ext cx="977900" cy="1257300"/>
                  </a:xfrm>
                  <a:prstGeom prst="rect">
                    <a:avLst/>
                  </a:prstGeom>
                </p:spPr>
              </p:pic>
              <p:pic>
                <p:nvPicPr>
                  <p:cNvPr id="86" name="図 85" descr="名称未設定.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878918" y="4969738"/>
                    <a:ext cx="977900" cy="1257300"/>
                  </a:xfrm>
                  <a:prstGeom prst="rect">
                    <a:avLst/>
                  </a:prstGeom>
                </p:spPr>
              </p:pic>
            </p:grpSp>
            <p:sp>
              <p:nvSpPr>
                <p:cNvPr id="83" name="フリーフォーム 82"/>
                <p:cNvSpPr/>
                <p:nvPr/>
              </p:nvSpPr>
              <p:spPr>
                <a:xfrm>
                  <a:off x="5344761" y="2143481"/>
                  <a:ext cx="330025" cy="126635"/>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84" name="フリーフォーム 83"/>
                <p:cNvSpPr/>
                <p:nvPr/>
              </p:nvSpPr>
              <p:spPr>
                <a:xfrm>
                  <a:off x="6796059" y="2132309"/>
                  <a:ext cx="330025" cy="126635"/>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101" name="角丸四角形 100"/>
              <p:cNvSpPr/>
              <p:nvPr/>
            </p:nvSpPr>
            <p:spPr>
              <a:xfrm>
                <a:off x="100806" y="4308115"/>
                <a:ext cx="3997698" cy="1566346"/>
              </a:xfrm>
              <a:prstGeom prst="roundRect">
                <a:avLst>
                  <a:gd name="adj" fmla="val 637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2" name="Rectangle 4" descr="Rectangle: Click to edit Master text styles&#10;Second level&#10;Third level&#10;Fourth level&#10;Fifth level"/>
              <p:cNvSpPr>
                <a:spLocks noChangeArrowheads="1"/>
              </p:cNvSpPr>
              <p:nvPr/>
            </p:nvSpPr>
            <p:spPr bwMode="auto">
              <a:xfrm>
                <a:off x="62241" y="4308115"/>
                <a:ext cx="3984846" cy="423906"/>
              </a:xfrm>
              <a:prstGeom prst="rect">
                <a:avLst/>
              </a:prstGeom>
              <a:noFill/>
              <a:ln w="9525">
                <a:noFill/>
                <a:miter lim="800000"/>
                <a:headEnd/>
                <a:tailEnd/>
              </a:ln>
              <a:effectLst/>
            </p:spPr>
            <p:txBody>
              <a:bodyPr>
                <a:prstTxWarp prst="textNoShape">
                  <a:avLst/>
                </a:prstTxWarp>
              </a:bodyPr>
              <a:lstStyle/>
              <a:p>
                <a:pPr algn="ctr">
                  <a:lnSpc>
                    <a:spcPct val="90000"/>
                  </a:lnSpc>
                  <a:spcBef>
                    <a:spcPct val="20000"/>
                  </a:spcBef>
                  <a:buClr>
                    <a:srgbClr val="6F89F7"/>
                  </a:buClr>
                  <a:buSzPct val="110000"/>
                </a:pPr>
                <a:r>
                  <a:rPr lang="ja-JP" altLang="en-US" sz="1600" b="1"/>
                  <a:t>２つの谷は分離</a:t>
                </a:r>
                <a:endParaRPr lang="en-US" altLang="ja-JP" sz="1600" dirty="0"/>
              </a:p>
            </p:txBody>
          </p:sp>
        </p:grpSp>
        <p:sp>
          <p:nvSpPr>
            <p:cNvPr id="13" name="正方形/長方形 12"/>
            <p:cNvSpPr/>
            <p:nvPr/>
          </p:nvSpPr>
          <p:spPr>
            <a:xfrm>
              <a:off x="2233575" y="3923844"/>
              <a:ext cx="780585" cy="313932"/>
            </a:xfrm>
            <a:prstGeom prst="rect">
              <a:avLst/>
            </a:prstGeom>
            <a:noFill/>
          </p:spPr>
          <p:txBody>
            <a:bodyPr wrap="square">
              <a:spAutoFit/>
            </a:bodyPr>
            <a:lstStyle/>
            <a:p>
              <a:pPr marL="342900" indent="-342900" algn="ctr" defTabSz="914400" fontAlgn="base">
                <a:lnSpc>
                  <a:spcPct val="90000"/>
                </a:lnSpc>
                <a:spcBef>
                  <a:spcPct val="20000"/>
                </a:spcBef>
                <a:spcAft>
                  <a:spcPct val="0"/>
                </a:spcAft>
                <a:buClr>
                  <a:srgbClr val="6F89F7"/>
                </a:buClr>
                <a:buSzPct val="110000"/>
              </a:pPr>
              <a:r>
                <a:rPr lang="en-US" altLang="ja-JP" sz="1600" dirty="0">
                  <a:latin typeface="Calibri"/>
                  <a:ea typeface="ＭＳ Ｐゴシック" pitchFamily="-29" charset="-128"/>
                  <a:cs typeface="Calibri"/>
                </a:rPr>
                <a:t>(6,3)</a:t>
              </a:r>
            </a:p>
          </p:txBody>
        </p:sp>
        <p:sp>
          <p:nvSpPr>
            <p:cNvPr id="58" name="正方形/長方形 57"/>
            <p:cNvSpPr/>
            <p:nvPr/>
          </p:nvSpPr>
          <p:spPr>
            <a:xfrm>
              <a:off x="135472" y="3923844"/>
              <a:ext cx="745943" cy="313932"/>
            </a:xfrm>
            <a:prstGeom prst="rect">
              <a:avLst/>
            </a:prstGeom>
            <a:noFill/>
          </p:spPr>
          <p:txBody>
            <a:bodyPr wrap="square">
              <a:spAutoFit/>
            </a:bodyPr>
            <a:lstStyle/>
            <a:p>
              <a:pPr marL="342900" indent="-342900" algn="ctr" defTabSz="914400" fontAlgn="base">
                <a:lnSpc>
                  <a:spcPct val="90000"/>
                </a:lnSpc>
                <a:spcBef>
                  <a:spcPct val="20000"/>
                </a:spcBef>
                <a:spcAft>
                  <a:spcPct val="0"/>
                </a:spcAft>
                <a:buClr>
                  <a:srgbClr val="6F89F7"/>
                </a:buClr>
                <a:buSzPct val="110000"/>
              </a:pPr>
              <a:r>
                <a:rPr lang="en-US" altLang="ja-JP" sz="1600" dirty="0">
                  <a:latin typeface="Calibri"/>
                  <a:ea typeface="ＭＳ Ｐゴシック" pitchFamily="-29" charset="-128"/>
                  <a:cs typeface="Calibri"/>
                </a:rPr>
                <a:t>(9,0)</a:t>
              </a:r>
            </a:p>
          </p:txBody>
        </p:sp>
        <p:sp>
          <p:nvSpPr>
            <p:cNvPr id="159" name="角丸四角形 158"/>
            <p:cNvSpPr/>
            <p:nvPr/>
          </p:nvSpPr>
          <p:spPr>
            <a:xfrm>
              <a:off x="135472" y="3601816"/>
              <a:ext cx="4327051" cy="2142635"/>
            </a:xfrm>
            <a:prstGeom prst="roundRect">
              <a:avLst>
                <a:gd name="adj" fmla="val 637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219" name="図形グループ 218"/>
          <p:cNvGrpSpPr/>
          <p:nvPr/>
        </p:nvGrpSpPr>
        <p:grpSpPr>
          <a:xfrm>
            <a:off x="4681479" y="3614647"/>
            <a:ext cx="4241092" cy="3148121"/>
            <a:chOff x="4681478" y="3548269"/>
            <a:chExt cx="4327051" cy="3211928"/>
          </a:xfrm>
        </p:grpSpPr>
        <p:sp>
          <p:nvSpPr>
            <p:cNvPr id="17" name="正方形/長方形 16"/>
            <p:cNvSpPr/>
            <p:nvPr/>
          </p:nvSpPr>
          <p:spPr>
            <a:xfrm>
              <a:off x="4687924" y="3548269"/>
              <a:ext cx="2572776" cy="369332"/>
            </a:xfrm>
            <a:prstGeom prst="rect">
              <a:avLst/>
            </a:prstGeom>
            <a:ln>
              <a:noFill/>
            </a:ln>
          </p:spPr>
          <p:txBody>
            <a:bodyPr wrap="square">
              <a:spAutoFit/>
            </a:bodyPr>
            <a:lstStyle/>
            <a:p>
              <a:r>
                <a:rPr lang="en-US" altLang="ja-JP" b="1" dirty="0">
                  <a:latin typeface="Calibri"/>
                  <a:ea typeface="ＭＳ Ｐゴシック" pitchFamily="-29" charset="-128"/>
                  <a:cs typeface="Calibri"/>
                </a:rPr>
                <a:t>Armchair-class:</a:t>
              </a:r>
              <a:r>
                <a:rPr lang="en-US" altLang="ja-JP" b="1" dirty="0">
                  <a:ea typeface="ＭＳ Ｐゴシック" pitchFamily="-29" charset="-128"/>
                  <a:cs typeface="Calibri"/>
                </a:rPr>
                <a:t> </a:t>
              </a:r>
              <a:r>
                <a:rPr lang="en-US" altLang="ja-JP" b="1" i="1" dirty="0" err="1">
                  <a:latin typeface="Symbol" charset="2"/>
                  <a:ea typeface="ＭＳ Ｐゴシック" pitchFamily="-29" charset="-128"/>
                  <a:cs typeface="Symbol" charset="2"/>
                </a:rPr>
                <a:t>m</a:t>
              </a:r>
              <a:r>
                <a:rPr lang="en-US" altLang="ja-JP" i="1" baseline="-25000" dirty="0" err="1">
                  <a:ea typeface="ＭＳ Ｐゴシック" pitchFamily="-29" charset="-128"/>
                  <a:cs typeface="Calibri"/>
                </a:rPr>
                <a:t>K</a:t>
              </a:r>
              <a:r>
                <a:rPr lang="en-US" altLang="ja-JP" i="1" dirty="0">
                  <a:ea typeface="ＭＳ Ｐゴシック" pitchFamily="-29" charset="-128"/>
                  <a:cs typeface="Calibri"/>
                </a:rPr>
                <a:t> = </a:t>
              </a:r>
              <a:r>
                <a:rPr lang="en-US" altLang="ja-JP" b="1" i="1" dirty="0" err="1">
                  <a:latin typeface="Symbol" charset="2"/>
                  <a:ea typeface="ＭＳ Ｐゴシック" pitchFamily="-29" charset="-128"/>
                  <a:cs typeface="Symbol" charset="2"/>
                </a:rPr>
                <a:t>m</a:t>
              </a:r>
              <a:r>
                <a:rPr lang="en-US" altLang="ja-JP" i="1" baseline="-25000" dirty="0" err="1">
                  <a:ea typeface="ＭＳ Ｐゴシック" pitchFamily="-29" charset="-128"/>
                  <a:cs typeface="Calibri"/>
                </a:rPr>
                <a:t>K</a:t>
              </a:r>
              <a:r>
                <a:rPr lang="en-US" altLang="ja-JP" i="1" baseline="-25000" dirty="0">
                  <a:ea typeface="ＭＳ Ｐゴシック" pitchFamily="-29" charset="-128"/>
                  <a:cs typeface="Calibri"/>
                </a:rPr>
                <a:t>’</a:t>
              </a:r>
              <a:r>
                <a:rPr lang="en-US" altLang="ja-JP" b="1" i="1" dirty="0">
                  <a:solidFill>
                    <a:prstClr val="black"/>
                  </a:solidFill>
                  <a:sym typeface="Wingdings"/>
                </a:rPr>
                <a:t> </a:t>
              </a:r>
              <a:endParaRPr lang="en-US" altLang="ja-JP" b="1" i="1" dirty="0">
                <a:latin typeface="Calibri"/>
                <a:ea typeface="ＭＳ Ｐゴシック" pitchFamily="-29" charset="-128"/>
                <a:cs typeface="Calibri"/>
              </a:endParaRPr>
            </a:p>
          </p:txBody>
        </p:sp>
        <p:grpSp>
          <p:nvGrpSpPr>
            <p:cNvPr id="28" name="図形グループ 27"/>
            <p:cNvGrpSpPr/>
            <p:nvPr/>
          </p:nvGrpSpPr>
          <p:grpSpPr>
            <a:xfrm>
              <a:off x="4695045" y="4110849"/>
              <a:ext cx="1583947" cy="1505371"/>
              <a:chOff x="4343775" y="1555995"/>
              <a:chExt cx="2930903" cy="2785499"/>
            </a:xfrm>
          </p:grpSpPr>
          <p:pic>
            <p:nvPicPr>
              <p:cNvPr id="29" name="図 28" descr="0606.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88797" y="1943639"/>
                <a:ext cx="2485881" cy="2396389"/>
              </a:xfrm>
              <a:prstGeom prst="rect">
                <a:avLst/>
              </a:prstGeom>
            </p:spPr>
          </p:pic>
          <p:sp>
            <p:nvSpPr>
              <p:cNvPr id="30" name="正方形/長方形 29"/>
              <p:cNvSpPr/>
              <p:nvPr/>
            </p:nvSpPr>
            <p:spPr>
              <a:xfrm>
                <a:off x="5554726" y="3771991"/>
                <a:ext cx="715267" cy="569503"/>
              </a:xfrm>
              <a:prstGeom prst="rect">
                <a:avLst/>
              </a:prstGeom>
            </p:spPr>
            <p:txBody>
              <a:bodyPr wrap="square">
                <a:spAutoFit/>
              </a:bodyPr>
              <a:lstStyle/>
              <a:p>
                <a:r>
                  <a:rPr lang="en-US" altLang="ja-JP" sz="1400" b="1" i="1" dirty="0">
                    <a:solidFill>
                      <a:srgbClr val="40458C"/>
                    </a:solidFill>
                    <a:latin typeface="Calibri"/>
                    <a:ea typeface="ＭＳ Ｐゴシック" pitchFamily="-29" charset="-128"/>
                    <a:cs typeface="Calibri"/>
                  </a:rPr>
                  <a:t>K’</a:t>
                </a:r>
                <a:endParaRPr lang="ja-JP" altLang="en-US" sz="1400" dirty="0">
                  <a:solidFill>
                    <a:prstClr val="black"/>
                  </a:solidFill>
                  <a:latin typeface="Calibri"/>
                  <a:ea typeface="ＭＳ Ｐゴシック"/>
                </a:endParaRPr>
              </a:p>
            </p:txBody>
          </p:sp>
          <p:sp>
            <p:nvSpPr>
              <p:cNvPr id="31" name="正方形/長方形 30"/>
              <p:cNvSpPr/>
              <p:nvPr/>
            </p:nvSpPr>
            <p:spPr>
              <a:xfrm>
                <a:off x="5614432" y="3370751"/>
                <a:ext cx="570422" cy="590070"/>
              </a:xfrm>
              <a:prstGeom prst="rect">
                <a:avLst/>
              </a:prstGeom>
            </p:spPr>
            <p:txBody>
              <a:bodyPr wrap="square">
                <a:spAutoFit/>
              </a:bodyPr>
              <a:lstStyle/>
              <a:p>
                <a:r>
                  <a:rPr lang="en-US" altLang="ja-JP" sz="1400" b="1" i="1" dirty="0">
                    <a:solidFill>
                      <a:srgbClr val="40458C"/>
                    </a:solidFill>
                    <a:latin typeface="Calibri"/>
                    <a:ea typeface="ＭＳ Ｐゴシック" pitchFamily="-29" charset="-128"/>
                    <a:cs typeface="Calibri"/>
                  </a:rPr>
                  <a:t>K</a:t>
                </a:r>
                <a:endParaRPr lang="ja-JP" altLang="en-US" sz="1400" dirty="0">
                  <a:solidFill>
                    <a:prstClr val="black"/>
                  </a:solidFill>
                  <a:latin typeface="Calibri"/>
                  <a:ea typeface="ＭＳ Ｐゴシック"/>
                </a:endParaRPr>
              </a:p>
            </p:txBody>
          </p:sp>
          <p:sp>
            <p:nvSpPr>
              <p:cNvPr id="32" name="正方形/長方形 31"/>
              <p:cNvSpPr/>
              <p:nvPr/>
            </p:nvSpPr>
            <p:spPr>
              <a:xfrm>
                <a:off x="4343775" y="1555995"/>
                <a:ext cx="1242807" cy="580892"/>
              </a:xfrm>
              <a:prstGeom prst="rect">
                <a:avLst/>
              </a:prstGeom>
              <a:noFill/>
            </p:spPr>
            <p:txBody>
              <a:bodyPr wrap="square">
                <a:spAutoFit/>
              </a:bodyPr>
              <a:lstStyle/>
              <a:p>
                <a:pPr marL="342900" indent="-342900" algn="ctr" defTabSz="914400" fontAlgn="base">
                  <a:lnSpc>
                    <a:spcPct val="90000"/>
                  </a:lnSpc>
                  <a:spcBef>
                    <a:spcPct val="20000"/>
                  </a:spcBef>
                  <a:spcAft>
                    <a:spcPct val="0"/>
                  </a:spcAft>
                  <a:buClr>
                    <a:srgbClr val="6F89F7"/>
                  </a:buClr>
                  <a:buSzPct val="110000"/>
                </a:pPr>
                <a:r>
                  <a:rPr lang="en-US" altLang="ja-JP" sz="1600" dirty="0">
                    <a:latin typeface="Calibri"/>
                    <a:ea typeface="ＭＳ Ｐゴシック" pitchFamily="-29" charset="-128"/>
                    <a:cs typeface="Calibri"/>
                  </a:rPr>
                  <a:t>(6,6)</a:t>
                </a:r>
              </a:p>
            </p:txBody>
          </p:sp>
          <p:cxnSp>
            <p:nvCxnSpPr>
              <p:cNvPr id="33" name="直線コネクタ 32"/>
              <p:cNvCxnSpPr/>
              <p:nvPr/>
            </p:nvCxnSpPr>
            <p:spPr>
              <a:xfrm>
                <a:off x="6031488" y="2785417"/>
                <a:ext cx="0" cy="142557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34" name="正方形/長方形 33"/>
              <p:cNvSpPr/>
              <p:nvPr/>
            </p:nvSpPr>
            <p:spPr>
              <a:xfrm>
                <a:off x="5175798" y="3003420"/>
                <a:ext cx="348822" cy="307777"/>
              </a:xfrm>
              <a:prstGeom prst="rect">
                <a:avLst/>
              </a:prstGeom>
            </p:spPr>
            <p:txBody>
              <a:bodyPr wrap="none">
                <a:spAutoFit/>
              </a:bodyPr>
              <a:lstStyle/>
              <a:p>
                <a:r>
                  <a:rPr lang="en-US" altLang="ja-JP" sz="1400" b="1" i="1" dirty="0">
                    <a:solidFill>
                      <a:srgbClr val="40458C"/>
                    </a:solidFill>
                    <a:latin typeface="Calibri"/>
                    <a:ea typeface="ＭＳ Ｐゴシック" pitchFamily="-29" charset="-128"/>
                    <a:cs typeface="Calibri"/>
                  </a:rPr>
                  <a:t>K’</a:t>
                </a:r>
                <a:endParaRPr lang="ja-JP" altLang="en-US" sz="1400" dirty="0">
                  <a:solidFill>
                    <a:prstClr val="black"/>
                  </a:solidFill>
                  <a:latin typeface="Calibri"/>
                  <a:ea typeface="ＭＳ Ｐゴシック"/>
                </a:endParaRPr>
              </a:p>
            </p:txBody>
          </p:sp>
          <p:sp>
            <p:nvSpPr>
              <p:cNvPr id="35" name="正方形/長方形 34"/>
              <p:cNvSpPr/>
              <p:nvPr/>
            </p:nvSpPr>
            <p:spPr>
              <a:xfrm>
                <a:off x="5201446" y="2653259"/>
                <a:ext cx="506611" cy="569503"/>
              </a:xfrm>
              <a:prstGeom prst="rect">
                <a:avLst/>
              </a:prstGeom>
            </p:spPr>
            <p:txBody>
              <a:bodyPr wrap="square">
                <a:spAutoFit/>
              </a:bodyPr>
              <a:lstStyle/>
              <a:p>
                <a:r>
                  <a:rPr lang="en-US" altLang="ja-JP" sz="1400" b="1" i="1" dirty="0">
                    <a:solidFill>
                      <a:srgbClr val="40458C"/>
                    </a:solidFill>
                    <a:latin typeface="Calibri"/>
                    <a:ea typeface="ＭＳ Ｐゴシック" pitchFamily="-29" charset="-128"/>
                    <a:cs typeface="Calibri"/>
                  </a:rPr>
                  <a:t>K</a:t>
                </a:r>
                <a:endParaRPr lang="ja-JP" altLang="en-US" sz="1400" dirty="0">
                  <a:solidFill>
                    <a:prstClr val="black"/>
                  </a:solidFill>
                  <a:latin typeface="Calibri"/>
                  <a:ea typeface="ＭＳ Ｐゴシック"/>
                </a:endParaRPr>
              </a:p>
            </p:txBody>
          </p:sp>
        </p:grpSp>
        <p:grpSp>
          <p:nvGrpSpPr>
            <p:cNvPr id="36" name="図形グループ 35"/>
            <p:cNvGrpSpPr/>
            <p:nvPr/>
          </p:nvGrpSpPr>
          <p:grpSpPr>
            <a:xfrm>
              <a:off x="6791119" y="3697667"/>
              <a:ext cx="2158828" cy="1995325"/>
              <a:chOff x="6146966" y="3661645"/>
              <a:chExt cx="3227011" cy="2982607"/>
            </a:xfrm>
          </p:grpSpPr>
          <p:pic>
            <p:nvPicPr>
              <p:cNvPr id="37" name="図 36" descr="7.4.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9984" y="3661645"/>
                <a:ext cx="2154104" cy="2982607"/>
              </a:xfrm>
              <a:prstGeom prst="rect">
                <a:avLst/>
              </a:prstGeom>
            </p:spPr>
          </p:pic>
          <p:sp>
            <p:nvSpPr>
              <p:cNvPr id="38" name="正方形/長方形 37"/>
              <p:cNvSpPr/>
              <p:nvPr/>
            </p:nvSpPr>
            <p:spPr>
              <a:xfrm>
                <a:off x="8312457" y="3703087"/>
                <a:ext cx="1061520" cy="469265"/>
              </a:xfrm>
              <a:prstGeom prst="rect">
                <a:avLst/>
              </a:prstGeom>
              <a:solidFill>
                <a:schemeClr val="bg1"/>
              </a:solidFill>
            </p:spPr>
            <p:txBody>
              <a:bodyPr wrap="square">
                <a:spAutoFit/>
              </a:bodyPr>
              <a:lstStyle/>
              <a:p>
                <a:pPr marL="342900" indent="-342900" algn="ctr" defTabSz="914400" fontAlgn="base">
                  <a:lnSpc>
                    <a:spcPct val="90000"/>
                  </a:lnSpc>
                  <a:spcBef>
                    <a:spcPct val="20000"/>
                  </a:spcBef>
                  <a:spcAft>
                    <a:spcPct val="0"/>
                  </a:spcAft>
                  <a:buClr>
                    <a:srgbClr val="6F89F7"/>
                  </a:buClr>
                  <a:buSzPct val="110000"/>
                </a:pPr>
                <a:r>
                  <a:rPr lang="en-US" altLang="ja-JP" sz="1600" dirty="0">
                    <a:latin typeface="Calibri"/>
                    <a:ea typeface="ＭＳ Ｐゴシック" pitchFamily="-29" charset="-128"/>
                    <a:cs typeface="Calibri"/>
                  </a:rPr>
                  <a:t>(7,4)</a:t>
                </a:r>
              </a:p>
            </p:txBody>
          </p:sp>
          <p:sp>
            <p:nvSpPr>
              <p:cNvPr id="39" name="円/楕円 38"/>
              <p:cNvSpPr/>
              <p:nvPr/>
            </p:nvSpPr>
            <p:spPr>
              <a:xfrm>
                <a:off x="7609835" y="3980825"/>
                <a:ext cx="423357" cy="423357"/>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pic>
            <p:nvPicPr>
              <p:cNvPr id="40" name="図 39" descr="7.4.pdf"/>
              <p:cNvPicPr>
                <a:picLocks noChangeAspect="1"/>
              </p:cNvPicPr>
              <p:nvPr/>
            </p:nvPicPr>
            <p:blipFill rotWithShape="1">
              <a:blip r:embed="rId9">
                <a:extLst>
                  <a:ext uri="{28A0092B-C50C-407E-A947-70E740481C1C}">
                    <a14:useLocalDpi xmlns:a14="http://schemas.microsoft.com/office/drawing/2010/main" val="0"/>
                  </a:ext>
                </a:extLst>
              </a:blip>
              <a:srcRect l="34807" t="11235" r="48658" b="77222"/>
              <a:stretch/>
            </p:blipFill>
            <p:spPr>
              <a:xfrm>
                <a:off x="6211526" y="4411664"/>
                <a:ext cx="658311" cy="636316"/>
              </a:xfrm>
              <a:prstGeom prst="rect">
                <a:avLst/>
              </a:prstGeom>
            </p:spPr>
          </p:pic>
          <p:pic>
            <p:nvPicPr>
              <p:cNvPr id="41" name="図 40" descr="7.4.pdf"/>
              <p:cNvPicPr>
                <a:picLocks noChangeAspect="1"/>
              </p:cNvPicPr>
              <p:nvPr/>
            </p:nvPicPr>
            <p:blipFill rotWithShape="1">
              <a:blip r:embed="rId9">
                <a:extLst>
                  <a:ext uri="{28A0092B-C50C-407E-A947-70E740481C1C}">
                    <a14:useLocalDpi xmlns:a14="http://schemas.microsoft.com/office/drawing/2010/main" val="0"/>
                  </a:ext>
                </a:extLst>
              </a:blip>
              <a:srcRect l="48442" t="76863" r="35023" b="11594"/>
              <a:stretch/>
            </p:blipFill>
            <p:spPr>
              <a:xfrm>
                <a:off x="6211526" y="5869300"/>
                <a:ext cx="658311" cy="636316"/>
              </a:xfrm>
              <a:prstGeom prst="rect">
                <a:avLst/>
              </a:prstGeom>
              <a:noFill/>
            </p:spPr>
          </p:pic>
          <p:sp>
            <p:nvSpPr>
              <p:cNvPr id="42" name="円/楕円 41"/>
              <p:cNvSpPr/>
              <p:nvPr/>
            </p:nvSpPr>
            <p:spPr>
              <a:xfrm>
                <a:off x="6146966" y="4368855"/>
                <a:ext cx="787431" cy="787431"/>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sp>
            <p:nvSpPr>
              <p:cNvPr id="43" name="円/楕円 42"/>
              <p:cNvSpPr/>
              <p:nvPr/>
            </p:nvSpPr>
            <p:spPr>
              <a:xfrm>
                <a:off x="6146966" y="5755938"/>
                <a:ext cx="787431" cy="787431"/>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sp>
            <p:nvSpPr>
              <p:cNvPr id="44" name="円/楕円 43"/>
              <p:cNvSpPr/>
              <p:nvPr/>
            </p:nvSpPr>
            <p:spPr>
              <a:xfrm>
                <a:off x="7903352" y="5888243"/>
                <a:ext cx="423357" cy="423357"/>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white"/>
                  </a:solidFill>
                  <a:latin typeface="Calibri"/>
                  <a:ea typeface="ＭＳ Ｐゴシック"/>
                </a:endParaRPr>
              </a:p>
            </p:txBody>
          </p:sp>
          <p:cxnSp>
            <p:nvCxnSpPr>
              <p:cNvPr id="45" name="直線コネクタ 44"/>
              <p:cNvCxnSpPr>
                <a:stCxn id="39" idx="1"/>
                <a:endCxn id="42" idx="0"/>
              </p:cNvCxnSpPr>
              <p:nvPr/>
            </p:nvCxnSpPr>
            <p:spPr>
              <a:xfrm flipH="1">
                <a:off x="6540682" y="4042824"/>
                <a:ext cx="1131152" cy="326031"/>
              </a:xfrm>
              <a:prstGeom prst="line">
                <a:avLst/>
              </a:prstGeom>
              <a:ln w="190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直線コネクタ 45"/>
              <p:cNvCxnSpPr>
                <a:stCxn id="39" idx="4"/>
                <a:endCxn id="42" idx="5"/>
              </p:cNvCxnSpPr>
              <p:nvPr/>
            </p:nvCxnSpPr>
            <p:spPr>
              <a:xfrm flipH="1">
                <a:off x="6819080" y="4404182"/>
                <a:ext cx="1002434" cy="636787"/>
              </a:xfrm>
              <a:prstGeom prst="line">
                <a:avLst/>
              </a:prstGeom>
              <a:ln w="190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7" name="直線コネクタ 46"/>
              <p:cNvCxnSpPr>
                <a:stCxn id="44" idx="0"/>
                <a:endCxn id="43" idx="0"/>
              </p:cNvCxnSpPr>
              <p:nvPr/>
            </p:nvCxnSpPr>
            <p:spPr>
              <a:xfrm flipH="1" flipV="1">
                <a:off x="6540682" y="5755938"/>
                <a:ext cx="1574349" cy="132305"/>
              </a:xfrm>
              <a:prstGeom prst="line">
                <a:avLst/>
              </a:prstGeom>
              <a:ln w="190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8" name="直線コネクタ 47"/>
              <p:cNvCxnSpPr>
                <a:stCxn id="44" idx="4"/>
                <a:endCxn id="43" idx="4"/>
              </p:cNvCxnSpPr>
              <p:nvPr/>
            </p:nvCxnSpPr>
            <p:spPr>
              <a:xfrm flipH="1">
                <a:off x="6540682" y="6311600"/>
                <a:ext cx="1574349" cy="231769"/>
              </a:xfrm>
              <a:prstGeom prst="line">
                <a:avLst/>
              </a:prstGeom>
              <a:ln w="190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a:off x="7765038" y="3766492"/>
                <a:ext cx="431800" cy="280035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a:off x="6479163" y="4414192"/>
                <a:ext cx="107950" cy="70167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a:off x="6491863" y="5792142"/>
                <a:ext cx="107950" cy="70167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2" name="正方形/長方形 51"/>
              <p:cNvSpPr/>
              <p:nvPr/>
            </p:nvSpPr>
            <p:spPr>
              <a:xfrm>
                <a:off x="6457509" y="4508143"/>
                <a:ext cx="348823" cy="307777"/>
              </a:xfrm>
              <a:prstGeom prst="rect">
                <a:avLst/>
              </a:prstGeom>
            </p:spPr>
            <p:txBody>
              <a:bodyPr wrap="none">
                <a:spAutoFit/>
              </a:bodyPr>
              <a:lstStyle/>
              <a:p>
                <a:r>
                  <a:rPr lang="en-US" altLang="ja-JP" sz="1400" b="1" i="1" dirty="0">
                    <a:solidFill>
                      <a:srgbClr val="40458C"/>
                    </a:solidFill>
                    <a:latin typeface="Calibri"/>
                    <a:ea typeface="ＭＳ Ｐゴシック" pitchFamily="-29" charset="-128"/>
                    <a:cs typeface="Calibri"/>
                  </a:rPr>
                  <a:t>K’</a:t>
                </a:r>
                <a:endParaRPr lang="ja-JP" altLang="en-US" sz="1400" dirty="0">
                  <a:solidFill>
                    <a:prstClr val="black"/>
                  </a:solidFill>
                  <a:latin typeface="Calibri"/>
                  <a:ea typeface="ＭＳ Ｐゴシック"/>
                </a:endParaRPr>
              </a:p>
            </p:txBody>
          </p:sp>
          <p:sp>
            <p:nvSpPr>
              <p:cNvPr id="53" name="正方形/長方形 52"/>
              <p:cNvSpPr/>
              <p:nvPr/>
            </p:nvSpPr>
            <p:spPr>
              <a:xfrm>
                <a:off x="6217112" y="5970533"/>
                <a:ext cx="495555" cy="460064"/>
              </a:xfrm>
              <a:prstGeom prst="rect">
                <a:avLst/>
              </a:prstGeom>
            </p:spPr>
            <p:txBody>
              <a:bodyPr wrap="square">
                <a:spAutoFit/>
              </a:bodyPr>
              <a:lstStyle/>
              <a:p>
                <a:r>
                  <a:rPr lang="en-US" altLang="ja-JP" sz="1400" b="1" i="1" dirty="0">
                    <a:solidFill>
                      <a:srgbClr val="40458C"/>
                    </a:solidFill>
                    <a:latin typeface="Calibri"/>
                    <a:ea typeface="ＭＳ Ｐゴシック" pitchFamily="-29" charset="-128"/>
                    <a:cs typeface="Calibri"/>
                  </a:rPr>
                  <a:t>K</a:t>
                </a:r>
                <a:endParaRPr lang="ja-JP" altLang="en-US" sz="1400" dirty="0">
                  <a:solidFill>
                    <a:prstClr val="black"/>
                  </a:solidFill>
                  <a:latin typeface="Calibri"/>
                  <a:ea typeface="ＭＳ Ｐゴシック"/>
                </a:endParaRPr>
              </a:p>
            </p:txBody>
          </p:sp>
        </p:grpSp>
        <p:sp>
          <p:nvSpPr>
            <p:cNvPr id="160" name="角丸四角形 159"/>
            <p:cNvSpPr/>
            <p:nvPr/>
          </p:nvSpPr>
          <p:spPr>
            <a:xfrm>
              <a:off x="4681478" y="3595623"/>
              <a:ext cx="4327051" cy="2142635"/>
            </a:xfrm>
            <a:prstGeom prst="roundRect">
              <a:avLst>
                <a:gd name="adj" fmla="val 637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4" name="角丸四角形 163"/>
            <p:cNvSpPr/>
            <p:nvPr/>
          </p:nvSpPr>
          <p:spPr>
            <a:xfrm>
              <a:off x="5616262" y="5777172"/>
              <a:ext cx="2508921" cy="983025"/>
            </a:xfrm>
            <a:prstGeom prst="roundRect">
              <a:avLst>
                <a:gd name="adj" fmla="val 637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5" name="Rectangle 4" descr="Rectangle: Click to edit Master text styles&#10;Second level&#10;Third level&#10;Fourth level&#10;Fifth level"/>
            <p:cNvSpPr>
              <a:spLocks noChangeArrowheads="1"/>
            </p:cNvSpPr>
            <p:nvPr/>
          </p:nvSpPr>
          <p:spPr bwMode="auto">
            <a:xfrm>
              <a:off x="5592059" y="5777172"/>
              <a:ext cx="2500855" cy="266040"/>
            </a:xfrm>
            <a:prstGeom prst="rect">
              <a:avLst/>
            </a:prstGeom>
            <a:noFill/>
            <a:ln w="9525">
              <a:noFill/>
              <a:miter lim="800000"/>
              <a:headEnd/>
              <a:tailEnd/>
            </a:ln>
            <a:effectLst/>
          </p:spPr>
          <p:txBody>
            <a:bodyPr>
              <a:prstTxWarp prst="textNoShape">
                <a:avLst/>
              </a:prstTxWarp>
            </a:bodyPr>
            <a:lstStyle/>
            <a:p>
              <a:pPr algn="ctr">
                <a:lnSpc>
                  <a:spcPct val="90000"/>
                </a:lnSpc>
                <a:spcBef>
                  <a:spcPct val="20000"/>
                </a:spcBef>
                <a:buClr>
                  <a:srgbClr val="6F89F7"/>
                </a:buClr>
                <a:buSzPct val="110000"/>
              </a:pPr>
              <a:r>
                <a:rPr lang="ja-JP" altLang="en-US" sz="1600" b="1" dirty="0"/>
                <a:t>谷間の（強</a:t>
              </a:r>
              <a:r>
                <a:rPr lang="en-US" altLang="ja-JP" sz="1600" b="1" dirty="0"/>
                <a:t> or </a:t>
              </a:r>
              <a:r>
                <a:rPr lang="ja-JP" altLang="en-US" sz="1600" b="1" dirty="0"/>
                <a:t>弱）結合</a:t>
              </a:r>
              <a:endParaRPr lang="en-US" altLang="ja-JP" sz="1600" dirty="0"/>
            </a:p>
          </p:txBody>
        </p:sp>
        <p:grpSp>
          <p:nvGrpSpPr>
            <p:cNvPr id="194" name="図形グループ 193"/>
            <p:cNvGrpSpPr/>
            <p:nvPr/>
          </p:nvGrpSpPr>
          <p:grpSpPr>
            <a:xfrm>
              <a:off x="6092355" y="6074962"/>
              <a:ext cx="1607554" cy="613612"/>
              <a:chOff x="4875468" y="5054381"/>
              <a:chExt cx="2807005" cy="1385668"/>
            </a:xfrm>
          </p:grpSpPr>
          <p:sp>
            <p:nvSpPr>
              <p:cNvPr id="195" name="フリーフォーム 194"/>
              <p:cNvSpPr/>
              <p:nvPr/>
            </p:nvSpPr>
            <p:spPr>
              <a:xfrm rot="10800000">
                <a:off x="5727117" y="5614455"/>
                <a:ext cx="1038927" cy="153445"/>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pic>
            <p:nvPicPr>
              <p:cNvPr id="196" name="図 195" descr="EBand_level_0606.eps"/>
              <p:cNvPicPr>
                <a:picLocks noChangeAspect="1"/>
              </p:cNvPicPr>
              <p:nvPr/>
            </p:nvPicPr>
            <p:blipFill rotWithShape="1">
              <a:blip r:embed="rId10">
                <a:extLst>
                  <a:ext uri="{28A0092B-C50C-407E-A947-70E740481C1C}">
                    <a14:useLocalDpi xmlns:a14="http://schemas.microsoft.com/office/drawing/2010/main" val="0"/>
                  </a:ext>
                </a:extLst>
              </a:blip>
              <a:srcRect l="22380" t="24217" r="63936" b="39359"/>
              <a:stretch/>
            </p:blipFill>
            <p:spPr>
              <a:xfrm>
                <a:off x="6606591" y="5183558"/>
                <a:ext cx="760399" cy="1247100"/>
              </a:xfrm>
              <a:prstGeom prst="rect">
                <a:avLst/>
              </a:prstGeom>
            </p:spPr>
          </p:pic>
          <p:pic>
            <p:nvPicPr>
              <p:cNvPr id="197" name="図 196" descr="EBand_level_0606.eps"/>
              <p:cNvPicPr>
                <a:picLocks noChangeAspect="1"/>
              </p:cNvPicPr>
              <p:nvPr/>
            </p:nvPicPr>
            <p:blipFill rotWithShape="1">
              <a:blip r:embed="rId10">
                <a:extLst>
                  <a:ext uri="{28A0092B-C50C-407E-A947-70E740481C1C}">
                    <a14:useLocalDpi xmlns:a14="http://schemas.microsoft.com/office/drawing/2010/main" val="0"/>
                  </a:ext>
                </a:extLst>
              </a:blip>
              <a:srcRect l="22380" t="24217" r="63936" b="39359"/>
              <a:stretch/>
            </p:blipFill>
            <p:spPr>
              <a:xfrm flipH="1">
                <a:off x="5115553" y="5183558"/>
                <a:ext cx="760399" cy="1247100"/>
              </a:xfrm>
              <a:prstGeom prst="rect">
                <a:avLst/>
              </a:prstGeom>
            </p:spPr>
          </p:pic>
          <p:cxnSp>
            <p:nvCxnSpPr>
              <p:cNvPr id="198" name="直線矢印コネクタ 197"/>
              <p:cNvCxnSpPr/>
              <p:nvPr/>
            </p:nvCxnSpPr>
            <p:spPr>
              <a:xfrm>
                <a:off x="4875468" y="6440049"/>
                <a:ext cx="280700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99" name="図形グループ 198"/>
              <p:cNvGrpSpPr/>
              <p:nvPr/>
            </p:nvGrpSpPr>
            <p:grpSpPr>
              <a:xfrm>
                <a:off x="6671307" y="6359152"/>
                <a:ext cx="613493" cy="71497"/>
                <a:chOff x="2248840" y="2862426"/>
                <a:chExt cx="613493" cy="97076"/>
              </a:xfrm>
            </p:grpSpPr>
            <p:cxnSp>
              <p:nvCxnSpPr>
                <p:cNvPr id="212" name="直線コネクタ 211"/>
                <p:cNvCxnSpPr/>
                <p:nvPr/>
              </p:nvCxnSpPr>
              <p:spPr>
                <a:xfrm>
                  <a:off x="2248840"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3" name="直線コネクタ 212"/>
                <p:cNvCxnSpPr/>
                <p:nvPr/>
              </p:nvCxnSpPr>
              <p:spPr>
                <a:xfrm>
                  <a:off x="2862333"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4" name="直線コネクタ 213"/>
                <p:cNvCxnSpPr/>
                <p:nvPr/>
              </p:nvCxnSpPr>
              <p:spPr>
                <a:xfrm>
                  <a:off x="2371539"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直線コネクタ 214"/>
                <p:cNvCxnSpPr/>
                <p:nvPr/>
              </p:nvCxnSpPr>
              <p:spPr>
                <a:xfrm>
                  <a:off x="2494238"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6" name="直線コネクタ 215"/>
                <p:cNvCxnSpPr/>
                <p:nvPr/>
              </p:nvCxnSpPr>
              <p:spPr>
                <a:xfrm>
                  <a:off x="2616937"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直線コネクタ 216"/>
                <p:cNvCxnSpPr/>
                <p:nvPr/>
              </p:nvCxnSpPr>
              <p:spPr>
                <a:xfrm>
                  <a:off x="2739636"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0" name="図形グループ 199"/>
              <p:cNvGrpSpPr/>
              <p:nvPr/>
            </p:nvGrpSpPr>
            <p:grpSpPr>
              <a:xfrm>
                <a:off x="5205836" y="6359152"/>
                <a:ext cx="613493" cy="71497"/>
                <a:chOff x="2401240" y="3014826"/>
                <a:chExt cx="613493" cy="97076"/>
              </a:xfrm>
            </p:grpSpPr>
            <p:cxnSp>
              <p:nvCxnSpPr>
                <p:cNvPr id="206" name="直線コネクタ 205"/>
                <p:cNvCxnSpPr/>
                <p:nvPr/>
              </p:nvCxnSpPr>
              <p:spPr>
                <a:xfrm>
                  <a:off x="2401240"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7" name="直線コネクタ 206"/>
                <p:cNvCxnSpPr/>
                <p:nvPr/>
              </p:nvCxnSpPr>
              <p:spPr>
                <a:xfrm>
                  <a:off x="3014733"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8" name="直線コネクタ 207"/>
                <p:cNvCxnSpPr/>
                <p:nvPr/>
              </p:nvCxnSpPr>
              <p:spPr>
                <a:xfrm>
                  <a:off x="2523939"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9" name="直線コネクタ 208"/>
                <p:cNvCxnSpPr/>
                <p:nvPr/>
              </p:nvCxnSpPr>
              <p:spPr>
                <a:xfrm>
                  <a:off x="2646638"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0" name="直線コネクタ 209"/>
                <p:cNvCxnSpPr/>
                <p:nvPr/>
              </p:nvCxnSpPr>
              <p:spPr>
                <a:xfrm>
                  <a:off x="2769337"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1" name="直線コネクタ 210"/>
                <p:cNvCxnSpPr/>
                <p:nvPr/>
              </p:nvCxnSpPr>
              <p:spPr>
                <a:xfrm>
                  <a:off x="2892036"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01" name="フリーフォーム 200"/>
              <p:cNvSpPr/>
              <p:nvPr/>
            </p:nvSpPr>
            <p:spPr>
              <a:xfrm>
                <a:off x="5365540" y="5393152"/>
                <a:ext cx="1762080" cy="113406"/>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04" name="フリーフォーム 203"/>
              <p:cNvSpPr/>
              <p:nvPr/>
            </p:nvSpPr>
            <p:spPr>
              <a:xfrm>
                <a:off x="5882375" y="5054381"/>
                <a:ext cx="730441" cy="298806"/>
              </a:xfrm>
              <a:custGeom>
                <a:avLst/>
                <a:gdLst>
                  <a:gd name="connsiteX0" fmla="*/ 0 w 688939"/>
                  <a:gd name="connsiteY0" fmla="*/ 373522 h 373522"/>
                  <a:gd name="connsiteX1" fmla="*/ 340319 w 688939"/>
                  <a:gd name="connsiteY1" fmla="*/ 15 h 373522"/>
                  <a:gd name="connsiteX2" fmla="*/ 688939 w 688939"/>
                  <a:gd name="connsiteY2" fmla="*/ 356922 h 373522"/>
                </a:gdLst>
                <a:ahLst/>
                <a:cxnLst>
                  <a:cxn ang="0">
                    <a:pos x="connsiteX0" y="connsiteY0"/>
                  </a:cxn>
                  <a:cxn ang="0">
                    <a:pos x="connsiteX1" y="connsiteY1"/>
                  </a:cxn>
                  <a:cxn ang="0">
                    <a:pos x="connsiteX2" y="connsiteY2"/>
                  </a:cxn>
                </a:cxnLst>
                <a:rect l="l" t="t" r="r" b="b"/>
                <a:pathLst>
                  <a:path w="688939" h="373522">
                    <a:moveTo>
                      <a:pt x="0" y="373522"/>
                    </a:moveTo>
                    <a:cubicBezTo>
                      <a:pt x="112748" y="188152"/>
                      <a:pt x="225496" y="2782"/>
                      <a:pt x="340319" y="15"/>
                    </a:cubicBezTo>
                    <a:cubicBezTo>
                      <a:pt x="455142" y="-2752"/>
                      <a:pt x="688939" y="356922"/>
                      <a:pt x="688939" y="356922"/>
                    </a:cubicBezTo>
                  </a:path>
                </a:pathLst>
              </a:cu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05" name="フリーフォーム 204"/>
              <p:cNvSpPr/>
              <p:nvPr/>
            </p:nvSpPr>
            <p:spPr>
              <a:xfrm flipV="1">
                <a:off x="5882375" y="6177898"/>
                <a:ext cx="730441" cy="229407"/>
              </a:xfrm>
              <a:custGeom>
                <a:avLst/>
                <a:gdLst>
                  <a:gd name="connsiteX0" fmla="*/ 0 w 688939"/>
                  <a:gd name="connsiteY0" fmla="*/ 373522 h 373522"/>
                  <a:gd name="connsiteX1" fmla="*/ 340319 w 688939"/>
                  <a:gd name="connsiteY1" fmla="*/ 15 h 373522"/>
                  <a:gd name="connsiteX2" fmla="*/ 688939 w 688939"/>
                  <a:gd name="connsiteY2" fmla="*/ 356922 h 373522"/>
                </a:gdLst>
                <a:ahLst/>
                <a:cxnLst>
                  <a:cxn ang="0">
                    <a:pos x="connsiteX0" y="connsiteY0"/>
                  </a:cxn>
                  <a:cxn ang="0">
                    <a:pos x="connsiteX1" y="connsiteY1"/>
                  </a:cxn>
                  <a:cxn ang="0">
                    <a:pos x="connsiteX2" y="connsiteY2"/>
                  </a:cxn>
                </a:cxnLst>
                <a:rect l="l" t="t" r="r" b="b"/>
                <a:pathLst>
                  <a:path w="688939" h="373522">
                    <a:moveTo>
                      <a:pt x="0" y="373522"/>
                    </a:moveTo>
                    <a:cubicBezTo>
                      <a:pt x="112748" y="188152"/>
                      <a:pt x="225496" y="2782"/>
                      <a:pt x="340319" y="15"/>
                    </a:cubicBezTo>
                    <a:cubicBezTo>
                      <a:pt x="455142" y="-2752"/>
                      <a:pt x="688939" y="356922"/>
                      <a:pt x="688939" y="356922"/>
                    </a:cubicBezTo>
                  </a:path>
                </a:pathLst>
              </a:cu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sp>
        <p:nvSpPr>
          <p:cNvPr id="120" name="正方形/長方形 119">
            <a:extLst>
              <a:ext uri="{FF2B5EF4-FFF2-40B4-BE49-F238E27FC236}">
                <a16:creationId xmlns:a16="http://schemas.microsoft.com/office/drawing/2014/main" id="{B6450EA1-F886-0146-ACCB-2E2AC43087EB}"/>
              </a:ext>
            </a:extLst>
          </p:cNvPr>
          <p:cNvSpPr/>
          <p:nvPr/>
        </p:nvSpPr>
        <p:spPr>
          <a:xfrm>
            <a:off x="3993931" y="767158"/>
            <a:ext cx="5150069" cy="523220"/>
          </a:xfrm>
          <a:prstGeom prst="rect">
            <a:avLst/>
          </a:prstGeom>
        </p:spPr>
        <p:txBody>
          <a:bodyPr wrap="square">
            <a:spAutoFit/>
          </a:bodyPr>
          <a:lstStyle/>
          <a:p>
            <a:pPr marL="342900" indent="-342900" defTabSz="914400">
              <a:lnSpc>
                <a:spcPct val="90000"/>
              </a:lnSpc>
              <a:spcBef>
                <a:spcPct val="20000"/>
              </a:spcBef>
              <a:buClr>
                <a:srgbClr val="6F89F7"/>
              </a:buClr>
              <a:buSzPct val="110000"/>
              <a:defRPr/>
            </a:pPr>
            <a:r>
              <a:rPr kumimoji="0" lang="en-US" altLang="ja-JP" sz="1400" kern="0" dirty="0">
                <a:solidFill>
                  <a:srgbClr val="000000"/>
                </a:solidFill>
                <a:cs typeface="Calibri"/>
              </a:rPr>
              <a:t>Izumida, </a:t>
            </a:r>
            <a:r>
              <a:rPr kumimoji="0" lang="en-US" altLang="ja-JP" sz="1400" kern="0" dirty="0" err="1">
                <a:solidFill>
                  <a:srgbClr val="000000"/>
                </a:solidFill>
                <a:cs typeface="Calibri"/>
              </a:rPr>
              <a:t>Okuyama</a:t>
            </a:r>
            <a:r>
              <a:rPr kumimoji="0" lang="en-US" altLang="ja-JP" sz="1400" kern="0" dirty="0">
                <a:solidFill>
                  <a:srgbClr val="000000"/>
                </a:solidFill>
                <a:cs typeface="Calibri"/>
              </a:rPr>
              <a:t>, Saito, Phys. Rev. B </a:t>
            </a:r>
            <a:r>
              <a:rPr lang="en-US" altLang="ja-JP" sz="1400" dirty="0"/>
              <a:t>PRB </a:t>
            </a:r>
            <a:r>
              <a:rPr lang="en-US" altLang="ja-JP" sz="1400" b="1" dirty="0"/>
              <a:t>91</a:t>
            </a:r>
            <a:r>
              <a:rPr lang="en-US" altLang="ja-JP" sz="1400" dirty="0"/>
              <a:t>, 235442 (2015)</a:t>
            </a:r>
          </a:p>
          <a:p>
            <a:pPr marL="342900" indent="-342900" defTabSz="914400">
              <a:lnSpc>
                <a:spcPct val="90000"/>
              </a:lnSpc>
              <a:spcBef>
                <a:spcPct val="20000"/>
              </a:spcBef>
              <a:buClr>
                <a:srgbClr val="6F89F7"/>
              </a:buClr>
              <a:buSzPct val="110000"/>
              <a:defRPr/>
            </a:pPr>
            <a:r>
              <a:rPr kumimoji="0" lang="en-US" altLang="ja-JP" sz="1400" kern="0" dirty="0">
                <a:solidFill>
                  <a:srgbClr val="000000"/>
                </a:solidFill>
                <a:cs typeface="Calibri"/>
              </a:rPr>
              <a:t>Izumida, </a:t>
            </a:r>
            <a:r>
              <a:rPr kumimoji="0" lang="en-US" altLang="ja-JP" sz="1400" kern="0" dirty="0" err="1">
                <a:solidFill>
                  <a:srgbClr val="000000"/>
                </a:solidFill>
                <a:cs typeface="Calibri"/>
              </a:rPr>
              <a:t>Okuyama</a:t>
            </a:r>
            <a:r>
              <a:rPr kumimoji="0" lang="en-US" altLang="ja-JP" sz="1400" kern="0" dirty="0">
                <a:solidFill>
                  <a:srgbClr val="000000"/>
                </a:solidFill>
                <a:cs typeface="Calibri"/>
              </a:rPr>
              <a:t>, </a:t>
            </a:r>
            <a:r>
              <a:rPr kumimoji="0" lang="en-US" altLang="ja-JP" sz="1400" kern="0" dirty="0" err="1">
                <a:solidFill>
                  <a:srgbClr val="000000"/>
                </a:solidFill>
                <a:cs typeface="Calibri"/>
              </a:rPr>
              <a:t>Yamakage</a:t>
            </a:r>
            <a:r>
              <a:rPr kumimoji="0" lang="en-US" altLang="ja-JP" sz="1400" kern="0" dirty="0">
                <a:solidFill>
                  <a:srgbClr val="000000"/>
                </a:solidFill>
                <a:cs typeface="Calibri"/>
              </a:rPr>
              <a:t>, Saito, Phys. Rev. B </a:t>
            </a:r>
            <a:r>
              <a:rPr kumimoji="0" lang="en-US" altLang="ja-JP" sz="1400" b="1" kern="0" dirty="0">
                <a:solidFill>
                  <a:srgbClr val="000000"/>
                </a:solidFill>
                <a:cs typeface="Calibri"/>
              </a:rPr>
              <a:t>93</a:t>
            </a:r>
            <a:r>
              <a:rPr kumimoji="0" lang="en-US" altLang="ja-JP" sz="1400" kern="0" dirty="0">
                <a:solidFill>
                  <a:srgbClr val="000000"/>
                </a:solidFill>
                <a:cs typeface="Calibri"/>
              </a:rPr>
              <a:t>, 195442 (2016)</a:t>
            </a:r>
          </a:p>
        </p:txBody>
      </p:sp>
      <p:sp>
        <p:nvSpPr>
          <p:cNvPr id="4" name="スライド番号プレースホルダー 3">
            <a:extLst>
              <a:ext uri="{FF2B5EF4-FFF2-40B4-BE49-F238E27FC236}">
                <a16:creationId xmlns:a16="http://schemas.microsoft.com/office/drawing/2014/main" id="{DAD0368C-BB7C-054A-A900-7AE68A7D3ACF}"/>
              </a:ext>
            </a:extLst>
          </p:cNvPr>
          <p:cNvSpPr>
            <a:spLocks noGrp="1"/>
          </p:cNvSpPr>
          <p:nvPr>
            <p:ph type="sldNum" sz="quarter" idx="12"/>
          </p:nvPr>
        </p:nvSpPr>
        <p:spPr/>
        <p:txBody>
          <a:bodyPr/>
          <a:lstStyle/>
          <a:p>
            <a:fld id="{85F06041-1EDA-E94D-86F3-DBBEB1D991AC}" type="slidenum">
              <a:rPr lang="ja-JP" altLang="en-US" smtClean="0"/>
              <a:pPr/>
              <a:t>12</a:t>
            </a:fld>
            <a:r>
              <a:rPr lang="en-US" altLang="ja-JP"/>
              <a:t>/21</a:t>
            </a:r>
            <a:endParaRPr lang="ja-JP" altLang="en-US" dirty="0"/>
          </a:p>
        </p:txBody>
      </p:sp>
    </p:spTree>
    <p:extLst>
      <p:ext uri="{BB962C8B-B14F-4D97-AF65-F5344CB8AC3E}">
        <p14:creationId xmlns:p14="http://schemas.microsoft.com/office/powerpoint/2010/main" val="50501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dissolve">
                                      <p:cBhvr>
                                        <p:cTn id="12" dur="500"/>
                                        <p:tgtEl>
                                          <p:spTgt spid="2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dissolve">
                                      <p:cBhvr>
                                        <p:cTn id="17"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defTabSz="914400" fontAlgn="base">
              <a:spcBef>
                <a:spcPct val="0"/>
              </a:spcBef>
              <a:spcAft>
                <a:spcPct val="0"/>
              </a:spcAft>
            </a:pPr>
            <a:endParaRPr lang="ja-JP" altLang="en-US" sz="2400" dirty="0">
              <a:solidFill>
                <a:srgbClr val="40458C"/>
              </a:solidFill>
              <a:latin typeface="Calibri"/>
              <a:ea typeface="ＭＳ Ｐゴシック" pitchFamily="-29" charset="-128"/>
              <a:cs typeface="Calibri"/>
            </a:endParaRPr>
          </a:p>
        </p:txBody>
      </p:sp>
      <p:sp>
        <p:nvSpPr>
          <p:cNvPr id="11" name="Rectangle 2"/>
          <p:cNvSpPr txBox="1">
            <a:spLocks noChangeArrowheads="1"/>
          </p:cNvSpPr>
          <p:nvPr/>
        </p:nvSpPr>
        <p:spPr bwMode="auto">
          <a:xfrm>
            <a:off x="609599" y="160923"/>
            <a:ext cx="6226559"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dirty="0">
                <a:solidFill>
                  <a:schemeClr val="tx1"/>
                </a:solidFill>
                <a:cs typeface="Calibri"/>
              </a:rPr>
              <a:t>有効１次元モデル</a:t>
            </a:r>
            <a:endParaRPr kumimoji="0" lang="en-US" altLang="ja-JP" sz="3200" dirty="0">
              <a:solidFill>
                <a:schemeClr val="tx1"/>
              </a:solidFill>
              <a:latin typeface="Calibri"/>
              <a:ea typeface="ＭＳ Ｐゴシック"/>
              <a:cs typeface="Calibri"/>
            </a:endParaRPr>
          </a:p>
        </p:txBody>
      </p:sp>
      <p:grpSp>
        <p:nvGrpSpPr>
          <p:cNvPr id="2" name="図形グループ 1"/>
          <p:cNvGrpSpPr/>
          <p:nvPr/>
        </p:nvGrpSpPr>
        <p:grpSpPr>
          <a:xfrm>
            <a:off x="1027477" y="4907109"/>
            <a:ext cx="5387303" cy="1741363"/>
            <a:chOff x="1027477" y="4907109"/>
            <a:chExt cx="5387303" cy="1741363"/>
          </a:xfrm>
        </p:grpSpPr>
        <mc:AlternateContent xmlns:mc="http://schemas.openxmlformats.org/markup-compatibility/2006" xmlns:a14="http://schemas.microsoft.com/office/drawing/2010/main">
          <mc:Choice Requires="a14">
            <p:sp>
              <p:nvSpPr>
                <p:cNvPr id="21" name="テキスト ボックス 20"/>
                <p:cNvSpPr txBox="1"/>
                <p:nvPr/>
              </p:nvSpPr>
              <p:spPr>
                <a:xfrm>
                  <a:off x="1027477" y="4907109"/>
                  <a:ext cx="3474413" cy="8175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1600" b="0" i="1" smtClean="0">
                            <a:latin typeface="Cambria Math" charset="0"/>
                          </a:rPr>
                          <m:t>𝐻</m:t>
                        </m:r>
                        <m:r>
                          <a:rPr kumimoji="1" lang="en-US" altLang="ja-JP" sz="1600" b="0" i="1" smtClean="0">
                            <a:latin typeface="Cambria Math" charset="0"/>
                          </a:rPr>
                          <m:t>=</m:t>
                        </m:r>
                        <m:nary>
                          <m:naryPr>
                            <m:chr m:val="∑"/>
                            <m:supHide m:val="on"/>
                            <m:ctrlPr>
                              <a:rPr kumimoji="1" lang="en-US" altLang="ja-JP" sz="1600" b="0" i="1" smtClean="0">
                                <a:latin typeface="Cambria Math" panose="02040503050406030204" pitchFamily="18" charset="0"/>
                              </a:rPr>
                            </m:ctrlPr>
                          </m:naryPr>
                          <m:sub>
                            <m:acc>
                              <m:accPr>
                                <m:chr m:val="⃗"/>
                                <m:ctrlPr>
                                  <a:rPr kumimoji="1" lang="en-US" altLang="ja-JP" sz="1600" b="0" i="1" smtClean="0">
                                    <a:latin typeface="Cambria Math" panose="02040503050406030204" pitchFamily="18" charset="0"/>
                                  </a:rPr>
                                </m:ctrlPr>
                              </m:accPr>
                              <m:e>
                                <m:r>
                                  <a:rPr kumimoji="1" lang="en-US" altLang="ja-JP" sz="1600" b="0" i="1" smtClean="0">
                                    <a:latin typeface="Cambria Math" charset="0"/>
                                  </a:rPr>
                                  <m:t>𝑟</m:t>
                                </m:r>
                              </m:e>
                            </m:acc>
                          </m:sub>
                          <m:sup/>
                          <m:e>
                            <m:nary>
                              <m:naryPr>
                                <m:chr m:val="∑"/>
                                <m:ctrlPr>
                                  <a:rPr kumimoji="1" lang="is-IS" altLang="ja-JP" sz="1600" b="0" i="1" smtClean="0">
                                    <a:latin typeface="Cambria Math" panose="02040503050406030204" pitchFamily="18" charset="0"/>
                                  </a:rPr>
                                </m:ctrlPr>
                              </m:naryPr>
                              <m:sub>
                                <m:r>
                                  <m:rPr>
                                    <m:brk m:alnAt="23"/>
                                  </m:rPr>
                                  <a:rPr kumimoji="1" lang="en-US" altLang="ja-JP" sz="1600" b="0" i="1" smtClean="0">
                                    <a:latin typeface="Cambria Math" charset="0"/>
                                  </a:rPr>
                                  <m:t>𝑗</m:t>
                                </m:r>
                                <m:r>
                                  <a:rPr kumimoji="1" lang="en-US" altLang="ja-JP" sz="1600" b="0" i="1" smtClean="0">
                                    <a:latin typeface="Cambria Math" charset="0"/>
                                  </a:rPr>
                                  <m:t>=1</m:t>
                                </m:r>
                              </m:sub>
                              <m:sup>
                                <m:r>
                                  <a:rPr kumimoji="1" lang="en-US" altLang="ja-JP" sz="1600" b="0" i="1" smtClean="0">
                                    <a:latin typeface="Cambria Math" charset="0"/>
                                  </a:rPr>
                                  <m:t>3</m:t>
                                </m:r>
                              </m:sup>
                              <m:e>
                                <m:r>
                                  <a:rPr kumimoji="1" lang="en-US" altLang="ja-JP" sz="1600" b="0" i="1" smtClean="0">
                                    <a:latin typeface="Cambria Math" charset="0"/>
                                  </a:rPr>
                                  <m:t>𝑡</m:t>
                                </m:r>
                                <m:sSubSup>
                                  <m:sSubSupPr>
                                    <m:ctrlPr>
                                      <a:rPr kumimoji="1" lang="en-US" altLang="ja-JP" sz="1600" b="0" i="1" smtClean="0">
                                        <a:latin typeface="Cambria Math" panose="02040503050406030204" pitchFamily="18" charset="0"/>
                                      </a:rPr>
                                    </m:ctrlPr>
                                  </m:sSubSupPr>
                                  <m:e>
                                    <m:r>
                                      <a:rPr kumimoji="1" lang="en-US" altLang="ja-JP" sz="1600" b="0" i="1" smtClean="0">
                                        <a:latin typeface="Cambria Math" charset="0"/>
                                      </a:rPr>
                                      <m:t>𝑎</m:t>
                                    </m:r>
                                  </m:e>
                                  <m:sub>
                                    <m:acc>
                                      <m:accPr>
                                        <m:chr m:val="⃗"/>
                                        <m:ctrlPr>
                                          <a:rPr lang="en-US" altLang="ja-JP" sz="1600" i="1">
                                            <a:latin typeface="Cambria Math" panose="02040503050406030204" pitchFamily="18" charset="0"/>
                                          </a:rPr>
                                        </m:ctrlPr>
                                      </m:accPr>
                                      <m:e>
                                        <m:r>
                                          <a:rPr lang="en-US" altLang="ja-JP" sz="1600" i="1">
                                            <a:latin typeface="Cambria Math" charset="0"/>
                                          </a:rPr>
                                          <m:t>𝑟</m:t>
                                        </m:r>
                                      </m:e>
                                    </m:acc>
                                  </m:sub>
                                  <m:sup>
                                    <m:r>
                                      <a:rPr lang="en-US" altLang="ja-JP" sz="1600" b="0" i="1" smtClean="0">
                                        <a:latin typeface="Cambria Math" charset="0"/>
                                      </a:rPr>
                                      <m:t>†</m:t>
                                    </m:r>
                                  </m:sup>
                                </m:sSubSup>
                                <m:sSub>
                                  <m:sSubPr>
                                    <m:ctrlPr>
                                      <a:rPr kumimoji="1" lang="en-US" altLang="ja-JP" sz="1600" b="0" i="1" smtClean="0">
                                        <a:latin typeface="Cambria Math" panose="02040503050406030204" pitchFamily="18" charset="0"/>
                                      </a:rPr>
                                    </m:ctrlPr>
                                  </m:sSubPr>
                                  <m:e>
                                    <m:r>
                                      <a:rPr kumimoji="1" lang="en-US" altLang="ja-JP" sz="1600" b="0" i="1" smtClean="0">
                                        <a:latin typeface="Cambria Math" charset="0"/>
                                      </a:rPr>
                                      <m:t>𝑏</m:t>
                                    </m:r>
                                  </m:e>
                                  <m:sub>
                                    <m:acc>
                                      <m:accPr>
                                        <m:chr m:val="⃗"/>
                                        <m:ctrlPr>
                                          <a:rPr lang="en-US" altLang="ja-JP" sz="1600" i="1">
                                            <a:latin typeface="Cambria Math" panose="02040503050406030204" pitchFamily="18" charset="0"/>
                                          </a:rPr>
                                        </m:ctrlPr>
                                      </m:accPr>
                                      <m:e>
                                        <m:r>
                                          <a:rPr lang="en-US" altLang="ja-JP" sz="1600" i="1">
                                            <a:latin typeface="Cambria Math" charset="0"/>
                                          </a:rPr>
                                          <m:t>𝑟</m:t>
                                        </m:r>
                                      </m:e>
                                    </m:acc>
                                    <m:r>
                                      <a:rPr lang="en-US" altLang="ja-JP" sz="1600" b="0" i="1" smtClean="0">
                                        <a:latin typeface="Cambria Math" charset="0"/>
                                      </a:rPr>
                                      <m:t>+</m:t>
                                    </m:r>
                                    <m:sSub>
                                      <m:sSubPr>
                                        <m:ctrlPr>
                                          <a:rPr lang="en-US" altLang="ja-JP" sz="1600" b="0" i="1" smtClean="0">
                                            <a:latin typeface="Cambria Math" panose="02040503050406030204" pitchFamily="18" charset="0"/>
                                          </a:rPr>
                                        </m:ctrlPr>
                                      </m:sSubPr>
                                      <m:e>
                                        <m:acc>
                                          <m:accPr>
                                            <m:chr m:val="⃗"/>
                                            <m:ctrlPr>
                                              <a:rPr lang="en-US" altLang="ja-JP" sz="1600" i="1">
                                                <a:latin typeface="Cambria Math" panose="02040503050406030204" pitchFamily="18" charset="0"/>
                                                <a:ea typeface="Cambria Math" charset="0"/>
                                                <a:cs typeface="Cambria Math" charset="0"/>
                                              </a:rPr>
                                            </m:ctrlPr>
                                          </m:accPr>
                                          <m:e>
                                            <m:r>
                                              <a:rPr lang="en-US" altLang="ja-JP" sz="1600" i="1" dirty="0">
                                                <a:solidFill>
                                                  <a:srgbClr val="000000"/>
                                                </a:solidFill>
                                                <a:latin typeface="Cambria Math" charset="0"/>
                                                <a:ea typeface="Cambria Math" charset="0"/>
                                                <a:cs typeface="Cambria Math" charset="0"/>
                                              </a:rPr>
                                              <m:t>𝛿</m:t>
                                            </m:r>
                                          </m:e>
                                        </m:acc>
                                      </m:e>
                                      <m:sub>
                                        <m:r>
                                          <a:rPr lang="en-US" altLang="ja-JP" sz="1600" b="0" i="1" smtClean="0">
                                            <a:latin typeface="Cambria Math" charset="0"/>
                                          </a:rPr>
                                          <m:t>𝑗</m:t>
                                        </m:r>
                                      </m:sub>
                                    </m:sSub>
                                  </m:sub>
                                </m:sSub>
                                <m:r>
                                  <a:rPr kumimoji="1" lang="en-US" altLang="ja-JP" sz="1600" b="0" i="1" smtClean="0">
                                    <a:latin typeface="Cambria Math" charset="0"/>
                                  </a:rPr>
                                  <m:t>+</m:t>
                                </m:r>
                                <m:r>
                                  <m:rPr>
                                    <m:nor/>
                                  </m:rPr>
                                  <a:rPr kumimoji="1" lang="en-US" altLang="ja-JP" sz="1600" b="0" i="0" smtClean="0">
                                    <a:latin typeface="Cambria Math" charset="0"/>
                                  </a:rPr>
                                  <m:t>H</m:t>
                                </m:r>
                                <m:r>
                                  <m:rPr>
                                    <m:nor/>
                                  </m:rPr>
                                  <a:rPr kumimoji="1" lang="en-US" altLang="ja-JP" sz="1600" b="0" i="0" smtClean="0">
                                    <a:latin typeface="Cambria Math" charset="0"/>
                                  </a:rPr>
                                  <m:t>.</m:t>
                                </m:r>
                                <m:r>
                                  <m:rPr>
                                    <m:nor/>
                                  </m:rPr>
                                  <a:rPr kumimoji="1" lang="en-US" altLang="ja-JP" sz="1600" b="0" i="0" smtClean="0">
                                    <a:latin typeface="Cambria Math" charset="0"/>
                                  </a:rPr>
                                  <m:t>c</m:t>
                                </m:r>
                                <m:r>
                                  <m:rPr>
                                    <m:nor/>
                                  </m:rPr>
                                  <a:rPr kumimoji="1" lang="en-US" altLang="ja-JP" sz="1600" b="0" i="0" smtClean="0">
                                    <a:latin typeface="Cambria Math" charset="0"/>
                                  </a:rPr>
                                  <m:t>.</m:t>
                                </m:r>
                              </m:e>
                            </m:nary>
                            <m:r>
                              <a:rPr kumimoji="1" lang="en-US" altLang="ja-JP" sz="1600" b="0" i="1" smtClean="0">
                                <a:latin typeface="Cambria Math" charset="0"/>
                              </a:rPr>
                              <m:t>=</m:t>
                            </m:r>
                            <m:nary>
                              <m:naryPr>
                                <m:chr m:val="∑"/>
                                <m:ctrlPr>
                                  <a:rPr lang="is-IS" altLang="ja-JP" sz="1600" i="1">
                                    <a:latin typeface="Cambria Math" panose="02040503050406030204" pitchFamily="18" charset="0"/>
                                  </a:rPr>
                                </m:ctrlPr>
                              </m:naryPr>
                              <m:sub>
                                <m:r>
                                  <a:rPr lang="is-IS" altLang="ja-JP" sz="1600" i="1" smtClean="0">
                                    <a:latin typeface="Cambria Math" charset="0"/>
                                    <a:ea typeface="Cambria Math" charset="0"/>
                                    <a:cs typeface="Cambria Math" charset="0"/>
                                  </a:rPr>
                                  <m:t>𝜇</m:t>
                                </m:r>
                                <m:r>
                                  <a:rPr lang="en-US" altLang="ja-JP" sz="1600" i="1">
                                    <a:latin typeface="Cambria Math" charset="0"/>
                                  </a:rPr>
                                  <m:t>=</m:t>
                                </m:r>
                                <m:r>
                                  <a:rPr lang="en-US" altLang="ja-JP" sz="1600" b="0" i="1" smtClean="0">
                                    <a:latin typeface="Cambria Math" charset="0"/>
                                  </a:rPr>
                                  <m:t>0</m:t>
                                </m:r>
                              </m:sub>
                              <m:sup>
                                <m:r>
                                  <a:rPr lang="en-US" altLang="ja-JP" sz="1600" b="0" i="1" smtClean="0">
                                    <a:latin typeface="Cambria Math" charset="0"/>
                                  </a:rPr>
                                  <m:t>𝑑</m:t>
                                </m:r>
                                <m:r>
                                  <a:rPr lang="en-US" altLang="ja-JP" sz="1600" b="0" i="1" smtClean="0">
                                    <a:latin typeface="Cambria Math" charset="0"/>
                                  </a:rPr>
                                  <m:t>−1</m:t>
                                </m:r>
                              </m:sup>
                              <m:e>
                                <m:sSub>
                                  <m:sSubPr>
                                    <m:ctrlPr>
                                      <a:rPr lang="en-US" altLang="ja-JP" sz="1600" i="1">
                                        <a:latin typeface="Cambria Math" panose="02040503050406030204" pitchFamily="18" charset="0"/>
                                      </a:rPr>
                                    </m:ctrlPr>
                                  </m:sSubPr>
                                  <m:e>
                                    <m:r>
                                      <a:rPr lang="en-US" altLang="ja-JP" sz="1600" i="1">
                                        <a:latin typeface="Cambria Math" charset="0"/>
                                      </a:rPr>
                                      <m:t>𝐻</m:t>
                                    </m:r>
                                  </m:e>
                                  <m:sub>
                                    <m:r>
                                      <a:rPr lang="en-US" altLang="ja-JP" sz="1600" i="1">
                                        <a:latin typeface="Cambria Math" charset="0"/>
                                        <a:ea typeface="Cambria Math" charset="0"/>
                                        <a:cs typeface="Cambria Math" charset="0"/>
                                      </a:rPr>
                                      <m:t>𝜇</m:t>
                                    </m:r>
                                  </m:sub>
                                </m:sSub>
                              </m:e>
                            </m:nary>
                          </m:e>
                        </m:nary>
                      </m:oMath>
                    </m:oMathPara>
                  </a14:m>
                  <a:endParaRPr kumimoji="1" lang="ja-JP" altLang="en-US" sz="16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1027477" y="4907109"/>
                  <a:ext cx="3474413" cy="817531"/>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p:cNvSpPr txBox="1"/>
                <p:nvPr/>
              </p:nvSpPr>
              <p:spPr>
                <a:xfrm>
                  <a:off x="2729220" y="5836070"/>
                  <a:ext cx="3685560" cy="812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lang="en-US" altLang="ja-JP" sz="1600" i="1">
                                <a:latin typeface="Cambria Math" charset="0"/>
                              </a:rPr>
                              <m:t>𝐻</m:t>
                            </m:r>
                          </m:e>
                          <m:sub>
                            <m:r>
                              <a:rPr kumimoji="1" lang="en-US" altLang="ja-JP" sz="1600" b="0" i="1" smtClean="0">
                                <a:latin typeface="Cambria Math" charset="0"/>
                                <a:ea typeface="Cambria Math" charset="0"/>
                                <a:cs typeface="Cambria Math" charset="0"/>
                              </a:rPr>
                              <m:t>𝜇</m:t>
                            </m:r>
                          </m:sub>
                        </m:sSub>
                        <m:r>
                          <a:rPr kumimoji="1" lang="en-US" altLang="ja-JP" sz="1600" b="0" i="1" smtClean="0">
                            <a:latin typeface="Cambria Math" charset="0"/>
                          </a:rPr>
                          <m:t>=</m:t>
                        </m:r>
                        <m:nary>
                          <m:naryPr>
                            <m:chr m:val="∑"/>
                            <m:supHide m:val="on"/>
                            <m:ctrlPr>
                              <a:rPr kumimoji="1" lang="en-US" altLang="ja-JP" sz="1600" b="0" i="1" smtClean="0">
                                <a:latin typeface="Cambria Math" panose="02040503050406030204" pitchFamily="18" charset="0"/>
                              </a:rPr>
                            </m:ctrlPr>
                          </m:naryPr>
                          <m:sub>
                            <m:r>
                              <a:rPr kumimoji="1" lang="en-US" altLang="ja-JP" sz="1600" b="0" i="1" smtClean="0">
                                <a:latin typeface="Cambria Math" charset="0"/>
                                <a:ea typeface="Cambria Math" charset="0"/>
                                <a:cs typeface="Cambria Math" charset="0"/>
                              </a:rPr>
                              <m:t>ℓ</m:t>
                            </m:r>
                          </m:sub>
                          <m:sup/>
                          <m:e>
                            <m:nary>
                              <m:naryPr>
                                <m:chr m:val="∑"/>
                                <m:ctrlPr>
                                  <a:rPr kumimoji="1" lang="is-IS" altLang="ja-JP" sz="1600" b="0" i="1" smtClean="0">
                                    <a:latin typeface="Cambria Math" panose="02040503050406030204" pitchFamily="18" charset="0"/>
                                  </a:rPr>
                                </m:ctrlPr>
                              </m:naryPr>
                              <m:sub>
                                <m:r>
                                  <m:rPr>
                                    <m:brk m:alnAt="23"/>
                                  </m:rPr>
                                  <a:rPr kumimoji="1" lang="en-US" altLang="ja-JP" sz="1600" b="0" i="1" smtClean="0">
                                    <a:latin typeface="Cambria Math" charset="0"/>
                                  </a:rPr>
                                  <m:t>𝑗</m:t>
                                </m:r>
                                <m:r>
                                  <a:rPr kumimoji="1" lang="en-US" altLang="ja-JP" sz="1600" b="0" i="1" smtClean="0">
                                    <a:latin typeface="Cambria Math" charset="0"/>
                                  </a:rPr>
                                  <m:t>=1</m:t>
                                </m:r>
                              </m:sub>
                              <m:sup>
                                <m:r>
                                  <a:rPr kumimoji="1" lang="en-US" altLang="ja-JP" sz="1600" b="0" i="1" smtClean="0">
                                    <a:latin typeface="Cambria Math" charset="0"/>
                                  </a:rPr>
                                  <m:t>3</m:t>
                                </m:r>
                              </m:sup>
                              <m:e>
                                <m:r>
                                  <a:rPr kumimoji="1" lang="en-US" altLang="ja-JP" sz="1600" b="0" i="1" smtClean="0">
                                    <a:latin typeface="Cambria Math" charset="0"/>
                                  </a:rPr>
                                  <m:t>𝑡</m:t>
                                </m:r>
                                <m:sSup>
                                  <m:sSupPr>
                                    <m:ctrlPr>
                                      <a:rPr kumimoji="1" lang="en-US" altLang="ja-JP" sz="1600" b="0" i="1" smtClean="0">
                                        <a:latin typeface="Cambria Math" panose="02040503050406030204" pitchFamily="18" charset="0"/>
                                      </a:rPr>
                                    </m:ctrlPr>
                                  </m:sSupPr>
                                  <m:e>
                                    <m:r>
                                      <a:rPr kumimoji="1" lang="en-US" altLang="ja-JP" sz="1600" b="0" i="1" smtClean="0">
                                        <a:latin typeface="Cambria Math" charset="0"/>
                                      </a:rPr>
                                      <m:t>𝑒</m:t>
                                    </m:r>
                                  </m:e>
                                  <m:sup>
                                    <m:r>
                                      <a:rPr lang="en-US" altLang="ja-JP" sz="1600" i="1" dirty="0">
                                        <a:solidFill>
                                          <a:srgbClr val="000000"/>
                                        </a:solidFill>
                                        <a:latin typeface="Cambria Math" charset="0"/>
                                      </a:rPr>
                                      <m:t>𝑖</m:t>
                                    </m:r>
                                    <m:f>
                                      <m:fPr>
                                        <m:ctrlPr>
                                          <a:rPr lang="mr-IN" altLang="ja-JP" sz="1600" i="1" dirty="0">
                                            <a:solidFill>
                                              <a:srgbClr val="000000"/>
                                            </a:solidFill>
                                            <a:latin typeface="Cambria Math" panose="02040503050406030204" pitchFamily="18" charset="0"/>
                                          </a:rPr>
                                        </m:ctrlPr>
                                      </m:fPr>
                                      <m:num>
                                        <m:r>
                                          <a:rPr lang="en-US" altLang="ja-JP" sz="1600" i="1" dirty="0">
                                            <a:solidFill>
                                              <a:srgbClr val="000000"/>
                                            </a:solidFill>
                                            <a:latin typeface="Cambria Math" charset="0"/>
                                          </a:rPr>
                                          <m:t>2</m:t>
                                        </m:r>
                                        <m:r>
                                          <a:rPr lang="en-US" altLang="ja-JP" sz="1600" i="1" dirty="0">
                                            <a:solidFill>
                                              <a:srgbClr val="000000"/>
                                            </a:solidFill>
                                            <a:latin typeface="Cambria Math" charset="0"/>
                                            <a:ea typeface="Cambria Math" charset="0"/>
                                            <a:cs typeface="Cambria Math" charset="0"/>
                                          </a:rPr>
                                          <m:t>𝜋</m:t>
                                        </m:r>
                                      </m:num>
                                      <m:den>
                                        <m:r>
                                          <a:rPr lang="en-US" altLang="ja-JP" sz="1600" i="1" dirty="0">
                                            <a:solidFill>
                                              <a:srgbClr val="000000"/>
                                            </a:solidFill>
                                            <a:latin typeface="Cambria Math" charset="0"/>
                                          </a:rPr>
                                          <m:t>𝑑</m:t>
                                        </m:r>
                                      </m:den>
                                    </m:f>
                                    <m:sSub>
                                      <m:sSubPr>
                                        <m:ctrlPr>
                                          <a:rPr lang="en-US" altLang="ja-JP" sz="1600" i="1" dirty="0">
                                            <a:solidFill>
                                              <a:srgbClr val="000000"/>
                                            </a:solidFill>
                                            <a:latin typeface="Cambria Math" panose="02040503050406030204" pitchFamily="18" charset="0"/>
                                            <a:ea typeface="Cambria Math" charset="0"/>
                                            <a:cs typeface="Cambria Math" charset="0"/>
                                          </a:rPr>
                                        </m:ctrlPr>
                                      </m:sSubPr>
                                      <m:e>
                                        <m:r>
                                          <a:rPr lang="en-US" altLang="ja-JP" sz="1600" i="1" dirty="0" smtClean="0">
                                            <a:solidFill>
                                              <a:srgbClr val="000000"/>
                                            </a:solidFill>
                                            <a:latin typeface="Cambria Math" charset="0"/>
                                            <a:ea typeface="Cambria Math" charset="0"/>
                                            <a:cs typeface="Cambria Math" charset="0"/>
                                          </a:rPr>
                                          <m:t>𝛿</m:t>
                                        </m:r>
                                        <m:r>
                                          <a:rPr lang="el-GR" altLang="ja-JP" sz="1600" i="1" dirty="0">
                                            <a:solidFill>
                                              <a:srgbClr val="000000"/>
                                            </a:solidFill>
                                            <a:latin typeface="Cambria Math" charset="0"/>
                                            <a:ea typeface="Cambria Math" charset="0"/>
                                            <a:cs typeface="Cambria Math" charset="0"/>
                                          </a:rPr>
                                          <m:t>𝜈</m:t>
                                        </m:r>
                                      </m:e>
                                      <m:sub>
                                        <m:r>
                                          <a:rPr lang="en-US" altLang="ja-JP" sz="1600" i="1" dirty="0">
                                            <a:solidFill>
                                              <a:srgbClr val="000000"/>
                                            </a:solidFill>
                                            <a:latin typeface="Cambria Math" charset="0"/>
                                            <a:ea typeface="Cambria Math" charset="0"/>
                                            <a:cs typeface="Cambria Math" charset="0"/>
                                          </a:rPr>
                                          <m:t>𝑗</m:t>
                                        </m:r>
                                      </m:sub>
                                    </m:sSub>
                                    <m:r>
                                      <a:rPr lang="en-US" altLang="ja-JP" sz="1600" i="1" dirty="0">
                                        <a:solidFill>
                                          <a:srgbClr val="000000"/>
                                        </a:solidFill>
                                        <a:latin typeface="Cambria Math" charset="0"/>
                                        <a:ea typeface="Cambria Math" charset="0"/>
                                        <a:cs typeface="Cambria Math" charset="0"/>
                                      </a:rPr>
                                      <m:t>𝜇</m:t>
                                    </m:r>
                                  </m:sup>
                                </m:sSup>
                                <m:sSubSup>
                                  <m:sSubSupPr>
                                    <m:ctrlPr>
                                      <a:rPr kumimoji="1" lang="en-US" altLang="ja-JP" sz="1600" b="0" i="1" smtClean="0">
                                        <a:latin typeface="Cambria Math" panose="02040503050406030204" pitchFamily="18" charset="0"/>
                                      </a:rPr>
                                    </m:ctrlPr>
                                  </m:sSubSupPr>
                                  <m:e>
                                    <m:r>
                                      <a:rPr kumimoji="1" lang="en-US" altLang="ja-JP" sz="1600" b="0" i="1" smtClean="0">
                                        <a:latin typeface="Cambria Math" charset="0"/>
                                      </a:rPr>
                                      <m:t>𝑎</m:t>
                                    </m:r>
                                  </m:e>
                                  <m:sub>
                                    <m:r>
                                      <a:rPr lang="en-US" altLang="ja-JP" sz="1600" i="1">
                                        <a:latin typeface="Cambria Math" charset="0"/>
                                        <a:ea typeface="Cambria Math" charset="0"/>
                                        <a:cs typeface="Cambria Math" charset="0"/>
                                      </a:rPr>
                                      <m:t>𝜇</m:t>
                                    </m:r>
                                    <m:r>
                                      <a:rPr lang="en-US" altLang="ja-JP" sz="1600" b="0" i="1" smtClean="0">
                                        <a:latin typeface="Cambria Math" charset="0"/>
                                        <a:ea typeface="Cambria Math" charset="0"/>
                                        <a:cs typeface="Cambria Math" charset="0"/>
                                      </a:rPr>
                                      <m:t>,</m:t>
                                    </m:r>
                                    <m:r>
                                      <a:rPr lang="en-US" altLang="ja-JP" sz="1600" i="1">
                                        <a:latin typeface="Cambria Math" charset="0"/>
                                        <a:ea typeface="Cambria Math" charset="0"/>
                                        <a:cs typeface="Cambria Math" charset="0"/>
                                      </a:rPr>
                                      <m:t>ℓ</m:t>
                                    </m:r>
                                  </m:sub>
                                  <m:sup>
                                    <m:r>
                                      <a:rPr lang="en-US" altLang="ja-JP" sz="1600" b="0" i="1" smtClean="0">
                                        <a:latin typeface="Cambria Math" charset="0"/>
                                      </a:rPr>
                                      <m:t>†</m:t>
                                    </m:r>
                                  </m:sup>
                                </m:sSubSup>
                                <m:sSub>
                                  <m:sSubPr>
                                    <m:ctrlPr>
                                      <a:rPr kumimoji="1" lang="en-US" altLang="ja-JP" sz="1600" b="0" i="1" smtClean="0">
                                        <a:latin typeface="Cambria Math" panose="02040503050406030204" pitchFamily="18" charset="0"/>
                                      </a:rPr>
                                    </m:ctrlPr>
                                  </m:sSubPr>
                                  <m:e>
                                    <m:r>
                                      <a:rPr kumimoji="1" lang="en-US" altLang="ja-JP" sz="1600" b="0" i="1" smtClean="0">
                                        <a:latin typeface="Cambria Math" charset="0"/>
                                      </a:rPr>
                                      <m:t>𝑏</m:t>
                                    </m:r>
                                  </m:e>
                                  <m:sub>
                                    <m:r>
                                      <a:rPr lang="en-US" altLang="ja-JP" sz="1600" i="1">
                                        <a:latin typeface="Cambria Math" charset="0"/>
                                        <a:ea typeface="Cambria Math" charset="0"/>
                                        <a:cs typeface="Cambria Math" charset="0"/>
                                      </a:rPr>
                                      <m:t>𝜇</m:t>
                                    </m:r>
                                    <m:r>
                                      <a:rPr lang="en-US" altLang="ja-JP" sz="1600" b="0" i="1" smtClean="0">
                                        <a:latin typeface="Cambria Math" charset="0"/>
                                        <a:ea typeface="Cambria Math" charset="0"/>
                                        <a:cs typeface="Cambria Math" charset="0"/>
                                      </a:rPr>
                                      <m:t>,</m:t>
                                    </m:r>
                                    <m:r>
                                      <a:rPr lang="en-US" altLang="ja-JP" sz="1600" i="1">
                                        <a:latin typeface="Cambria Math" charset="0"/>
                                        <a:ea typeface="Cambria Math" charset="0"/>
                                        <a:cs typeface="Cambria Math" charset="0"/>
                                      </a:rPr>
                                      <m:t>ℓ</m:t>
                                    </m:r>
                                    <m:r>
                                      <a:rPr lang="en-US" altLang="ja-JP" sz="1600" b="0" i="1" smtClean="0">
                                        <a:latin typeface="Cambria Math" charset="0"/>
                                        <a:ea typeface="Cambria Math" charset="0"/>
                                        <a:cs typeface="Cambria Math" charset="0"/>
                                      </a:rPr>
                                      <m:t>+</m:t>
                                    </m:r>
                                    <m:sSub>
                                      <m:sSubPr>
                                        <m:ctrlPr>
                                          <a:rPr lang="en-US" altLang="ja-JP" sz="1600" b="0" i="1" smtClean="0">
                                            <a:latin typeface="Cambria Math" panose="02040503050406030204" pitchFamily="18" charset="0"/>
                                          </a:rPr>
                                        </m:ctrlPr>
                                      </m:sSubPr>
                                      <m:e>
                                        <m:r>
                                          <a:rPr lang="en-US" altLang="ja-JP" sz="1600" i="1" dirty="0">
                                            <a:solidFill>
                                              <a:srgbClr val="000000"/>
                                            </a:solidFill>
                                            <a:latin typeface="Cambria Math" charset="0"/>
                                            <a:ea typeface="Cambria Math" charset="0"/>
                                            <a:cs typeface="Cambria Math" charset="0"/>
                                          </a:rPr>
                                          <m:t>𝛿</m:t>
                                        </m:r>
                                        <m:r>
                                          <a:rPr lang="en-US" altLang="ja-JP" sz="1600" i="1">
                                            <a:latin typeface="Cambria Math" charset="0"/>
                                            <a:ea typeface="Cambria Math" charset="0"/>
                                            <a:cs typeface="Cambria Math" charset="0"/>
                                          </a:rPr>
                                          <m:t>ℓ</m:t>
                                        </m:r>
                                      </m:e>
                                      <m:sub>
                                        <m:r>
                                          <a:rPr lang="en-US" altLang="ja-JP" sz="1600" b="0" i="1" smtClean="0">
                                            <a:latin typeface="Cambria Math" charset="0"/>
                                          </a:rPr>
                                          <m:t>𝑗</m:t>
                                        </m:r>
                                      </m:sub>
                                    </m:sSub>
                                  </m:sub>
                                </m:sSub>
                                <m:r>
                                  <a:rPr kumimoji="1" lang="en-US" altLang="ja-JP" sz="1600" b="0" i="1" smtClean="0">
                                    <a:latin typeface="Cambria Math" charset="0"/>
                                  </a:rPr>
                                  <m:t>+</m:t>
                                </m:r>
                                <m:r>
                                  <m:rPr>
                                    <m:nor/>
                                  </m:rPr>
                                  <a:rPr kumimoji="1" lang="en-US" altLang="ja-JP" sz="1600" b="0" i="0" smtClean="0">
                                    <a:latin typeface="Cambria Math" charset="0"/>
                                  </a:rPr>
                                  <m:t>H</m:t>
                                </m:r>
                                <m:r>
                                  <m:rPr>
                                    <m:nor/>
                                  </m:rPr>
                                  <a:rPr kumimoji="1" lang="en-US" altLang="ja-JP" sz="1600" b="0" i="0" smtClean="0">
                                    <a:latin typeface="Cambria Math" charset="0"/>
                                  </a:rPr>
                                  <m:t>.</m:t>
                                </m:r>
                                <m:r>
                                  <m:rPr>
                                    <m:nor/>
                                  </m:rPr>
                                  <a:rPr kumimoji="1" lang="en-US" altLang="ja-JP" sz="1600" b="0" i="0" smtClean="0">
                                    <a:latin typeface="Cambria Math" charset="0"/>
                                  </a:rPr>
                                  <m:t>c</m:t>
                                </m:r>
                                <m:r>
                                  <m:rPr>
                                    <m:nor/>
                                  </m:rPr>
                                  <a:rPr kumimoji="1" lang="en-US" altLang="ja-JP" sz="1600" b="0" i="0" smtClean="0">
                                    <a:latin typeface="Cambria Math" charset="0"/>
                                  </a:rPr>
                                  <m:t>.</m:t>
                                </m:r>
                              </m:e>
                            </m:nary>
                          </m:e>
                        </m:nary>
                      </m:oMath>
                    </m:oMathPara>
                  </a14:m>
                  <a:endParaRPr kumimoji="1" lang="ja-JP" altLang="en-US" sz="16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2729220" y="5836070"/>
                  <a:ext cx="3685560" cy="812402"/>
                </a:xfrm>
                <a:prstGeom prst="rect">
                  <a:avLst/>
                </a:prstGeom>
                <a:blipFill rotWithShape="0">
                  <a:blip r:embed="rId4"/>
                  <a:stretch>
                    <a:fillRect/>
                  </a:stretch>
                </a:blipFill>
              </p:spPr>
              <p:txBody>
                <a:bodyPr/>
                <a:lstStyle/>
                <a:p>
                  <a:r>
                    <a:rPr lang="ja-JP" altLang="en-US">
                      <a:noFill/>
                    </a:rPr>
                    <a:t> </a:t>
                  </a:r>
                </a:p>
              </p:txBody>
            </p:sp>
          </mc:Fallback>
        </mc:AlternateContent>
      </p:grpSp>
      <p:grpSp>
        <p:nvGrpSpPr>
          <p:cNvPr id="12" name="図形グループ 11"/>
          <p:cNvGrpSpPr/>
          <p:nvPr/>
        </p:nvGrpSpPr>
        <p:grpSpPr>
          <a:xfrm>
            <a:off x="1743075" y="967000"/>
            <a:ext cx="5657850" cy="3236290"/>
            <a:chOff x="1879815" y="967000"/>
            <a:chExt cx="5657850" cy="3236290"/>
          </a:xfrm>
        </p:grpSpPr>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815" y="967000"/>
              <a:ext cx="5657850" cy="3236290"/>
            </a:xfrm>
            <a:prstGeom prst="rect">
              <a:avLst/>
            </a:prstGeom>
          </p:spPr>
        </p:pic>
        <p:sp>
          <p:nvSpPr>
            <p:cNvPr id="8" name="正方形/長方形 7"/>
            <p:cNvSpPr/>
            <p:nvPr/>
          </p:nvSpPr>
          <p:spPr>
            <a:xfrm>
              <a:off x="1879815" y="1172853"/>
              <a:ext cx="1192058" cy="307777"/>
            </a:xfrm>
            <a:prstGeom prst="rect">
              <a:avLst/>
            </a:prstGeom>
          </p:spPr>
          <p:txBody>
            <a:bodyPr wrap="none">
              <a:spAutoFit/>
            </a:bodyPr>
            <a:lstStyle/>
            <a:p>
              <a:r>
                <a:rPr lang="en-US" altLang="ja-JP" sz="1400" i="1" dirty="0">
                  <a:ea typeface="ＭＳ Ｐゴシック" pitchFamily="-29" charset="-128"/>
                  <a:cs typeface="Calibri"/>
                </a:rPr>
                <a:t>d</a:t>
              </a:r>
              <a:r>
                <a:rPr lang="en-US" altLang="ja-JP" sz="1400" dirty="0">
                  <a:ea typeface="ＭＳ Ｐゴシック" pitchFamily="-29" charset="-128"/>
                  <a:cs typeface="Calibri"/>
                </a:rPr>
                <a:t>=</a:t>
              </a:r>
              <a:r>
                <a:rPr lang="en-US" altLang="ja-JP" sz="1400" dirty="0" err="1">
                  <a:ea typeface="ＭＳ Ｐゴシック" pitchFamily="-29" charset="-128"/>
                  <a:cs typeface="Calibri"/>
                </a:rPr>
                <a:t>gcd</a:t>
              </a:r>
              <a:r>
                <a:rPr lang="en-US" altLang="ja-JP" sz="1400" dirty="0">
                  <a:ea typeface="ＭＳ Ｐゴシック" pitchFamily="-29" charset="-128"/>
                  <a:cs typeface="Calibri"/>
                </a:rPr>
                <a:t>(</a:t>
              </a:r>
              <a:r>
                <a:rPr lang="en-US" altLang="ja-JP" sz="1400" i="1" dirty="0" err="1">
                  <a:ea typeface="ＭＳ Ｐゴシック" pitchFamily="-29" charset="-128"/>
                  <a:cs typeface="Calibri"/>
                </a:rPr>
                <a:t>n</a:t>
              </a:r>
              <a:r>
                <a:rPr lang="en-US" altLang="ja-JP" sz="1400" dirty="0" err="1">
                  <a:ea typeface="ＭＳ Ｐゴシック" pitchFamily="-29" charset="-128"/>
                  <a:cs typeface="Calibri"/>
                </a:rPr>
                <a:t>,</a:t>
              </a:r>
              <a:r>
                <a:rPr lang="en-US" altLang="ja-JP" sz="1400" i="1" dirty="0" err="1">
                  <a:ea typeface="ＭＳ Ｐゴシック" pitchFamily="-29" charset="-128"/>
                  <a:cs typeface="Calibri"/>
                </a:rPr>
                <a:t>m</a:t>
              </a:r>
              <a:r>
                <a:rPr lang="en-US" altLang="ja-JP" sz="1400" dirty="0">
                  <a:ea typeface="ＭＳ Ｐゴシック" pitchFamily="-29" charset="-128"/>
                  <a:cs typeface="Calibri"/>
                </a:rPr>
                <a:t>)=3</a:t>
              </a:r>
            </a:p>
          </p:txBody>
        </p:sp>
      </p:grpSp>
      <p:grpSp>
        <p:nvGrpSpPr>
          <p:cNvPr id="3" name="図形グループ 2"/>
          <p:cNvGrpSpPr/>
          <p:nvPr/>
        </p:nvGrpSpPr>
        <p:grpSpPr>
          <a:xfrm>
            <a:off x="4424669" y="4480767"/>
            <a:ext cx="3112996" cy="1027125"/>
            <a:chOff x="4424669" y="4480767"/>
            <a:chExt cx="3112996" cy="1027125"/>
          </a:xfrm>
        </p:grpSpPr>
        <p:sp>
          <p:nvSpPr>
            <p:cNvPr id="5" name="テキスト ボックス 4"/>
            <p:cNvSpPr txBox="1"/>
            <p:nvPr/>
          </p:nvSpPr>
          <p:spPr>
            <a:xfrm>
              <a:off x="4424669" y="4480767"/>
              <a:ext cx="1481496" cy="707886"/>
            </a:xfrm>
            <a:prstGeom prst="rect">
              <a:avLst/>
            </a:prstGeom>
            <a:noFill/>
          </p:spPr>
          <p:txBody>
            <a:bodyPr wrap="none" rtlCol="0">
              <a:spAutoFit/>
            </a:bodyPr>
            <a:lstStyle/>
            <a:p>
              <a:r>
                <a:rPr kumimoji="1" lang="en-US" altLang="ja-JP" sz="2000" b="1" i="1" dirty="0" err="1">
                  <a:solidFill>
                    <a:srgbClr val="FF0000"/>
                  </a:solidFill>
                </a:rPr>
                <a:t>μ</a:t>
              </a:r>
              <a:r>
                <a:rPr lang="en-US" altLang="ja-JP" sz="2000" b="1" i="1" dirty="0">
                  <a:solidFill>
                    <a:srgbClr val="FF0000"/>
                  </a:solidFill>
                  <a:latin typeface="Calibri"/>
                  <a:ea typeface="ＭＳ Ｐゴシック" pitchFamily="-29" charset="-128"/>
                  <a:cs typeface="Calibri"/>
                </a:rPr>
                <a:t>=</a:t>
              </a:r>
              <a:r>
                <a:rPr lang="en-US" altLang="ja-JP" sz="2000" b="1" i="1" dirty="0" err="1">
                  <a:solidFill>
                    <a:srgbClr val="FF0000"/>
                  </a:solidFill>
                </a:rPr>
                <a:t>μ</a:t>
              </a:r>
              <a:r>
                <a:rPr lang="en-US" altLang="ja-JP" sz="2000" b="1" i="1" baseline="-25000" dirty="0" err="1">
                  <a:solidFill>
                    <a:srgbClr val="FF0000"/>
                  </a:solidFill>
                </a:rPr>
                <a:t>K</a:t>
              </a:r>
              <a:r>
                <a:rPr lang="en-US" altLang="ja-JP" sz="2000" b="1" i="1" dirty="0">
                  <a:solidFill>
                    <a:srgbClr val="FF0000"/>
                  </a:solidFill>
                </a:rPr>
                <a:t> , </a:t>
              </a:r>
              <a:r>
                <a:rPr lang="en-US" altLang="ja-JP" sz="2000" b="1" i="1" dirty="0" err="1">
                  <a:solidFill>
                    <a:srgbClr val="FF0000"/>
                  </a:solidFill>
                </a:rPr>
                <a:t>μ</a:t>
              </a:r>
              <a:r>
                <a:rPr lang="en-US" altLang="ja-JP" sz="2000" b="1" i="1" dirty="0">
                  <a:solidFill>
                    <a:srgbClr val="FF0000"/>
                  </a:solidFill>
                  <a:ea typeface="ＭＳ Ｐゴシック" pitchFamily="-29" charset="-128"/>
                  <a:cs typeface="Calibri"/>
                </a:rPr>
                <a:t>=</a:t>
              </a:r>
              <a:r>
                <a:rPr lang="en-US" altLang="ja-JP" sz="2000" b="1" i="1" dirty="0" err="1">
                  <a:solidFill>
                    <a:srgbClr val="FF0000"/>
                  </a:solidFill>
                </a:rPr>
                <a:t>μ</a:t>
              </a:r>
              <a:r>
                <a:rPr lang="en-US" altLang="ja-JP" sz="2000" b="1" i="1" baseline="-25000" dirty="0" err="1">
                  <a:solidFill>
                    <a:srgbClr val="FF0000"/>
                  </a:solidFill>
                </a:rPr>
                <a:t>K</a:t>
              </a:r>
              <a:r>
                <a:rPr lang="en-US" altLang="ja-JP" sz="2000" b="1" i="1" baseline="-25000" dirty="0">
                  <a:solidFill>
                    <a:srgbClr val="FF0000"/>
                  </a:solidFill>
                </a:rPr>
                <a:t>’</a:t>
              </a:r>
              <a:endParaRPr lang="en-US" altLang="ja-JP" sz="2000" b="1" dirty="0">
                <a:solidFill>
                  <a:srgbClr val="FF0000"/>
                </a:solidFill>
              </a:endParaRPr>
            </a:p>
            <a:p>
              <a:r>
                <a:rPr lang="ja-JP" altLang="en-US" sz="2000" b="1" dirty="0">
                  <a:solidFill>
                    <a:srgbClr val="FF0000"/>
                  </a:solidFill>
                </a:rPr>
                <a:t>のみを考慮</a:t>
              </a:r>
            </a:p>
          </p:txBody>
        </p:sp>
        <p:sp>
          <p:nvSpPr>
            <p:cNvPr id="30" name="右矢印 29"/>
            <p:cNvSpPr/>
            <p:nvPr/>
          </p:nvSpPr>
          <p:spPr>
            <a:xfrm>
              <a:off x="4635240" y="5188653"/>
              <a:ext cx="906449" cy="254442"/>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8" name="テキスト ボックス 37"/>
                <p:cNvSpPr txBox="1"/>
                <p:nvPr/>
              </p:nvSpPr>
              <p:spPr>
                <a:xfrm>
                  <a:off x="5675039" y="5148178"/>
                  <a:ext cx="1862626" cy="3597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ja-JP" sz="1600" i="1" smtClean="0">
                                <a:latin typeface="Cambria Math" panose="02040503050406030204" pitchFamily="18" charset="0"/>
                              </a:rPr>
                            </m:ctrlPr>
                          </m:sSubPr>
                          <m:e>
                            <m:sSub>
                              <m:sSubPr>
                                <m:ctrlPr>
                                  <a:rPr lang="en-US" altLang="ja-JP" sz="1600" i="1">
                                    <a:latin typeface="Cambria Math" panose="02040503050406030204" pitchFamily="18" charset="0"/>
                                  </a:rPr>
                                </m:ctrlPr>
                              </m:sSubPr>
                              <m:e>
                                <m:r>
                                  <a:rPr lang="en-US" altLang="ja-JP" sz="1600" i="1">
                                    <a:latin typeface="Cambria Math" charset="0"/>
                                  </a:rPr>
                                  <m:t>𝐻</m:t>
                                </m:r>
                              </m:e>
                              <m:sub>
                                <m:r>
                                  <m:rPr>
                                    <m:nor/>
                                  </m:rPr>
                                  <a:rPr lang="en-US" altLang="ja-JP" sz="1600" b="0" i="0" smtClean="0">
                                    <a:latin typeface="Cambria Math" charset="0"/>
                                    <a:ea typeface="Cambria Math" charset="0"/>
                                    <a:cs typeface="Cambria Math" charset="0"/>
                                  </a:rPr>
                                  <m:t>eff</m:t>
                                </m:r>
                              </m:sub>
                            </m:sSub>
                            <m:r>
                              <a:rPr lang="en-US" altLang="ja-JP" sz="1600" b="0" i="1" smtClean="0">
                                <a:latin typeface="Cambria Math" charset="0"/>
                                <a:ea typeface="Cambria Math" charset="0"/>
                                <a:cs typeface="Cambria Math" charset="0"/>
                              </a:rPr>
                              <m:t>=</m:t>
                            </m:r>
                            <m:r>
                              <a:rPr lang="en-US" altLang="ja-JP" sz="1600" i="1">
                                <a:latin typeface="Cambria Math" charset="0"/>
                              </a:rPr>
                              <m:t>𝐻</m:t>
                            </m:r>
                          </m:e>
                          <m:sub>
                            <m:sSub>
                              <m:sSubPr>
                                <m:ctrlPr>
                                  <a:rPr lang="en-US" altLang="ja-JP" sz="1600" i="1" smtClean="0">
                                    <a:latin typeface="Cambria Math" panose="02040503050406030204" pitchFamily="18" charset="0"/>
                                  </a:rPr>
                                </m:ctrlPr>
                              </m:sSubPr>
                              <m:e>
                                <m:r>
                                  <a:rPr lang="en-US" altLang="ja-JP" sz="1600" i="1">
                                    <a:latin typeface="Cambria Math" charset="0"/>
                                    <a:ea typeface="Cambria Math" charset="0"/>
                                    <a:cs typeface="Cambria Math" charset="0"/>
                                  </a:rPr>
                                  <m:t>𝜇</m:t>
                                </m:r>
                              </m:e>
                              <m:sub>
                                <m:r>
                                  <a:rPr lang="en-US" altLang="ja-JP" sz="1600" i="1">
                                    <a:latin typeface="Cambria Math" charset="0"/>
                                    <a:ea typeface="Cambria Math" charset="0"/>
                                    <a:cs typeface="Cambria Math" charset="0"/>
                                  </a:rPr>
                                  <m:t>𝐾</m:t>
                                </m:r>
                              </m:sub>
                            </m:sSub>
                          </m:sub>
                        </m:sSub>
                        <m:r>
                          <a:rPr lang="en-US" altLang="ja-JP" sz="1600" b="0" i="1" smtClean="0">
                            <a:latin typeface="Cambria Math" charset="0"/>
                            <a:ea typeface="Cambria Math" charset="0"/>
                            <a:cs typeface="Cambria Math" charset="0"/>
                          </a:rPr>
                          <m:t>+</m:t>
                        </m:r>
                        <m:sSub>
                          <m:sSubPr>
                            <m:ctrlPr>
                              <a:rPr lang="en-US" altLang="ja-JP" sz="1600" i="1">
                                <a:latin typeface="Cambria Math" panose="02040503050406030204" pitchFamily="18" charset="0"/>
                              </a:rPr>
                            </m:ctrlPr>
                          </m:sSubPr>
                          <m:e>
                            <m:r>
                              <a:rPr lang="en-US" altLang="ja-JP" sz="1600" i="1">
                                <a:latin typeface="Cambria Math" charset="0"/>
                              </a:rPr>
                              <m:t>𝐻</m:t>
                            </m:r>
                          </m:e>
                          <m:sub>
                            <m:sSub>
                              <m:sSubPr>
                                <m:ctrlPr>
                                  <a:rPr lang="en-US" altLang="ja-JP" sz="1600" i="1">
                                    <a:latin typeface="Cambria Math" panose="02040503050406030204" pitchFamily="18" charset="0"/>
                                  </a:rPr>
                                </m:ctrlPr>
                              </m:sSubPr>
                              <m:e>
                                <m:r>
                                  <a:rPr lang="en-US" altLang="ja-JP" sz="1600" i="1">
                                    <a:latin typeface="Cambria Math" charset="0"/>
                                    <a:ea typeface="Cambria Math" charset="0"/>
                                    <a:cs typeface="Cambria Math" charset="0"/>
                                  </a:rPr>
                                  <m:t>𝜇</m:t>
                                </m:r>
                              </m:e>
                              <m:sub>
                                <m:r>
                                  <a:rPr lang="en-US" altLang="ja-JP" sz="1600" i="1">
                                    <a:latin typeface="Cambria Math" charset="0"/>
                                    <a:ea typeface="Cambria Math" charset="0"/>
                                    <a:cs typeface="Cambria Math" charset="0"/>
                                  </a:rPr>
                                  <m:t>𝐾</m:t>
                                </m:r>
                                <m:r>
                                  <a:rPr lang="en-US" altLang="ja-JP" sz="1600" b="0" i="1" smtClean="0">
                                    <a:latin typeface="Cambria Math" charset="0"/>
                                    <a:ea typeface="Cambria Math" charset="0"/>
                                    <a:cs typeface="Cambria Math" charset="0"/>
                                  </a:rPr>
                                  <m:t>′</m:t>
                                </m:r>
                              </m:sub>
                            </m:sSub>
                          </m:sub>
                        </m:sSub>
                      </m:oMath>
                    </m:oMathPara>
                  </a14:m>
                  <a:endParaRPr kumimoji="1" lang="ja-JP" altLang="en-US" sz="1600" dirty="0"/>
                </a:p>
              </p:txBody>
            </p:sp>
          </mc:Choice>
          <mc:Fallback xmlns="">
            <p:sp>
              <p:nvSpPr>
                <p:cNvPr id="38" name="テキスト ボックス 37"/>
                <p:cNvSpPr txBox="1">
                  <a:spLocks noRot="1" noChangeAspect="1" noMove="1" noResize="1" noEditPoints="1" noAdjustHandles="1" noChangeArrowheads="1" noChangeShapeType="1" noTextEdit="1"/>
                </p:cNvSpPr>
                <p:nvPr/>
              </p:nvSpPr>
              <p:spPr>
                <a:xfrm>
                  <a:off x="5675039" y="5148178"/>
                  <a:ext cx="1862626" cy="359714"/>
                </a:xfrm>
                <a:prstGeom prst="rect">
                  <a:avLst/>
                </a:prstGeom>
                <a:blipFill rotWithShape="0">
                  <a:blip r:embed="rId6"/>
                  <a:stretch>
                    <a:fillRect b="-5085"/>
                  </a:stretch>
                </a:blipFill>
              </p:spPr>
              <p:txBody>
                <a:bodyPr/>
                <a:lstStyle/>
                <a:p>
                  <a:r>
                    <a:rPr lang="ja-JP" altLang="en-US">
                      <a:noFill/>
                    </a:rPr>
                    <a:t> </a:t>
                  </a:r>
                </a:p>
              </p:txBody>
            </p:sp>
          </mc:Fallback>
        </mc:AlternateContent>
      </p:grpSp>
      <mc:AlternateContent xmlns:mc="http://schemas.openxmlformats.org/markup-compatibility/2006" xmlns:a14="http://schemas.microsoft.com/office/drawing/2010/main">
        <mc:Choice Requires="a14">
          <p:sp>
            <p:nvSpPr>
              <p:cNvPr id="23" name="正方形/長方形 22"/>
              <p:cNvSpPr/>
              <p:nvPr/>
            </p:nvSpPr>
            <p:spPr>
              <a:xfrm>
                <a:off x="3870538" y="3703546"/>
                <a:ext cx="2965620" cy="6186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sz="1600" i="1" smtClean="0">
                              <a:latin typeface="Cambria Math" panose="02040503050406030204" pitchFamily="18" charset="0"/>
                            </a:rPr>
                          </m:ctrlPr>
                        </m:sSubPr>
                        <m:e>
                          <m:acc>
                            <m:accPr>
                              <m:chr m:val="⃗"/>
                              <m:ctrlPr>
                                <a:rPr lang="en-US" altLang="ja-JP" sz="1600" i="1">
                                  <a:latin typeface="Cambria Math" panose="02040503050406030204" pitchFamily="18" charset="0"/>
                                  <a:ea typeface="Cambria Math" charset="0"/>
                                  <a:cs typeface="Cambria Math" charset="0"/>
                                </a:rPr>
                              </m:ctrlPr>
                            </m:accPr>
                            <m:e>
                              <m:r>
                                <a:rPr lang="en-US" altLang="ja-JP" sz="1600" i="1" dirty="0">
                                  <a:solidFill>
                                    <a:srgbClr val="000000"/>
                                  </a:solidFill>
                                  <a:latin typeface="Cambria Math" charset="0"/>
                                  <a:ea typeface="Cambria Math" charset="0"/>
                                  <a:cs typeface="Cambria Math" charset="0"/>
                                </a:rPr>
                                <m:t>𝛿</m:t>
                              </m:r>
                            </m:e>
                          </m:acc>
                        </m:e>
                        <m:sub>
                          <m:r>
                            <a:rPr lang="en-US" altLang="ja-JP" sz="1600" i="1">
                              <a:latin typeface="Cambria Math" charset="0"/>
                            </a:rPr>
                            <m:t>𝑗</m:t>
                          </m:r>
                        </m:sub>
                      </m:sSub>
                      <m:r>
                        <a:rPr lang="en-US" altLang="ja-JP" sz="1600" b="0" i="1" smtClean="0">
                          <a:latin typeface="Cambria Math" charset="0"/>
                        </a:rPr>
                        <m:t>=</m:t>
                      </m:r>
                      <m:sSub>
                        <m:sSubPr>
                          <m:ctrlPr>
                            <a:rPr lang="en-US" altLang="ja-JP" sz="1600" i="1" dirty="0">
                              <a:solidFill>
                                <a:srgbClr val="000000"/>
                              </a:solidFill>
                              <a:latin typeface="Cambria Math" panose="02040503050406030204" pitchFamily="18" charset="0"/>
                              <a:ea typeface="Cambria Math" charset="0"/>
                              <a:cs typeface="Cambria Math" charset="0"/>
                            </a:rPr>
                          </m:ctrlPr>
                        </m:sSubPr>
                        <m:e>
                          <m:r>
                            <a:rPr lang="en-US" altLang="ja-JP" sz="1600" i="1" dirty="0">
                              <a:solidFill>
                                <a:srgbClr val="000000"/>
                              </a:solidFill>
                              <a:latin typeface="Cambria Math" charset="0"/>
                              <a:ea typeface="Cambria Math" charset="0"/>
                              <a:cs typeface="Cambria Math" charset="0"/>
                            </a:rPr>
                            <m:t>𝛿</m:t>
                          </m:r>
                          <m:r>
                            <a:rPr lang="el-GR" altLang="ja-JP" sz="1600" i="1" dirty="0">
                              <a:solidFill>
                                <a:srgbClr val="000000"/>
                              </a:solidFill>
                              <a:latin typeface="Cambria Math" charset="0"/>
                              <a:ea typeface="Cambria Math" charset="0"/>
                              <a:cs typeface="Cambria Math" charset="0"/>
                            </a:rPr>
                            <m:t>𝜈</m:t>
                          </m:r>
                        </m:e>
                        <m:sub>
                          <m:r>
                            <a:rPr lang="en-US" altLang="ja-JP" sz="1600" i="1" dirty="0">
                              <a:solidFill>
                                <a:srgbClr val="000000"/>
                              </a:solidFill>
                              <a:latin typeface="Cambria Math" charset="0"/>
                              <a:ea typeface="Cambria Math" charset="0"/>
                              <a:cs typeface="Cambria Math" charset="0"/>
                            </a:rPr>
                            <m:t>𝑗</m:t>
                          </m:r>
                        </m:sub>
                      </m:sSub>
                      <m:f>
                        <m:fPr>
                          <m:ctrlPr>
                            <a:rPr lang="en-US" altLang="ja-JP" sz="1600" b="0" i="1" dirty="0" smtClean="0">
                              <a:solidFill>
                                <a:srgbClr val="000000"/>
                              </a:solidFill>
                              <a:latin typeface="Cambria Math" panose="02040503050406030204" pitchFamily="18" charset="0"/>
                              <a:ea typeface="Cambria Math" charset="0"/>
                              <a:cs typeface="Cambria Math" charset="0"/>
                            </a:rPr>
                          </m:ctrlPr>
                        </m:fPr>
                        <m:num>
                          <m:sSub>
                            <m:sSubPr>
                              <m:ctrlPr>
                                <a:rPr lang="en-US" altLang="ja-JP" sz="1600" i="1" dirty="0" smtClean="0">
                                  <a:solidFill>
                                    <a:srgbClr val="000000"/>
                                  </a:solidFill>
                                  <a:latin typeface="Cambria Math" panose="02040503050406030204" pitchFamily="18" charset="0"/>
                                  <a:ea typeface="Cambria Math" charset="0"/>
                                  <a:cs typeface="Cambria Math" charset="0"/>
                                </a:rPr>
                              </m:ctrlPr>
                            </m:sSubPr>
                            <m:e>
                              <m:acc>
                                <m:accPr>
                                  <m:chr m:val="⃗"/>
                                  <m:ctrlPr>
                                    <a:rPr lang="en-US" altLang="ja-JP" sz="1600" i="1" dirty="0" smtClean="0">
                                      <a:solidFill>
                                        <a:srgbClr val="000000"/>
                                      </a:solidFill>
                                      <a:latin typeface="Cambria Math" panose="02040503050406030204" pitchFamily="18" charset="0"/>
                                      <a:ea typeface="Cambria Math" charset="0"/>
                                      <a:cs typeface="Cambria Math" charset="0"/>
                                    </a:rPr>
                                  </m:ctrlPr>
                                </m:accPr>
                                <m:e>
                                  <m:r>
                                    <a:rPr lang="en-US" altLang="ja-JP" sz="1600" b="0" i="1" dirty="0" smtClean="0">
                                      <a:solidFill>
                                        <a:srgbClr val="000000"/>
                                      </a:solidFill>
                                      <a:latin typeface="Cambria Math" charset="0"/>
                                      <a:ea typeface="Cambria Math" charset="0"/>
                                      <a:cs typeface="Cambria Math" charset="0"/>
                                    </a:rPr>
                                    <m:t>𝐶</m:t>
                                  </m:r>
                                </m:e>
                              </m:acc>
                            </m:e>
                            <m:sub>
                              <m:r>
                                <a:rPr lang="en-US" altLang="ja-JP" sz="1600" b="0" i="1" dirty="0" smtClean="0">
                                  <a:solidFill>
                                    <a:srgbClr val="000000"/>
                                  </a:solidFill>
                                  <a:latin typeface="Cambria Math" charset="0"/>
                                  <a:ea typeface="Cambria Math" charset="0"/>
                                  <a:cs typeface="Cambria Math" charset="0"/>
                                </a:rPr>
                                <m:t>h</m:t>
                              </m:r>
                            </m:sub>
                          </m:sSub>
                        </m:num>
                        <m:den>
                          <m:r>
                            <a:rPr lang="en-US" altLang="ja-JP" sz="1600" b="0" i="1" dirty="0" smtClean="0">
                              <a:solidFill>
                                <a:srgbClr val="000000"/>
                              </a:solidFill>
                              <a:latin typeface="Cambria Math" charset="0"/>
                              <a:ea typeface="Cambria Math" charset="0"/>
                              <a:cs typeface="Cambria Math" charset="0"/>
                            </a:rPr>
                            <m:t>𝑑</m:t>
                          </m:r>
                        </m:den>
                      </m:f>
                      <m:sSub>
                        <m:sSubPr>
                          <m:ctrlPr>
                            <a:rPr lang="en-US" altLang="ja-JP" sz="1600" i="1">
                              <a:latin typeface="Cambria Math" panose="02040503050406030204" pitchFamily="18" charset="0"/>
                            </a:rPr>
                          </m:ctrlPr>
                        </m:sSubPr>
                        <m:e>
                          <m:r>
                            <a:rPr lang="en-US" altLang="ja-JP" sz="1600" b="0" i="1" smtClean="0">
                              <a:latin typeface="Cambria Math" charset="0"/>
                            </a:rPr>
                            <m:t>+</m:t>
                          </m:r>
                          <m:r>
                            <a:rPr lang="en-US" altLang="ja-JP" sz="1600" i="1" dirty="0">
                              <a:solidFill>
                                <a:srgbClr val="000000"/>
                              </a:solidFill>
                              <a:latin typeface="Cambria Math" charset="0"/>
                              <a:ea typeface="Cambria Math" charset="0"/>
                              <a:cs typeface="Cambria Math" charset="0"/>
                            </a:rPr>
                            <m:t>𝛿</m:t>
                          </m:r>
                          <m:r>
                            <a:rPr lang="en-US" altLang="ja-JP" sz="1600" i="1">
                              <a:latin typeface="Cambria Math" charset="0"/>
                              <a:ea typeface="Cambria Math" charset="0"/>
                              <a:cs typeface="Cambria Math" charset="0"/>
                            </a:rPr>
                            <m:t>ℓ</m:t>
                          </m:r>
                        </m:e>
                        <m:sub>
                          <m:r>
                            <a:rPr lang="en-US" altLang="ja-JP" sz="1600" i="1">
                              <a:latin typeface="Cambria Math" charset="0"/>
                            </a:rPr>
                            <m:t>𝑗</m:t>
                          </m:r>
                        </m:sub>
                      </m:sSub>
                      <m:acc>
                        <m:accPr>
                          <m:chr m:val="⃗"/>
                          <m:ctrlPr>
                            <a:rPr lang="en-US" altLang="ja-JP" sz="1600" i="1" smtClean="0">
                              <a:latin typeface="Cambria Math" panose="02040503050406030204" pitchFamily="18" charset="0"/>
                            </a:rPr>
                          </m:ctrlPr>
                        </m:accPr>
                        <m:e>
                          <m:r>
                            <a:rPr lang="en-US" altLang="ja-JP" sz="1600" b="0" i="1" smtClean="0">
                              <a:latin typeface="Cambria Math" charset="0"/>
                            </a:rPr>
                            <m:t>𝐻</m:t>
                          </m:r>
                        </m:e>
                      </m:acc>
                      <m:r>
                        <a:rPr lang="en-US" altLang="ja-JP" sz="1600" i="1" smtClean="0">
                          <a:latin typeface="Cambria Math" charset="0"/>
                          <a:ea typeface="Cambria Math" charset="0"/>
                          <a:cs typeface="Cambria Math" charset="0"/>
                        </a:rPr>
                        <m:t>≡</m:t>
                      </m:r>
                      <m:d>
                        <m:dPr>
                          <m:ctrlPr>
                            <a:rPr lang="mr-IN" altLang="ja-JP" sz="1600" b="0" i="1" smtClean="0">
                              <a:latin typeface="Cambria Math" panose="02040503050406030204" pitchFamily="18" charset="0"/>
                            </a:rPr>
                          </m:ctrlPr>
                        </m:dPr>
                        <m:e>
                          <m:sSub>
                            <m:sSubPr>
                              <m:ctrlPr>
                                <a:rPr lang="en-US" altLang="ja-JP" sz="1600" i="1" dirty="0">
                                  <a:solidFill>
                                    <a:srgbClr val="000000"/>
                                  </a:solidFill>
                                  <a:latin typeface="Cambria Math" panose="02040503050406030204" pitchFamily="18" charset="0"/>
                                  <a:ea typeface="Cambria Math" charset="0"/>
                                  <a:cs typeface="Cambria Math" charset="0"/>
                                </a:rPr>
                              </m:ctrlPr>
                            </m:sSubPr>
                            <m:e>
                              <m:r>
                                <a:rPr lang="en-US" altLang="ja-JP" sz="1600" i="1" dirty="0">
                                  <a:solidFill>
                                    <a:srgbClr val="000000"/>
                                  </a:solidFill>
                                  <a:latin typeface="Cambria Math" charset="0"/>
                                  <a:ea typeface="Cambria Math" charset="0"/>
                                  <a:cs typeface="Cambria Math" charset="0"/>
                                </a:rPr>
                                <m:t>𝛿</m:t>
                              </m:r>
                              <m:r>
                                <a:rPr lang="el-GR" altLang="ja-JP" sz="1600" i="1" dirty="0">
                                  <a:solidFill>
                                    <a:srgbClr val="000000"/>
                                  </a:solidFill>
                                  <a:latin typeface="Cambria Math" charset="0"/>
                                  <a:ea typeface="Cambria Math" charset="0"/>
                                  <a:cs typeface="Cambria Math" charset="0"/>
                                </a:rPr>
                                <m:t>𝜈</m:t>
                              </m:r>
                            </m:e>
                            <m:sub>
                              <m:r>
                                <a:rPr lang="en-US" altLang="ja-JP" sz="1600" i="1" dirty="0">
                                  <a:solidFill>
                                    <a:srgbClr val="000000"/>
                                  </a:solidFill>
                                  <a:latin typeface="Cambria Math" charset="0"/>
                                  <a:ea typeface="Cambria Math" charset="0"/>
                                  <a:cs typeface="Cambria Math" charset="0"/>
                                </a:rPr>
                                <m:t>𝑗</m:t>
                              </m:r>
                            </m:sub>
                          </m:sSub>
                          <m:r>
                            <a:rPr lang="en-US" altLang="ja-JP" sz="1600" b="0" i="1" dirty="0" smtClean="0">
                              <a:solidFill>
                                <a:srgbClr val="000000"/>
                              </a:solidFill>
                              <a:latin typeface="Cambria Math" charset="0"/>
                              <a:ea typeface="Cambria Math" charset="0"/>
                              <a:cs typeface="Cambria Math" charset="0"/>
                            </a:rPr>
                            <m:t>,</m:t>
                          </m:r>
                          <m:sSub>
                            <m:sSubPr>
                              <m:ctrlPr>
                                <a:rPr lang="en-US" altLang="ja-JP" sz="1600" i="1">
                                  <a:latin typeface="Cambria Math" panose="02040503050406030204" pitchFamily="18" charset="0"/>
                                </a:rPr>
                              </m:ctrlPr>
                            </m:sSubPr>
                            <m:e>
                              <m:r>
                                <a:rPr lang="en-US" altLang="ja-JP" sz="1600" i="1" dirty="0">
                                  <a:solidFill>
                                    <a:srgbClr val="000000"/>
                                  </a:solidFill>
                                  <a:latin typeface="Cambria Math" charset="0"/>
                                  <a:ea typeface="Cambria Math" charset="0"/>
                                  <a:cs typeface="Cambria Math" charset="0"/>
                                </a:rPr>
                                <m:t>𝛿</m:t>
                              </m:r>
                              <m:r>
                                <a:rPr lang="en-US" altLang="ja-JP" sz="1600" i="1">
                                  <a:latin typeface="Cambria Math" charset="0"/>
                                  <a:ea typeface="Cambria Math" charset="0"/>
                                  <a:cs typeface="Cambria Math" charset="0"/>
                                </a:rPr>
                                <m:t>ℓ</m:t>
                              </m:r>
                            </m:e>
                            <m:sub>
                              <m:r>
                                <a:rPr lang="en-US" altLang="ja-JP" sz="1600" i="1">
                                  <a:latin typeface="Cambria Math" charset="0"/>
                                </a:rPr>
                                <m:t>𝑗</m:t>
                              </m:r>
                            </m:sub>
                          </m:sSub>
                        </m:e>
                      </m:d>
                    </m:oMath>
                  </m:oMathPara>
                </a14:m>
                <a:endParaRPr lang="ja-JP" altLang="en-US" sz="1600" dirty="0"/>
              </a:p>
            </p:txBody>
          </p:sp>
        </mc:Choice>
        <mc:Fallback xmlns="">
          <p:sp>
            <p:nvSpPr>
              <p:cNvPr id="23" name="正方形/長方形 22"/>
              <p:cNvSpPr>
                <a:spLocks noRot="1" noChangeAspect="1" noMove="1" noResize="1" noEditPoints="1" noAdjustHandles="1" noChangeArrowheads="1" noChangeShapeType="1" noTextEdit="1"/>
              </p:cNvSpPr>
              <p:nvPr/>
            </p:nvSpPr>
            <p:spPr>
              <a:xfrm>
                <a:off x="3870538" y="3703546"/>
                <a:ext cx="2965620" cy="618696"/>
              </a:xfrm>
              <a:prstGeom prst="rect">
                <a:avLst/>
              </a:prstGeom>
              <a:blipFill rotWithShape="0">
                <a:blip r:embed="rId7"/>
                <a:stretch>
                  <a:fillRect/>
                </a:stretch>
              </a:blipFill>
            </p:spPr>
            <p:txBody>
              <a:bodyPr/>
              <a:lstStyle/>
              <a:p>
                <a:r>
                  <a:rPr lang="ja-JP" altLang="en-US">
                    <a:noFill/>
                  </a:rPr>
                  <a:t> </a:t>
                </a:r>
              </a:p>
            </p:txBody>
          </p:sp>
        </mc:Fallback>
      </mc:AlternateContent>
      <p:sp>
        <p:nvSpPr>
          <p:cNvPr id="16" name="正方形/長方形 15">
            <a:extLst>
              <a:ext uri="{FF2B5EF4-FFF2-40B4-BE49-F238E27FC236}">
                <a16:creationId xmlns:a16="http://schemas.microsoft.com/office/drawing/2014/main" id="{1182678A-45E9-564F-9183-471B91F0CD99}"/>
              </a:ext>
            </a:extLst>
          </p:cNvPr>
          <p:cNvSpPr/>
          <p:nvPr/>
        </p:nvSpPr>
        <p:spPr>
          <a:xfrm>
            <a:off x="4498428" y="789312"/>
            <a:ext cx="4645572" cy="286232"/>
          </a:xfrm>
          <a:prstGeom prst="rect">
            <a:avLst/>
          </a:prstGeom>
        </p:spPr>
        <p:txBody>
          <a:bodyPr wrap="square">
            <a:spAutoFit/>
          </a:bodyPr>
          <a:lstStyle/>
          <a:p>
            <a:pPr marL="342900" indent="-342900" defTabSz="914400">
              <a:lnSpc>
                <a:spcPct val="90000"/>
              </a:lnSpc>
              <a:spcBef>
                <a:spcPct val="20000"/>
              </a:spcBef>
              <a:buClr>
                <a:srgbClr val="6F89F7"/>
              </a:buClr>
              <a:buSzPct val="110000"/>
              <a:defRPr/>
            </a:pPr>
            <a:r>
              <a:rPr kumimoji="0" lang="en-US" altLang="ja-JP" sz="1400" kern="0" dirty="0">
                <a:solidFill>
                  <a:srgbClr val="000000"/>
                </a:solidFill>
                <a:cs typeface="Calibri"/>
              </a:rPr>
              <a:t>Izumida, </a:t>
            </a:r>
            <a:r>
              <a:rPr kumimoji="0" lang="en-US" altLang="ja-JP" sz="1400" kern="0" dirty="0" err="1">
                <a:solidFill>
                  <a:srgbClr val="000000"/>
                </a:solidFill>
                <a:cs typeface="Calibri"/>
              </a:rPr>
              <a:t>Okuyama</a:t>
            </a:r>
            <a:r>
              <a:rPr kumimoji="0" lang="en-US" altLang="ja-JP" sz="1400" kern="0" dirty="0">
                <a:solidFill>
                  <a:srgbClr val="000000"/>
                </a:solidFill>
                <a:cs typeface="Calibri"/>
              </a:rPr>
              <a:t>, Saito, Phys. Rev. B </a:t>
            </a:r>
            <a:r>
              <a:rPr lang="en-US" altLang="ja-JP" sz="1400" dirty="0"/>
              <a:t>PRB </a:t>
            </a:r>
            <a:r>
              <a:rPr lang="en-US" altLang="ja-JP" sz="1400" b="1" dirty="0"/>
              <a:t>91</a:t>
            </a:r>
            <a:r>
              <a:rPr lang="en-US" altLang="ja-JP" sz="1400" dirty="0"/>
              <a:t>, 235442 (2015)</a:t>
            </a:r>
            <a:endParaRPr kumimoji="0" lang="en-US" altLang="ja-JP" sz="1400" kern="0" dirty="0">
              <a:solidFill>
                <a:srgbClr val="000000"/>
              </a:solidFill>
              <a:cs typeface="Calibri"/>
            </a:endParaRPr>
          </a:p>
        </p:txBody>
      </p:sp>
      <p:sp>
        <p:nvSpPr>
          <p:cNvPr id="6" name="スライド番号プレースホルダー 5">
            <a:extLst>
              <a:ext uri="{FF2B5EF4-FFF2-40B4-BE49-F238E27FC236}">
                <a16:creationId xmlns:a16="http://schemas.microsoft.com/office/drawing/2014/main" id="{6BBE03B7-8955-6648-985D-489C52263EC1}"/>
              </a:ext>
            </a:extLst>
          </p:cNvPr>
          <p:cNvSpPr>
            <a:spLocks noGrp="1"/>
          </p:cNvSpPr>
          <p:nvPr>
            <p:ph type="sldNum" sz="quarter" idx="12"/>
          </p:nvPr>
        </p:nvSpPr>
        <p:spPr/>
        <p:txBody>
          <a:bodyPr/>
          <a:lstStyle/>
          <a:p>
            <a:fld id="{85F06041-1EDA-E94D-86F3-DBBEB1D991AC}" type="slidenum">
              <a:rPr lang="ja-JP" altLang="en-US" smtClean="0"/>
              <a:pPr/>
              <a:t>13</a:t>
            </a:fld>
            <a:r>
              <a:rPr lang="en-US" altLang="ja-JP"/>
              <a:t>/21</a:t>
            </a:r>
            <a:endParaRPr lang="ja-JP" altLang="en-US" dirty="0"/>
          </a:p>
        </p:txBody>
      </p:sp>
    </p:spTree>
    <p:extLst>
      <p:ext uri="{BB962C8B-B14F-4D97-AF65-F5344CB8AC3E}">
        <p14:creationId xmlns:p14="http://schemas.microsoft.com/office/powerpoint/2010/main" val="18869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txBox="1">
            <a:spLocks noChangeArrowheads="1"/>
          </p:cNvSpPr>
          <p:nvPr/>
        </p:nvSpPr>
        <p:spPr bwMode="auto">
          <a:xfrm>
            <a:off x="609600" y="152400"/>
            <a:ext cx="6222154"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a:solidFill>
                  <a:schemeClr val="tx1"/>
                </a:solidFill>
                <a:cs typeface="Calibri"/>
              </a:rPr>
              <a:t>１次元モデルのモード</a:t>
            </a:r>
            <a:endParaRPr kumimoji="0" lang="en-US" altLang="ja-JP" sz="3200" dirty="0">
              <a:solidFill>
                <a:schemeClr val="tx1"/>
              </a:solidFill>
              <a:latin typeface="Calibri"/>
              <a:cs typeface="Calibri"/>
            </a:endParaRPr>
          </a:p>
        </p:txBody>
      </p:sp>
      <p:sp>
        <p:nvSpPr>
          <p:cNvPr id="55"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latin typeface="Calibri"/>
              <a:ea typeface="ＭＳ Ｐゴシック" pitchFamily="-29" charset="-128"/>
              <a:cs typeface="Calibri"/>
            </a:endParaRPr>
          </a:p>
        </p:txBody>
      </p:sp>
      <p:sp>
        <p:nvSpPr>
          <p:cNvPr id="20" name="正方形/長方形 19"/>
          <p:cNvSpPr/>
          <p:nvPr/>
        </p:nvSpPr>
        <p:spPr>
          <a:xfrm>
            <a:off x="233652" y="940162"/>
            <a:ext cx="3220748" cy="369332"/>
          </a:xfrm>
          <a:prstGeom prst="rect">
            <a:avLst/>
          </a:prstGeom>
          <a:ln>
            <a:noFill/>
          </a:ln>
        </p:spPr>
        <p:txBody>
          <a:bodyPr wrap="square">
            <a:spAutoFit/>
          </a:bodyPr>
          <a:lstStyle/>
          <a:p>
            <a:r>
              <a:rPr lang="ja-JP" altLang="en-US" dirty="0">
                <a:solidFill>
                  <a:srgbClr val="000000"/>
                </a:solidFill>
                <a:ea typeface="ＭＳ Ｐゴシック" pitchFamily="-29" charset="-128"/>
                <a:cs typeface="Calibri"/>
              </a:rPr>
              <a:t>波動関数の満たす方程式：</a:t>
            </a:r>
            <a:endParaRPr lang="ja-JP" altLang="en-US" dirty="0">
              <a:solidFill>
                <a:srgbClr val="000000"/>
              </a:solidFill>
            </a:endParaRPr>
          </a:p>
        </p:txBody>
      </p:sp>
      <p:grpSp>
        <p:nvGrpSpPr>
          <p:cNvPr id="10" name="図形グループ 9"/>
          <p:cNvGrpSpPr/>
          <p:nvPr/>
        </p:nvGrpSpPr>
        <p:grpSpPr>
          <a:xfrm>
            <a:off x="274097" y="4356272"/>
            <a:ext cx="3825980" cy="2501728"/>
            <a:chOff x="274097" y="4356272"/>
            <a:chExt cx="3825980" cy="2501728"/>
          </a:xfrm>
        </p:grpSpPr>
        <p:sp>
          <p:nvSpPr>
            <p:cNvPr id="25" name="正方形/長方形 24"/>
            <p:cNvSpPr/>
            <p:nvPr/>
          </p:nvSpPr>
          <p:spPr>
            <a:xfrm>
              <a:off x="274097" y="4502644"/>
              <a:ext cx="2404765" cy="369332"/>
            </a:xfrm>
            <a:prstGeom prst="rect">
              <a:avLst/>
            </a:prstGeom>
            <a:ln>
              <a:noFill/>
            </a:ln>
          </p:spPr>
          <p:txBody>
            <a:bodyPr wrap="square">
              <a:spAutoFit/>
            </a:bodyPr>
            <a:lstStyle/>
            <a:p>
              <a:r>
                <a:rPr lang="en-US" altLang="ja-JP" dirty="0" err="1"/>
                <a:t>ε</a:t>
              </a:r>
              <a:r>
                <a:rPr lang="en-US" altLang="ja-JP" dirty="0"/>
                <a:t>=0</a:t>
              </a:r>
              <a:r>
                <a:rPr lang="ja-JP" altLang="en-US" dirty="0"/>
                <a:t>における</a:t>
              </a:r>
              <a:r>
                <a:rPr lang="ja-JP" altLang="en-US" dirty="0">
                  <a:solidFill>
                    <a:srgbClr val="000000"/>
                  </a:solidFill>
                  <a:ea typeface="ＭＳ Ｐゴシック" pitchFamily="-29" charset="-128"/>
                  <a:cs typeface="Calibri"/>
                </a:rPr>
                <a:t>解</a:t>
              </a:r>
              <a:r>
                <a:rPr lang="en-US" altLang="ja-JP" dirty="0">
                  <a:solidFill>
                    <a:srgbClr val="000000"/>
                  </a:solidFill>
                  <a:ea typeface="ＭＳ Ｐゴシック" pitchFamily="-29" charset="-128"/>
                  <a:cs typeface="Calibri"/>
                </a:rPr>
                <a:t>(</a:t>
              </a:r>
              <a:r>
                <a:rPr lang="en-US" altLang="ja-JP" i="1" dirty="0" err="1"/>
                <a:t>λ</a:t>
              </a:r>
              <a:r>
                <a:rPr lang="en-US" altLang="ja-JP" dirty="0"/>
                <a:t>)</a:t>
              </a:r>
              <a:endParaRPr lang="ja-JP" altLang="en-US" dirty="0">
                <a:solidFill>
                  <a:srgbClr val="000000"/>
                </a:solidFill>
              </a:endParaRPr>
            </a:p>
          </p:txBody>
        </p:sp>
        <p:sp>
          <p:nvSpPr>
            <p:cNvPr id="21" name="テキスト ボックス 20"/>
            <p:cNvSpPr txBox="1"/>
            <p:nvPr/>
          </p:nvSpPr>
          <p:spPr>
            <a:xfrm>
              <a:off x="536371" y="6369047"/>
              <a:ext cx="1544414" cy="338554"/>
            </a:xfrm>
            <a:prstGeom prst="rect">
              <a:avLst/>
            </a:prstGeom>
            <a:noFill/>
          </p:spPr>
          <p:txBody>
            <a:bodyPr wrap="square" rtlCol="0">
              <a:spAutoFit/>
            </a:bodyPr>
            <a:lstStyle/>
            <a:p>
              <a:r>
                <a:rPr kumimoji="1" lang="en-US" altLang="ja-JP" sz="1600" dirty="0"/>
                <a:t>(</a:t>
              </a:r>
              <a:r>
                <a:rPr kumimoji="1" lang="en-US" altLang="ja-JP" sz="1600" i="1" dirty="0" err="1"/>
                <a:t>n,m</a:t>
              </a:r>
              <a:r>
                <a:rPr kumimoji="1" lang="en-US" altLang="ja-JP" sz="1600" dirty="0"/>
                <a:t>)=(</a:t>
              </a:r>
              <a:r>
                <a:rPr kumimoji="1" lang="en-US" altLang="ja-JP" sz="1600" i="1" dirty="0"/>
                <a:t>6,4</a:t>
              </a:r>
              <a:r>
                <a:rPr kumimoji="1" lang="en-US" altLang="ja-JP" sz="1600" dirty="0"/>
                <a:t>), μ=1</a:t>
              </a:r>
            </a:p>
          </p:txBody>
        </p:sp>
        <p:pic>
          <p:nvPicPr>
            <p:cNvPr id="2" name="図 1" descr="fig06_lambdaSol_0604.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974" y="4356272"/>
              <a:ext cx="2587103" cy="2501728"/>
            </a:xfrm>
            <a:prstGeom prst="rect">
              <a:avLst/>
            </a:prstGeom>
          </p:spPr>
        </p:pic>
      </p:grpSp>
      <p:sp>
        <p:nvSpPr>
          <p:cNvPr id="6" name="左矢印 5"/>
          <p:cNvSpPr/>
          <p:nvPr/>
        </p:nvSpPr>
        <p:spPr>
          <a:xfrm>
            <a:off x="4648486" y="1617587"/>
            <a:ext cx="444500" cy="174625"/>
          </a:xfrm>
          <a:prstGeom prst="lef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1" name="テキスト ボックス 30"/>
              <p:cNvSpPr txBox="1"/>
              <p:nvPr/>
            </p:nvSpPr>
            <p:spPr>
              <a:xfrm>
                <a:off x="5135844" y="1298698"/>
                <a:ext cx="3685560" cy="812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b="0" i="1" smtClean="0">
                              <a:latin typeface="Cambria Math" panose="02040503050406030204" pitchFamily="18" charset="0"/>
                            </a:rPr>
                          </m:ctrlPr>
                        </m:sSubPr>
                        <m:e>
                          <m:r>
                            <a:rPr lang="en-US" altLang="ja-JP" sz="1600" i="1">
                              <a:latin typeface="Cambria Math" charset="0"/>
                            </a:rPr>
                            <m:t>𝐻</m:t>
                          </m:r>
                        </m:e>
                        <m:sub>
                          <m:r>
                            <a:rPr kumimoji="1" lang="en-US" altLang="ja-JP" sz="1600" b="0" i="1" smtClean="0">
                              <a:latin typeface="Cambria Math" charset="0"/>
                              <a:ea typeface="Cambria Math" charset="0"/>
                              <a:cs typeface="Cambria Math" charset="0"/>
                            </a:rPr>
                            <m:t>𝜇</m:t>
                          </m:r>
                        </m:sub>
                      </m:sSub>
                      <m:r>
                        <a:rPr kumimoji="1" lang="en-US" altLang="ja-JP" sz="1600" b="0" i="1" smtClean="0">
                          <a:latin typeface="Cambria Math" charset="0"/>
                        </a:rPr>
                        <m:t>=</m:t>
                      </m:r>
                      <m:nary>
                        <m:naryPr>
                          <m:chr m:val="∑"/>
                          <m:supHide m:val="on"/>
                          <m:ctrlPr>
                            <a:rPr kumimoji="1" lang="en-US" altLang="ja-JP" sz="1600" b="0" i="1" smtClean="0">
                              <a:latin typeface="Cambria Math" panose="02040503050406030204" pitchFamily="18" charset="0"/>
                            </a:rPr>
                          </m:ctrlPr>
                        </m:naryPr>
                        <m:sub>
                          <m:r>
                            <a:rPr kumimoji="1" lang="en-US" altLang="ja-JP" sz="1600" b="0" i="1" smtClean="0">
                              <a:latin typeface="Cambria Math" charset="0"/>
                              <a:ea typeface="Cambria Math" charset="0"/>
                              <a:cs typeface="Cambria Math" charset="0"/>
                            </a:rPr>
                            <m:t>ℓ</m:t>
                          </m:r>
                        </m:sub>
                        <m:sup/>
                        <m:e>
                          <m:nary>
                            <m:naryPr>
                              <m:chr m:val="∑"/>
                              <m:ctrlPr>
                                <a:rPr kumimoji="1" lang="is-IS" altLang="ja-JP" sz="1600" b="0" i="1" smtClean="0">
                                  <a:latin typeface="Cambria Math" panose="02040503050406030204" pitchFamily="18" charset="0"/>
                                </a:rPr>
                              </m:ctrlPr>
                            </m:naryPr>
                            <m:sub>
                              <m:r>
                                <m:rPr>
                                  <m:brk m:alnAt="23"/>
                                </m:rPr>
                                <a:rPr kumimoji="1" lang="en-US" altLang="ja-JP" sz="1600" b="0" i="1" smtClean="0">
                                  <a:latin typeface="Cambria Math" charset="0"/>
                                </a:rPr>
                                <m:t>𝑗</m:t>
                              </m:r>
                              <m:r>
                                <a:rPr kumimoji="1" lang="en-US" altLang="ja-JP" sz="1600" b="0" i="1" smtClean="0">
                                  <a:latin typeface="Cambria Math" charset="0"/>
                                </a:rPr>
                                <m:t>=1</m:t>
                              </m:r>
                            </m:sub>
                            <m:sup>
                              <m:r>
                                <a:rPr kumimoji="1" lang="en-US" altLang="ja-JP" sz="1600" b="0" i="1" smtClean="0">
                                  <a:latin typeface="Cambria Math" charset="0"/>
                                </a:rPr>
                                <m:t>3</m:t>
                              </m:r>
                            </m:sup>
                            <m:e>
                              <m:r>
                                <a:rPr kumimoji="1" lang="en-US" altLang="ja-JP" sz="1600" b="0" i="1" smtClean="0">
                                  <a:latin typeface="Cambria Math" charset="0"/>
                                </a:rPr>
                                <m:t>𝑡</m:t>
                              </m:r>
                              <m:sSup>
                                <m:sSupPr>
                                  <m:ctrlPr>
                                    <a:rPr kumimoji="1" lang="en-US" altLang="ja-JP" sz="1600" b="0" i="1" smtClean="0">
                                      <a:latin typeface="Cambria Math" panose="02040503050406030204" pitchFamily="18" charset="0"/>
                                    </a:rPr>
                                  </m:ctrlPr>
                                </m:sSupPr>
                                <m:e>
                                  <m:r>
                                    <a:rPr kumimoji="1" lang="en-US" altLang="ja-JP" sz="1600" b="0" i="1" smtClean="0">
                                      <a:latin typeface="Cambria Math" charset="0"/>
                                    </a:rPr>
                                    <m:t>𝑒</m:t>
                                  </m:r>
                                </m:e>
                                <m:sup>
                                  <m:r>
                                    <a:rPr lang="en-US" altLang="ja-JP" sz="1600" i="1" dirty="0">
                                      <a:solidFill>
                                        <a:srgbClr val="000000"/>
                                      </a:solidFill>
                                      <a:latin typeface="Cambria Math" charset="0"/>
                                    </a:rPr>
                                    <m:t>𝑖</m:t>
                                  </m:r>
                                  <m:f>
                                    <m:fPr>
                                      <m:ctrlPr>
                                        <a:rPr lang="mr-IN" altLang="ja-JP" sz="1600" i="1" dirty="0">
                                          <a:solidFill>
                                            <a:srgbClr val="000000"/>
                                          </a:solidFill>
                                          <a:latin typeface="Cambria Math" panose="02040503050406030204" pitchFamily="18" charset="0"/>
                                        </a:rPr>
                                      </m:ctrlPr>
                                    </m:fPr>
                                    <m:num>
                                      <m:r>
                                        <a:rPr lang="en-US" altLang="ja-JP" sz="1600" i="1" dirty="0">
                                          <a:solidFill>
                                            <a:srgbClr val="000000"/>
                                          </a:solidFill>
                                          <a:latin typeface="Cambria Math" charset="0"/>
                                        </a:rPr>
                                        <m:t>2</m:t>
                                      </m:r>
                                      <m:r>
                                        <a:rPr lang="en-US" altLang="ja-JP" sz="1600" i="1" dirty="0">
                                          <a:solidFill>
                                            <a:srgbClr val="000000"/>
                                          </a:solidFill>
                                          <a:latin typeface="Cambria Math" charset="0"/>
                                          <a:ea typeface="Cambria Math" charset="0"/>
                                          <a:cs typeface="Cambria Math" charset="0"/>
                                        </a:rPr>
                                        <m:t>𝜋</m:t>
                                      </m:r>
                                    </m:num>
                                    <m:den>
                                      <m:r>
                                        <a:rPr lang="en-US" altLang="ja-JP" sz="1600" i="1" dirty="0">
                                          <a:solidFill>
                                            <a:srgbClr val="000000"/>
                                          </a:solidFill>
                                          <a:latin typeface="Cambria Math" charset="0"/>
                                        </a:rPr>
                                        <m:t>𝑑</m:t>
                                      </m:r>
                                    </m:den>
                                  </m:f>
                                  <m:sSub>
                                    <m:sSubPr>
                                      <m:ctrlPr>
                                        <a:rPr lang="en-US" altLang="ja-JP" sz="1600" i="1" dirty="0">
                                          <a:solidFill>
                                            <a:srgbClr val="000000"/>
                                          </a:solidFill>
                                          <a:latin typeface="Cambria Math" panose="02040503050406030204" pitchFamily="18" charset="0"/>
                                          <a:ea typeface="Cambria Math" charset="0"/>
                                          <a:cs typeface="Cambria Math" charset="0"/>
                                        </a:rPr>
                                      </m:ctrlPr>
                                    </m:sSubPr>
                                    <m:e>
                                      <m:r>
                                        <a:rPr lang="en-US" altLang="ja-JP" sz="1600" i="1" dirty="0" smtClean="0">
                                          <a:solidFill>
                                            <a:srgbClr val="000000"/>
                                          </a:solidFill>
                                          <a:latin typeface="Cambria Math" charset="0"/>
                                          <a:ea typeface="Cambria Math" charset="0"/>
                                          <a:cs typeface="Cambria Math" charset="0"/>
                                        </a:rPr>
                                        <m:t>𝛿</m:t>
                                      </m:r>
                                      <m:r>
                                        <a:rPr lang="el-GR" altLang="ja-JP" sz="1600" i="1" dirty="0">
                                          <a:solidFill>
                                            <a:srgbClr val="000000"/>
                                          </a:solidFill>
                                          <a:latin typeface="Cambria Math" charset="0"/>
                                          <a:ea typeface="Cambria Math" charset="0"/>
                                          <a:cs typeface="Cambria Math" charset="0"/>
                                        </a:rPr>
                                        <m:t>𝜈</m:t>
                                      </m:r>
                                    </m:e>
                                    <m:sub>
                                      <m:r>
                                        <a:rPr lang="en-US" altLang="ja-JP" sz="1600" i="1" dirty="0">
                                          <a:solidFill>
                                            <a:srgbClr val="000000"/>
                                          </a:solidFill>
                                          <a:latin typeface="Cambria Math" charset="0"/>
                                          <a:ea typeface="Cambria Math" charset="0"/>
                                          <a:cs typeface="Cambria Math" charset="0"/>
                                        </a:rPr>
                                        <m:t>𝑗</m:t>
                                      </m:r>
                                    </m:sub>
                                  </m:sSub>
                                  <m:r>
                                    <a:rPr lang="en-US" altLang="ja-JP" sz="1600" i="1" dirty="0">
                                      <a:solidFill>
                                        <a:srgbClr val="000000"/>
                                      </a:solidFill>
                                      <a:latin typeface="Cambria Math" charset="0"/>
                                      <a:ea typeface="Cambria Math" charset="0"/>
                                      <a:cs typeface="Cambria Math" charset="0"/>
                                    </a:rPr>
                                    <m:t>𝜇</m:t>
                                  </m:r>
                                </m:sup>
                              </m:sSup>
                              <m:sSubSup>
                                <m:sSubSupPr>
                                  <m:ctrlPr>
                                    <a:rPr kumimoji="1" lang="en-US" altLang="ja-JP" sz="1600" b="0" i="1" smtClean="0">
                                      <a:latin typeface="Cambria Math" panose="02040503050406030204" pitchFamily="18" charset="0"/>
                                    </a:rPr>
                                  </m:ctrlPr>
                                </m:sSubSupPr>
                                <m:e>
                                  <m:r>
                                    <a:rPr kumimoji="1" lang="en-US" altLang="ja-JP" sz="1600" b="0" i="1" smtClean="0">
                                      <a:latin typeface="Cambria Math" charset="0"/>
                                    </a:rPr>
                                    <m:t>𝑎</m:t>
                                  </m:r>
                                </m:e>
                                <m:sub>
                                  <m:r>
                                    <a:rPr lang="en-US" altLang="ja-JP" sz="1600" i="1">
                                      <a:latin typeface="Cambria Math" charset="0"/>
                                      <a:ea typeface="Cambria Math" charset="0"/>
                                      <a:cs typeface="Cambria Math" charset="0"/>
                                    </a:rPr>
                                    <m:t>𝜇</m:t>
                                  </m:r>
                                  <m:r>
                                    <a:rPr lang="en-US" altLang="ja-JP" sz="1600" b="0" i="1" smtClean="0">
                                      <a:latin typeface="Cambria Math" charset="0"/>
                                      <a:ea typeface="Cambria Math" charset="0"/>
                                      <a:cs typeface="Cambria Math" charset="0"/>
                                    </a:rPr>
                                    <m:t>,</m:t>
                                  </m:r>
                                  <m:r>
                                    <a:rPr lang="en-US" altLang="ja-JP" sz="1600" i="1">
                                      <a:latin typeface="Cambria Math" charset="0"/>
                                      <a:ea typeface="Cambria Math" charset="0"/>
                                      <a:cs typeface="Cambria Math" charset="0"/>
                                    </a:rPr>
                                    <m:t>ℓ</m:t>
                                  </m:r>
                                </m:sub>
                                <m:sup>
                                  <m:r>
                                    <a:rPr lang="en-US" altLang="ja-JP" sz="1600" b="0" i="1" smtClean="0">
                                      <a:latin typeface="Cambria Math" charset="0"/>
                                    </a:rPr>
                                    <m:t>†</m:t>
                                  </m:r>
                                </m:sup>
                              </m:sSubSup>
                              <m:sSub>
                                <m:sSubPr>
                                  <m:ctrlPr>
                                    <a:rPr kumimoji="1" lang="en-US" altLang="ja-JP" sz="1600" b="0" i="1" smtClean="0">
                                      <a:latin typeface="Cambria Math" panose="02040503050406030204" pitchFamily="18" charset="0"/>
                                    </a:rPr>
                                  </m:ctrlPr>
                                </m:sSubPr>
                                <m:e>
                                  <m:r>
                                    <a:rPr kumimoji="1" lang="en-US" altLang="ja-JP" sz="1600" b="0" i="1" smtClean="0">
                                      <a:latin typeface="Cambria Math" charset="0"/>
                                    </a:rPr>
                                    <m:t>𝑏</m:t>
                                  </m:r>
                                </m:e>
                                <m:sub>
                                  <m:r>
                                    <a:rPr lang="en-US" altLang="ja-JP" sz="1600" i="1">
                                      <a:latin typeface="Cambria Math" charset="0"/>
                                      <a:ea typeface="Cambria Math" charset="0"/>
                                      <a:cs typeface="Cambria Math" charset="0"/>
                                    </a:rPr>
                                    <m:t>𝜇</m:t>
                                  </m:r>
                                  <m:r>
                                    <a:rPr lang="en-US" altLang="ja-JP" sz="1600" b="0" i="1" smtClean="0">
                                      <a:latin typeface="Cambria Math" charset="0"/>
                                      <a:ea typeface="Cambria Math" charset="0"/>
                                      <a:cs typeface="Cambria Math" charset="0"/>
                                    </a:rPr>
                                    <m:t>,</m:t>
                                  </m:r>
                                  <m:r>
                                    <a:rPr lang="en-US" altLang="ja-JP" sz="1600" i="1">
                                      <a:latin typeface="Cambria Math" charset="0"/>
                                      <a:ea typeface="Cambria Math" charset="0"/>
                                      <a:cs typeface="Cambria Math" charset="0"/>
                                    </a:rPr>
                                    <m:t>ℓ</m:t>
                                  </m:r>
                                  <m:r>
                                    <a:rPr lang="en-US" altLang="ja-JP" sz="1600" b="0" i="1" smtClean="0">
                                      <a:latin typeface="Cambria Math" charset="0"/>
                                      <a:ea typeface="Cambria Math" charset="0"/>
                                      <a:cs typeface="Cambria Math" charset="0"/>
                                    </a:rPr>
                                    <m:t>+</m:t>
                                  </m:r>
                                  <m:sSub>
                                    <m:sSubPr>
                                      <m:ctrlPr>
                                        <a:rPr lang="en-US" altLang="ja-JP" sz="1600" b="0" i="1" smtClean="0">
                                          <a:latin typeface="Cambria Math" panose="02040503050406030204" pitchFamily="18" charset="0"/>
                                        </a:rPr>
                                      </m:ctrlPr>
                                    </m:sSubPr>
                                    <m:e>
                                      <m:r>
                                        <a:rPr lang="en-US" altLang="ja-JP" sz="1600" i="1" dirty="0">
                                          <a:solidFill>
                                            <a:srgbClr val="000000"/>
                                          </a:solidFill>
                                          <a:latin typeface="Cambria Math" charset="0"/>
                                          <a:ea typeface="Cambria Math" charset="0"/>
                                          <a:cs typeface="Cambria Math" charset="0"/>
                                        </a:rPr>
                                        <m:t>𝛿</m:t>
                                      </m:r>
                                      <m:r>
                                        <a:rPr lang="en-US" altLang="ja-JP" sz="1600" i="1">
                                          <a:latin typeface="Cambria Math" charset="0"/>
                                          <a:ea typeface="Cambria Math" charset="0"/>
                                          <a:cs typeface="Cambria Math" charset="0"/>
                                        </a:rPr>
                                        <m:t>ℓ</m:t>
                                      </m:r>
                                    </m:e>
                                    <m:sub>
                                      <m:r>
                                        <a:rPr lang="en-US" altLang="ja-JP" sz="1600" b="0" i="1" smtClean="0">
                                          <a:latin typeface="Cambria Math" charset="0"/>
                                        </a:rPr>
                                        <m:t>𝑗</m:t>
                                      </m:r>
                                    </m:sub>
                                  </m:sSub>
                                </m:sub>
                              </m:sSub>
                              <m:r>
                                <a:rPr kumimoji="1" lang="en-US" altLang="ja-JP" sz="1600" b="0" i="1" smtClean="0">
                                  <a:latin typeface="Cambria Math" charset="0"/>
                                </a:rPr>
                                <m:t>+</m:t>
                              </m:r>
                              <m:r>
                                <m:rPr>
                                  <m:nor/>
                                </m:rPr>
                                <a:rPr kumimoji="1" lang="en-US" altLang="ja-JP" sz="1600" b="0" i="0" smtClean="0">
                                  <a:latin typeface="Cambria Math" charset="0"/>
                                </a:rPr>
                                <m:t>H</m:t>
                              </m:r>
                              <m:r>
                                <m:rPr>
                                  <m:nor/>
                                </m:rPr>
                                <a:rPr kumimoji="1" lang="en-US" altLang="ja-JP" sz="1600" b="0" i="0" smtClean="0">
                                  <a:latin typeface="Cambria Math" charset="0"/>
                                </a:rPr>
                                <m:t>.</m:t>
                              </m:r>
                              <m:r>
                                <m:rPr>
                                  <m:nor/>
                                </m:rPr>
                                <a:rPr kumimoji="1" lang="en-US" altLang="ja-JP" sz="1600" b="0" i="0" smtClean="0">
                                  <a:latin typeface="Cambria Math" charset="0"/>
                                </a:rPr>
                                <m:t>c</m:t>
                              </m:r>
                              <m:r>
                                <m:rPr>
                                  <m:nor/>
                                </m:rPr>
                                <a:rPr kumimoji="1" lang="en-US" altLang="ja-JP" sz="1600" b="0" i="0" smtClean="0">
                                  <a:latin typeface="Cambria Math" charset="0"/>
                                </a:rPr>
                                <m:t>.</m:t>
                              </m:r>
                            </m:e>
                          </m:nary>
                        </m:e>
                      </m:nary>
                    </m:oMath>
                  </m:oMathPara>
                </a14:m>
                <a:endParaRPr kumimoji="1" lang="ja-JP" altLang="en-US" sz="1600" dirty="0"/>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5135844" y="1298698"/>
                <a:ext cx="3685560" cy="812402"/>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正方形/長方形 2"/>
              <p:cNvSpPr/>
              <p:nvPr/>
            </p:nvSpPr>
            <p:spPr>
              <a:xfrm>
                <a:off x="574483" y="1253687"/>
                <a:ext cx="4105418" cy="9024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is-IS" altLang="ja-JP" i="1" smtClean="0">
                              <a:latin typeface="Cambria Math" panose="02040503050406030204" pitchFamily="18" charset="0"/>
                            </a:rPr>
                          </m:ctrlPr>
                        </m:naryPr>
                        <m:sub>
                          <m:r>
                            <m:rPr>
                              <m:brk m:alnAt="23"/>
                            </m:rPr>
                            <a:rPr lang="en-US" altLang="ja-JP" i="1">
                              <a:latin typeface="Cambria Math" charset="0"/>
                            </a:rPr>
                            <m:t>𝑗</m:t>
                          </m:r>
                          <m:r>
                            <a:rPr lang="en-US" altLang="ja-JP" i="1">
                              <a:latin typeface="Cambria Math" charset="0"/>
                            </a:rPr>
                            <m:t>=1</m:t>
                          </m:r>
                        </m:sub>
                        <m:sup>
                          <m:r>
                            <a:rPr lang="en-US" altLang="ja-JP" i="1">
                              <a:latin typeface="Cambria Math" charset="0"/>
                            </a:rPr>
                            <m:t>3</m:t>
                          </m:r>
                        </m:sup>
                        <m:e>
                          <m:sSup>
                            <m:sSupPr>
                              <m:ctrlPr>
                                <a:rPr lang="en-US" altLang="ja-JP" i="1">
                                  <a:latin typeface="Cambria Math" panose="02040503050406030204" pitchFamily="18" charset="0"/>
                                </a:rPr>
                              </m:ctrlPr>
                            </m:sSupPr>
                            <m:e>
                              <m:r>
                                <a:rPr lang="en-US" altLang="ja-JP" i="1">
                                  <a:latin typeface="Cambria Math" charset="0"/>
                                </a:rPr>
                                <m:t>𝑒</m:t>
                              </m:r>
                            </m:e>
                            <m:sup>
                              <m:r>
                                <a:rPr lang="en-US" altLang="ja-JP" b="0" i="1" smtClean="0">
                                  <a:latin typeface="Cambria Math" charset="0"/>
                                </a:rPr>
                                <m:t>−</m:t>
                              </m:r>
                              <m:r>
                                <a:rPr lang="en-US" altLang="ja-JP" i="1">
                                  <a:latin typeface="Cambria Math" charset="0"/>
                                  <a:ea typeface="Cambria Math" charset="0"/>
                                  <a:cs typeface="Cambria Math" charset="0"/>
                                </a:rPr>
                                <m:t>𝜎</m:t>
                              </m:r>
                              <m:r>
                                <a:rPr lang="en-US" altLang="ja-JP" i="1" dirty="0">
                                  <a:solidFill>
                                    <a:srgbClr val="000000"/>
                                  </a:solidFill>
                                  <a:latin typeface="Cambria Math" charset="0"/>
                                </a:rPr>
                                <m:t>𝑖</m:t>
                              </m:r>
                              <m:f>
                                <m:fPr>
                                  <m:ctrlPr>
                                    <a:rPr lang="mr-IN" altLang="ja-JP" i="1" dirty="0">
                                      <a:solidFill>
                                        <a:srgbClr val="000000"/>
                                      </a:solidFill>
                                      <a:latin typeface="Cambria Math" panose="02040503050406030204" pitchFamily="18" charset="0"/>
                                    </a:rPr>
                                  </m:ctrlPr>
                                </m:fPr>
                                <m:num>
                                  <m:r>
                                    <a:rPr lang="en-US" altLang="ja-JP" i="1" dirty="0">
                                      <a:solidFill>
                                        <a:srgbClr val="000000"/>
                                      </a:solidFill>
                                      <a:latin typeface="Cambria Math" charset="0"/>
                                    </a:rPr>
                                    <m:t>2</m:t>
                                  </m:r>
                                  <m:r>
                                    <a:rPr lang="en-US" altLang="ja-JP" i="1" dirty="0">
                                      <a:solidFill>
                                        <a:srgbClr val="000000"/>
                                      </a:solidFill>
                                      <a:latin typeface="Cambria Math" charset="0"/>
                                      <a:ea typeface="Cambria Math" charset="0"/>
                                      <a:cs typeface="Cambria Math" charset="0"/>
                                    </a:rPr>
                                    <m:t>𝜋</m:t>
                                  </m:r>
                                </m:num>
                                <m:den>
                                  <m:r>
                                    <a:rPr lang="en-US" altLang="ja-JP" i="1" dirty="0">
                                      <a:solidFill>
                                        <a:srgbClr val="000000"/>
                                      </a:solidFill>
                                      <a:latin typeface="Cambria Math" charset="0"/>
                                    </a:rPr>
                                    <m:t>𝑑</m:t>
                                  </m:r>
                                </m:den>
                              </m:f>
                              <m:sSub>
                                <m:sSubPr>
                                  <m:ctrlPr>
                                    <a:rPr lang="en-US" altLang="ja-JP" i="1" dirty="0">
                                      <a:solidFill>
                                        <a:srgbClr val="000000"/>
                                      </a:solidFill>
                                      <a:latin typeface="Cambria Math" panose="02040503050406030204" pitchFamily="18" charset="0"/>
                                      <a:ea typeface="Cambria Math" charset="0"/>
                                      <a:cs typeface="Cambria Math" charset="0"/>
                                    </a:rPr>
                                  </m:ctrlPr>
                                </m:sSubPr>
                                <m:e>
                                  <m:r>
                                    <a:rPr lang="en-US" altLang="ja-JP" i="1" dirty="0">
                                      <a:solidFill>
                                        <a:srgbClr val="000000"/>
                                      </a:solidFill>
                                      <a:latin typeface="Cambria Math" charset="0"/>
                                      <a:ea typeface="Cambria Math" charset="0"/>
                                      <a:cs typeface="Cambria Math" charset="0"/>
                                    </a:rPr>
                                    <m:t>𝛿</m:t>
                                  </m:r>
                                  <m:r>
                                    <a:rPr lang="el-GR" altLang="ja-JP" i="1" dirty="0">
                                      <a:solidFill>
                                        <a:srgbClr val="000000"/>
                                      </a:solidFill>
                                      <a:latin typeface="Cambria Math" charset="0"/>
                                      <a:ea typeface="Cambria Math" charset="0"/>
                                      <a:cs typeface="Cambria Math" charset="0"/>
                                    </a:rPr>
                                    <m:t>𝜈</m:t>
                                  </m:r>
                                </m:e>
                                <m:sub>
                                  <m:r>
                                    <a:rPr lang="en-US" altLang="ja-JP" i="1" dirty="0">
                                      <a:solidFill>
                                        <a:srgbClr val="000000"/>
                                      </a:solidFill>
                                      <a:latin typeface="Cambria Math" charset="0"/>
                                      <a:ea typeface="Cambria Math" charset="0"/>
                                      <a:cs typeface="Cambria Math" charset="0"/>
                                    </a:rPr>
                                    <m:t>𝑗</m:t>
                                  </m:r>
                                </m:sub>
                              </m:sSub>
                              <m:r>
                                <a:rPr lang="en-US" altLang="ja-JP" i="1" dirty="0">
                                  <a:solidFill>
                                    <a:srgbClr val="000000"/>
                                  </a:solidFill>
                                  <a:latin typeface="Cambria Math" charset="0"/>
                                  <a:ea typeface="Cambria Math" charset="0"/>
                                  <a:cs typeface="Cambria Math" charset="0"/>
                                </a:rPr>
                                <m:t>𝜇</m:t>
                              </m:r>
                            </m:sup>
                          </m:sSup>
                          <m:sSub>
                            <m:sSubPr>
                              <m:ctrlPr>
                                <a:rPr lang="en-US" altLang="ja-JP" i="1">
                                  <a:latin typeface="Cambria Math" panose="02040503050406030204" pitchFamily="18" charset="0"/>
                                </a:rPr>
                              </m:ctrlPr>
                            </m:sSubPr>
                            <m:e>
                              <m:r>
                                <a:rPr lang="en-US" altLang="ja-JP" i="1">
                                  <a:latin typeface="Cambria Math" charset="0"/>
                                  <a:ea typeface="Cambria Math" charset="0"/>
                                  <a:cs typeface="Cambria Math" charset="0"/>
                                </a:rPr>
                                <m:t>𝜙</m:t>
                              </m:r>
                            </m:e>
                            <m:sub>
                              <m:r>
                                <a:rPr lang="en-US" altLang="ja-JP" i="1">
                                  <a:latin typeface="Cambria Math" charset="0"/>
                                  <a:ea typeface="Cambria Math" charset="0"/>
                                  <a:cs typeface="Cambria Math" charset="0"/>
                                </a:rPr>
                                <m:t>𝜎</m:t>
                              </m:r>
                            </m:sub>
                          </m:sSub>
                          <m:d>
                            <m:dPr>
                              <m:ctrlPr>
                                <a:rPr lang="mr-IN" altLang="ja-JP" i="1">
                                  <a:latin typeface="Cambria Math" panose="02040503050406030204" pitchFamily="18" charset="0"/>
                                </a:rPr>
                              </m:ctrlPr>
                            </m:dPr>
                            <m:e>
                              <m:r>
                                <a:rPr lang="mr-IN" altLang="ja-JP" i="1">
                                  <a:latin typeface="Cambria Math" charset="0"/>
                                  <a:ea typeface="Cambria Math" charset="0"/>
                                  <a:cs typeface="Cambria Math" charset="0"/>
                                </a:rPr>
                                <m:t>ℓ</m:t>
                              </m:r>
                              <m:r>
                                <a:rPr lang="en-US" altLang="ja-JP" b="0" i="1" smtClean="0">
                                  <a:latin typeface="Cambria Math" charset="0"/>
                                  <a:ea typeface="Cambria Math" charset="0"/>
                                  <a:cs typeface="Cambria Math" charset="0"/>
                                </a:rPr>
                                <m:t>−</m:t>
                              </m:r>
                              <m:r>
                                <a:rPr lang="en-US" altLang="ja-JP" i="1">
                                  <a:latin typeface="Cambria Math" charset="0"/>
                                  <a:ea typeface="Cambria Math" charset="0"/>
                                  <a:cs typeface="Cambria Math" charset="0"/>
                                </a:rPr>
                                <m:t>𝜎</m:t>
                              </m:r>
                              <m:sSub>
                                <m:sSubPr>
                                  <m:ctrlPr>
                                    <a:rPr lang="en-US" altLang="ja-JP" i="1" dirty="0" smtClean="0">
                                      <a:solidFill>
                                        <a:srgbClr val="000000"/>
                                      </a:solidFill>
                                      <a:latin typeface="Cambria Math" panose="02040503050406030204" pitchFamily="18" charset="0"/>
                                      <a:ea typeface="Cambria Math" charset="0"/>
                                      <a:cs typeface="Cambria Math" charset="0"/>
                                    </a:rPr>
                                  </m:ctrlPr>
                                </m:sSubPr>
                                <m:e>
                                  <m:r>
                                    <a:rPr lang="en-US" altLang="ja-JP" i="1" dirty="0">
                                      <a:solidFill>
                                        <a:srgbClr val="000000"/>
                                      </a:solidFill>
                                      <a:latin typeface="Cambria Math" charset="0"/>
                                      <a:ea typeface="Cambria Math" charset="0"/>
                                      <a:cs typeface="Cambria Math" charset="0"/>
                                    </a:rPr>
                                    <m:t>𝛿</m:t>
                                  </m:r>
                                  <m:r>
                                    <a:rPr lang="en-US" altLang="ja-JP" i="1" dirty="0" smtClean="0">
                                      <a:solidFill>
                                        <a:srgbClr val="000000"/>
                                      </a:solidFill>
                                      <a:latin typeface="Cambria Math" charset="0"/>
                                      <a:ea typeface="Cambria Math" charset="0"/>
                                      <a:cs typeface="Cambria Math" charset="0"/>
                                    </a:rPr>
                                    <m:t>ℓ</m:t>
                                  </m:r>
                                </m:e>
                                <m:sub>
                                  <m:r>
                                    <a:rPr lang="en-US" altLang="ja-JP" b="0" i="1" dirty="0" smtClean="0">
                                      <a:solidFill>
                                        <a:srgbClr val="000000"/>
                                      </a:solidFill>
                                      <a:latin typeface="Cambria Math" charset="0"/>
                                      <a:ea typeface="Cambria Math" charset="0"/>
                                      <a:cs typeface="Cambria Math" charset="0"/>
                                    </a:rPr>
                                    <m:t>𝑗</m:t>
                                  </m:r>
                                </m:sub>
                              </m:sSub>
                            </m:e>
                          </m:d>
                        </m:e>
                      </m:nary>
                      <m:r>
                        <a:rPr lang="en-US" altLang="ja-JP" b="0" i="1" smtClean="0">
                          <a:latin typeface="Cambria Math" charset="0"/>
                        </a:rPr>
                        <m:t>=</m:t>
                      </m:r>
                      <m:f>
                        <m:fPr>
                          <m:ctrlPr>
                            <a:rPr lang="en-US" altLang="ja-JP" b="0" i="1" smtClean="0">
                              <a:latin typeface="Cambria Math" panose="02040503050406030204" pitchFamily="18" charset="0"/>
                              <a:ea typeface="Cambria Math" charset="0"/>
                              <a:cs typeface="Cambria Math" charset="0"/>
                            </a:rPr>
                          </m:ctrlPr>
                        </m:fPr>
                        <m:num>
                          <m:r>
                            <a:rPr lang="en-US" altLang="ja-JP" b="0" i="1" smtClean="0">
                              <a:latin typeface="Cambria Math" charset="0"/>
                              <a:ea typeface="Cambria Math" charset="0"/>
                              <a:cs typeface="Cambria Math" charset="0"/>
                            </a:rPr>
                            <m:t>𝜀</m:t>
                          </m:r>
                        </m:num>
                        <m:den>
                          <m:r>
                            <a:rPr lang="en-US" altLang="ja-JP" i="1">
                              <a:latin typeface="Cambria Math" charset="0"/>
                            </a:rPr>
                            <m:t>𝑡</m:t>
                          </m:r>
                        </m:den>
                      </m:f>
                      <m:sSub>
                        <m:sSubPr>
                          <m:ctrlPr>
                            <a:rPr lang="en-US" altLang="ja-JP" i="1">
                              <a:latin typeface="Cambria Math" panose="02040503050406030204" pitchFamily="18" charset="0"/>
                            </a:rPr>
                          </m:ctrlPr>
                        </m:sSubPr>
                        <m:e>
                          <m:r>
                            <a:rPr lang="en-US" altLang="ja-JP" i="1">
                              <a:latin typeface="Cambria Math" charset="0"/>
                              <a:ea typeface="Cambria Math" charset="0"/>
                              <a:cs typeface="Cambria Math" charset="0"/>
                            </a:rPr>
                            <m:t>𝜙</m:t>
                          </m:r>
                        </m:e>
                        <m:sub>
                          <m:r>
                            <a:rPr lang="en-US" altLang="ja-JP" b="0" i="1" smtClean="0">
                              <a:latin typeface="Cambria Math" charset="0"/>
                              <a:ea typeface="Cambria Math" charset="0"/>
                              <a:cs typeface="Cambria Math" charset="0"/>
                            </a:rPr>
                            <m:t>−</m:t>
                          </m:r>
                          <m:r>
                            <a:rPr lang="en-US" altLang="ja-JP" i="1">
                              <a:latin typeface="Cambria Math" charset="0"/>
                              <a:ea typeface="Cambria Math" charset="0"/>
                              <a:cs typeface="Cambria Math" charset="0"/>
                            </a:rPr>
                            <m:t>𝜎</m:t>
                          </m:r>
                        </m:sub>
                      </m:sSub>
                      <m:d>
                        <m:dPr>
                          <m:ctrlPr>
                            <a:rPr lang="mr-IN" altLang="ja-JP" i="1">
                              <a:latin typeface="Cambria Math" panose="02040503050406030204" pitchFamily="18" charset="0"/>
                            </a:rPr>
                          </m:ctrlPr>
                        </m:dPr>
                        <m:e>
                          <m:r>
                            <a:rPr lang="mr-IN" altLang="ja-JP" i="1">
                              <a:latin typeface="Cambria Math" charset="0"/>
                              <a:ea typeface="Cambria Math" charset="0"/>
                              <a:cs typeface="Cambria Math" charset="0"/>
                            </a:rPr>
                            <m:t>ℓ</m:t>
                          </m:r>
                        </m:e>
                      </m:d>
                    </m:oMath>
                  </m:oMathPara>
                </a14:m>
                <a:endParaRPr lang="ja-JP" altLang="en-US" dirty="0"/>
              </a:p>
            </p:txBody>
          </p:sp>
        </mc:Choice>
        <mc:Fallback xmlns="">
          <p:sp>
            <p:nvSpPr>
              <p:cNvPr id="3" name="正方形/長方形 2"/>
              <p:cNvSpPr>
                <a:spLocks noRot="1" noChangeAspect="1" noMove="1" noResize="1" noEditPoints="1" noAdjustHandles="1" noChangeArrowheads="1" noChangeShapeType="1" noTextEdit="1"/>
              </p:cNvSpPr>
              <p:nvPr/>
            </p:nvSpPr>
            <p:spPr>
              <a:xfrm>
                <a:off x="574483" y="1253687"/>
                <a:ext cx="4105418" cy="902427"/>
              </a:xfrm>
              <a:prstGeom prst="rect">
                <a:avLst/>
              </a:prstGeom>
              <a:blipFill rotWithShape="0">
                <a:blip r:embed="rId6"/>
                <a:stretch>
                  <a:fillRect/>
                </a:stretch>
              </a:blipFill>
            </p:spPr>
            <p:txBody>
              <a:bodyPr/>
              <a:lstStyle/>
              <a:p>
                <a:r>
                  <a:rPr lang="ja-JP" altLang="en-US">
                    <a:noFill/>
                  </a:rPr>
                  <a:t> </a:t>
                </a:r>
              </a:p>
            </p:txBody>
          </p:sp>
        </mc:Fallback>
      </mc:AlternateContent>
      <p:grpSp>
        <p:nvGrpSpPr>
          <p:cNvPr id="9" name="図形グループ 8"/>
          <p:cNvGrpSpPr/>
          <p:nvPr/>
        </p:nvGrpSpPr>
        <p:grpSpPr>
          <a:xfrm>
            <a:off x="348013" y="2241740"/>
            <a:ext cx="8500869" cy="2228717"/>
            <a:chOff x="348013" y="2241740"/>
            <a:chExt cx="8500869" cy="2228717"/>
          </a:xfrm>
        </p:grpSpPr>
        <p:sp>
          <p:nvSpPr>
            <p:cNvPr id="18" name="正方形/長方形 17"/>
            <p:cNvSpPr/>
            <p:nvPr/>
          </p:nvSpPr>
          <p:spPr>
            <a:xfrm>
              <a:off x="471129" y="2874289"/>
              <a:ext cx="1372897" cy="584775"/>
            </a:xfrm>
            <a:prstGeom prst="rect">
              <a:avLst/>
            </a:prstGeom>
            <a:ln>
              <a:noFill/>
            </a:ln>
          </p:spPr>
          <p:txBody>
            <a:bodyPr wrap="square">
              <a:spAutoFit/>
            </a:bodyPr>
            <a:lstStyle/>
            <a:p>
              <a:r>
                <a:rPr lang="en-US" altLang="ja-JP" sz="1600" dirty="0"/>
                <a:t>(</a:t>
              </a:r>
              <a:r>
                <a:rPr lang="en-US" altLang="ja-JP" sz="1600" i="1" dirty="0" err="1"/>
                <a:t>λ,η</a:t>
              </a:r>
              <a:r>
                <a:rPr lang="en-US" altLang="ja-JP" sz="1600" dirty="0"/>
                <a:t>)</a:t>
              </a:r>
              <a:r>
                <a:rPr lang="ja-JP" altLang="en-US" sz="1600" dirty="0"/>
                <a:t>に対する</a:t>
              </a:r>
              <a:endParaRPr lang="en-US" altLang="ja-JP" sz="1600" dirty="0"/>
            </a:p>
            <a:p>
              <a:r>
                <a:rPr lang="ja-JP" altLang="en-US" sz="1600" dirty="0"/>
                <a:t>連立方程式：</a:t>
              </a:r>
              <a:endParaRPr lang="ja-JP" altLang="en-US" sz="1600" dirty="0">
                <a:solidFill>
                  <a:srgbClr val="000000"/>
                </a:solidFill>
              </a:endParaRPr>
            </a:p>
          </p:txBody>
        </p:sp>
        <p:sp>
          <p:nvSpPr>
            <p:cNvPr id="26" name="正方形/長方形 25"/>
            <p:cNvSpPr/>
            <p:nvPr/>
          </p:nvSpPr>
          <p:spPr>
            <a:xfrm>
              <a:off x="5450927" y="2353611"/>
              <a:ext cx="2451101" cy="738664"/>
            </a:xfrm>
            <a:prstGeom prst="rect">
              <a:avLst/>
            </a:prstGeom>
            <a:ln>
              <a:noFill/>
            </a:ln>
          </p:spPr>
          <p:txBody>
            <a:bodyPr wrap="square">
              <a:spAutoFit/>
            </a:bodyPr>
            <a:lstStyle/>
            <a:p>
              <a:r>
                <a:rPr lang="en-US" altLang="ja-JP" sz="1400" b="1" dirty="0">
                  <a:solidFill>
                    <a:srgbClr val="000000"/>
                  </a:solidFill>
                </a:rPr>
                <a:t>|</a:t>
              </a:r>
              <a:r>
                <a:rPr lang="en-US" altLang="ja-JP" sz="1400" b="1" dirty="0" err="1">
                  <a:solidFill>
                    <a:srgbClr val="000000"/>
                  </a:solidFill>
                </a:rPr>
                <a:t>λ</a:t>
              </a:r>
              <a:r>
                <a:rPr lang="en-US" altLang="ja-JP" sz="1400" b="1" dirty="0">
                  <a:solidFill>
                    <a:srgbClr val="000000"/>
                  </a:solidFill>
                </a:rPr>
                <a:t>|&lt;1: </a:t>
              </a:r>
              <a:r>
                <a:rPr lang="ja-JP" altLang="en-US" sz="1400" b="1" dirty="0">
                  <a:solidFill>
                    <a:srgbClr val="000000"/>
                  </a:solidFill>
                </a:rPr>
                <a:t>減衰波（左端）</a:t>
              </a:r>
              <a:endParaRPr lang="en-US" altLang="ja-JP" sz="1400" b="1" dirty="0">
                <a:solidFill>
                  <a:srgbClr val="000000"/>
                </a:solidFill>
              </a:endParaRPr>
            </a:p>
            <a:p>
              <a:r>
                <a:rPr lang="en-US" altLang="ja-JP" sz="1400" dirty="0">
                  <a:solidFill>
                    <a:srgbClr val="000000"/>
                  </a:solidFill>
                </a:rPr>
                <a:t>|</a:t>
              </a:r>
              <a:r>
                <a:rPr lang="en-US" altLang="ja-JP" sz="1400" dirty="0" err="1">
                  <a:solidFill>
                    <a:srgbClr val="000000"/>
                  </a:solidFill>
                </a:rPr>
                <a:t>λ</a:t>
              </a:r>
              <a:r>
                <a:rPr lang="en-US" altLang="ja-JP" sz="1400" dirty="0">
                  <a:solidFill>
                    <a:srgbClr val="000000"/>
                  </a:solidFill>
                </a:rPr>
                <a:t>|=1: </a:t>
              </a:r>
              <a:r>
                <a:rPr lang="ja-JP" altLang="en-US" sz="1400" dirty="0">
                  <a:solidFill>
                    <a:srgbClr val="000000"/>
                  </a:solidFill>
                </a:rPr>
                <a:t>進行波</a:t>
              </a:r>
              <a:endParaRPr lang="en-US" altLang="ja-JP" sz="1400" dirty="0">
                <a:solidFill>
                  <a:srgbClr val="000000"/>
                </a:solidFill>
              </a:endParaRPr>
            </a:p>
            <a:p>
              <a:r>
                <a:rPr lang="en-US" altLang="ja-JP" sz="1400" b="1" dirty="0">
                  <a:solidFill>
                    <a:srgbClr val="000000"/>
                  </a:solidFill>
                </a:rPr>
                <a:t>|</a:t>
              </a:r>
              <a:r>
                <a:rPr lang="en-US" altLang="ja-JP" sz="1400" b="1" dirty="0" err="1">
                  <a:solidFill>
                    <a:srgbClr val="000000"/>
                  </a:solidFill>
                </a:rPr>
                <a:t>λ</a:t>
              </a:r>
              <a:r>
                <a:rPr lang="en-US" altLang="ja-JP" sz="1400" b="1" dirty="0">
                  <a:solidFill>
                    <a:srgbClr val="000000"/>
                  </a:solidFill>
                </a:rPr>
                <a:t>|&gt;1: </a:t>
              </a:r>
              <a:r>
                <a:rPr lang="ja-JP" altLang="en-US" sz="1400" b="1" dirty="0">
                  <a:solidFill>
                    <a:srgbClr val="000000"/>
                  </a:solidFill>
                </a:rPr>
                <a:t>減衰波（右端）</a:t>
              </a:r>
              <a:endParaRPr lang="en-US" altLang="ja-JP" sz="1400" b="1" dirty="0">
                <a:solidFill>
                  <a:srgbClr val="000000"/>
                </a:solidFill>
              </a:endParaRPr>
            </a:p>
          </p:txBody>
        </p:sp>
        <p:sp>
          <p:nvSpPr>
            <p:cNvPr id="28" name="正方形/長方形 27"/>
            <p:cNvSpPr/>
            <p:nvPr/>
          </p:nvSpPr>
          <p:spPr>
            <a:xfrm>
              <a:off x="5439504" y="3079750"/>
              <a:ext cx="1611675" cy="738664"/>
            </a:xfrm>
            <a:prstGeom prst="rect">
              <a:avLst/>
            </a:prstGeom>
            <a:ln>
              <a:noFill/>
            </a:ln>
          </p:spPr>
          <p:txBody>
            <a:bodyPr wrap="square">
              <a:spAutoFit/>
            </a:bodyPr>
            <a:lstStyle/>
            <a:p>
              <a:r>
                <a:rPr lang="en-US" altLang="ja-JP" sz="1400" b="1" dirty="0">
                  <a:solidFill>
                    <a:srgbClr val="000000"/>
                  </a:solidFill>
                </a:rPr>
                <a:t>|</a:t>
              </a:r>
              <a:r>
                <a:rPr lang="en-US" altLang="ja-JP" sz="1400" b="1" dirty="0" err="1">
                  <a:solidFill>
                    <a:srgbClr val="000000"/>
                  </a:solidFill>
                </a:rPr>
                <a:t>η</a:t>
              </a:r>
              <a:r>
                <a:rPr lang="en-US" altLang="ja-JP" sz="1400" b="1" dirty="0">
                  <a:solidFill>
                    <a:srgbClr val="000000"/>
                  </a:solidFill>
                </a:rPr>
                <a:t>|&lt;1: </a:t>
              </a:r>
              <a:r>
                <a:rPr lang="en-US" altLang="ja-JP" sz="1400" b="1" dirty="0">
                  <a:solidFill>
                    <a:srgbClr val="0000FF"/>
                  </a:solidFill>
                </a:rPr>
                <a:t>A</a:t>
              </a:r>
              <a:r>
                <a:rPr lang="ja-JP" altLang="en-US" sz="1400" b="1" dirty="0">
                  <a:solidFill>
                    <a:srgbClr val="000000"/>
                  </a:solidFill>
                </a:rPr>
                <a:t>モード</a:t>
              </a:r>
              <a:endParaRPr lang="en-US" altLang="ja-JP" sz="1400" b="1" dirty="0">
                <a:solidFill>
                  <a:srgbClr val="000000"/>
                </a:solidFill>
              </a:endParaRPr>
            </a:p>
            <a:p>
              <a:r>
                <a:rPr lang="en-US" altLang="ja-JP" sz="1400" dirty="0">
                  <a:solidFill>
                    <a:srgbClr val="000000"/>
                  </a:solidFill>
                </a:rPr>
                <a:t>|</a:t>
              </a:r>
              <a:r>
                <a:rPr lang="en-US" altLang="ja-JP" sz="1400" dirty="0" err="1">
                  <a:solidFill>
                    <a:srgbClr val="000000"/>
                  </a:solidFill>
                </a:rPr>
                <a:t>η</a:t>
              </a:r>
              <a:r>
                <a:rPr lang="en-US" altLang="ja-JP" sz="1400" dirty="0">
                  <a:solidFill>
                    <a:srgbClr val="000000"/>
                  </a:solidFill>
                </a:rPr>
                <a:t>|=1: </a:t>
              </a:r>
              <a:r>
                <a:rPr lang="ja-JP" altLang="en-US" sz="1400" dirty="0">
                  <a:solidFill>
                    <a:srgbClr val="000000"/>
                  </a:solidFill>
                </a:rPr>
                <a:t>進行波</a:t>
              </a:r>
              <a:endParaRPr lang="en-US" altLang="ja-JP" sz="1400" dirty="0">
                <a:solidFill>
                  <a:srgbClr val="000000"/>
                </a:solidFill>
              </a:endParaRPr>
            </a:p>
            <a:p>
              <a:r>
                <a:rPr lang="en-US" altLang="ja-JP" sz="1400" b="1" dirty="0">
                  <a:solidFill>
                    <a:srgbClr val="000000"/>
                  </a:solidFill>
                </a:rPr>
                <a:t>|</a:t>
              </a:r>
              <a:r>
                <a:rPr lang="en-US" altLang="ja-JP" sz="1400" b="1" dirty="0" err="1">
                  <a:solidFill>
                    <a:srgbClr val="000000"/>
                  </a:solidFill>
                </a:rPr>
                <a:t>η</a:t>
              </a:r>
              <a:r>
                <a:rPr lang="en-US" altLang="ja-JP" sz="1400" b="1" dirty="0">
                  <a:solidFill>
                    <a:srgbClr val="000000"/>
                  </a:solidFill>
                </a:rPr>
                <a:t>|&gt;1: </a:t>
              </a:r>
              <a:r>
                <a:rPr lang="en-US" altLang="ja-JP" sz="1400" b="1" dirty="0">
                  <a:solidFill>
                    <a:srgbClr val="FF0000"/>
                  </a:solidFill>
                </a:rPr>
                <a:t>B</a:t>
              </a:r>
              <a:r>
                <a:rPr lang="ja-JP" altLang="en-US" sz="1400" b="1" dirty="0">
                  <a:solidFill>
                    <a:srgbClr val="000000"/>
                  </a:solidFill>
                </a:rPr>
                <a:t>モード</a:t>
              </a:r>
              <a:endParaRPr lang="en-US" altLang="ja-JP" sz="1400" b="1" dirty="0">
                <a:solidFill>
                  <a:srgbClr val="000000"/>
                </a:solidFill>
              </a:endParaRPr>
            </a:p>
          </p:txBody>
        </p:sp>
        <p:sp>
          <p:nvSpPr>
            <p:cNvPr id="4" name="角丸四角形 3"/>
            <p:cNvSpPr/>
            <p:nvPr/>
          </p:nvSpPr>
          <p:spPr>
            <a:xfrm>
              <a:off x="348013" y="2724457"/>
              <a:ext cx="4744973" cy="1417895"/>
            </a:xfrm>
            <a:prstGeom prst="roundRect">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450927" y="3947237"/>
              <a:ext cx="3397955" cy="523220"/>
            </a:xfrm>
            <a:prstGeom prst="rect">
              <a:avLst/>
            </a:prstGeom>
          </p:spPr>
          <p:txBody>
            <a:bodyPr wrap="square">
              <a:spAutoFit/>
            </a:bodyPr>
            <a:lstStyle/>
            <a:p>
              <a:r>
                <a:rPr lang="ja-JP" altLang="en-US" sz="1400" dirty="0">
                  <a:solidFill>
                    <a:srgbClr val="000000"/>
                  </a:solidFill>
                </a:rPr>
                <a:t>エネルギーギャップ内（</a:t>
              </a:r>
              <a:r>
                <a:rPr lang="en-US" altLang="ja-JP" sz="1400" dirty="0">
                  <a:solidFill>
                    <a:srgbClr val="000000"/>
                  </a:solidFill>
                </a:rPr>
                <a:t>|</a:t>
              </a:r>
              <a:r>
                <a:rPr lang="en-US" altLang="ja-JP" sz="1400" dirty="0" err="1"/>
                <a:t>ε</a:t>
              </a:r>
              <a:r>
                <a:rPr lang="en-US" altLang="ja-JP" sz="1400" dirty="0"/>
                <a:t>|&lt;</a:t>
              </a:r>
              <a:r>
                <a:rPr lang="en-US" altLang="ja-JP" sz="1400" dirty="0" err="1"/>
                <a:t>ε</a:t>
              </a:r>
              <a:r>
                <a:rPr lang="en-US" altLang="ja-JP" sz="1400" baseline="-25000" dirty="0" err="1"/>
                <a:t>g</a:t>
              </a:r>
              <a:r>
                <a:rPr lang="en-US" altLang="ja-JP" sz="1400" dirty="0"/>
                <a:t>/2</a:t>
              </a:r>
              <a:r>
                <a:rPr lang="ja-JP" altLang="en-US" sz="1400" dirty="0">
                  <a:solidFill>
                    <a:srgbClr val="000000"/>
                  </a:solidFill>
                </a:rPr>
                <a:t>）では</a:t>
              </a:r>
              <a:r>
                <a:rPr lang="en-US" altLang="ja-JP" sz="1400" dirty="0">
                  <a:solidFill>
                    <a:srgbClr val="000000"/>
                  </a:solidFill>
                </a:rPr>
                <a:t>, |</a:t>
              </a:r>
              <a:r>
                <a:rPr lang="en-US" altLang="ja-JP" sz="1400" dirty="0" err="1">
                  <a:solidFill>
                    <a:srgbClr val="000000"/>
                  </a:solidFill>
                </a:rPr>
                <a:t>λ</a:t>
              </a:r>
              <a:r>
                <a:rPr lang="en-US" altLang="ja-JP" sz="1400" dirty="0">
                  <a:solidFill>
                    <a:srgbClr val="000000"/>
                  </a:solidFill>
                </a:rPr>
                <a:t>|, |</a:t>
              </a:r>
              <a:r>
                <a:rPr lang="en-US" altLang="ja-JP" sz="1400" dirty="0" err="1">
                  <a:solidFill>
                    <a:srgbClr val="000000"/>
                  </a:solidFill>
                </a:rPr>
                <a:t>η</a:t>
              </a:r>
              <a:r>
                <a:rPr lang="en-US" altLang="ja-JP" sz="1400" dirty="0">
                  <a:solidFill>
                    <a:srgbClr val="000000"/>
                  </a:solidFill>
                </a:rPr>
                <a:t>|≠1</a:t>
              </a:r>
              <a:r>
                <a:rPr lang="ja-JP" altLang="en-US" sz="1400" dirty="0">
                  <a:solidFill>
                    <a:srgbClr val="000000"/>
                  </a:solidFill>
                </a:rPr>
                <a:t>のモードのみ存在</a:t>
              </a:r>
              <a:endParaRPr lang="ja-JP" altLang="en-US" sz="1400" dirty="0"/>
            </a:p>
          </p:txBody>
        </p:sp>
        <p:sp>
          <p:nvSpPr>
            <p:cNvPr id="7" name="正方形/長方形 6"/>
            <p:cNvSpPr/>
            <p:nvPr/>
          </p:nvSpPr>
          <p:spPr>
            <a:xfrm>
              <a:off x="4477108" y="3680894"/>
              <a:ext cx="488235" cy="400110"/>
            </a:xfrm>
            <a:prstGeom prst="rect">
              <a:avLst/>
            </a:prstGeom>
          </p:spPr>
          <p:txBody>
            <a:bodyPr wrap="none">
              <a:spAutoFit/>
            </a:bodyPr>
            <a:lstStyle/>
            <a:p>
              <a:r>
                <a:rPr lang="en-US" altLang="ja-JP" sz="2000" b="1" dirty="0">
                  <a:solidFill>
                    <a:srgbClr val="FF0000"/>
                  </a:solidFill>
                </a:rPr>
                <a:t>(B)</a:t>
              </a:r>
              <a:endParaRPr lang="ja-JP" altLang="en-US" sz="2000" dirty="0"/>
            </a:p>
          </p:txBody>
        </p:sp>
        <p:sp>
          <p:nvSpPr>
            <p:cNvPr id="50" name="正方形/長方形 49"/>
            <p:cNvSpPr/>
            <p:nvPr/>
          </p:nvSpPr>
          <p:spPr>
            <a:xfrm>
              <a:off x="4462820" y="2968104"/>
              <a:ext cx="499881" cy="400110"/>
            </a:xfrm>
            <a:prstGeom prst="rect">
              <a:avLst/>
            </a:prstGeom>
          </p:spPr>
          <p:txBody>
            <a:bodyPr wrap="none">
              <a:spAutoFit/>
            </a:bodyPr>
            <a:lstStyle/>
            <a:p>
              <a:r>
                <a:rPr lang="en-US" altLang="ja-JP" sz="2000" b="1" dirty="0">
                  <a:solidFill>
                    <a:srgbClr val="0000FF"/>
                  </a:solidFill>
                </a:rPr>
                <a:t>(A)</a:t>
              </a:r>
              <a:endParaRPr lang="ja-JP" altLang="en-US" sz="2000" dirty="0">
                <a:solidFill>
                  <a:srgbClr val="0000FF"/>
                </a:solidFill>
              </a:endParaRPr>
            </a:p>
          </p:txBody>
        </p:sp>
        <mc:AlternateContent xmlns:mc="http://schemas.openxmlformats.org/markup-compatibility/2006" xmlns:a14="http://schemas.microsoft.com/office/drawing/2010/main">
          <mc:Choice Requires="a14">
            <p:sp>
              <p:nvSpPr>
                <p:cNvPr id="32" name="テキスト ボックス 31"/>
                <p:cNvSpPr txBox="1"/>
                <p:nvPr/>
              </p:nvSpPr>
              <p:spPr>
                <a:xfrm>
                  <a:off x="348013" y="2241740"/>
                  <a:ext cx="4300473" cy="338554"/>
                </a:xfrm>
                <a:prstGeom prst="rect">
                  <a:avLst/>
                </a:prstGeom>
                <a:noFill/>
              </p:spPr>
              <p:txBody>
                <a:bodyPr wrap="none" rtlCol="0">
                  <a:spAutoFit/>
                </a:bodyPr>
                <a:lstStyle/>
                <a:p>
                  <a14:m>
                    <m:oMath xmlns:m="http://schemas.openxmlformats.org/officeDocument/2006/math">
                      <m:sSub>
                        <m:sSubPr>
                          <m:ctrlPr>
                            <a:rPr kumimoji="1" lang="en-US" altLang="ja-JP" sz="1600" b="0" i="1" smtClean="0">
                              <a:latin typeface="Cambria Math" panose="02040503050406030204" pitchFamily="18" charset="0"/>
                            </a:rPr>
                          </m:ctrlPr>
                        </m:sSubPr>
                        <m:e>
                          <m:r>
                            <a:rPr lang="en-US" altLang="ja-JP" sz="1600" i="1" smtClean="0">
                              <a:latin typeface="Cambria Math" charset="0"/>
                              <a:ea typeface="Cambria Math" charset="0"/>
                              <a:cs typeface="Cambria Math" charset="0"/>
                            </a:rPr>
                            <m:t>𝜙</m:t>
                          </m:r>
                        </m:e>
                        <m:sub>
                          <m:r>
                            <a:rPr kumimoji="1" lang="en-US" altLang="ja-JP" sz="1600" b="0" i="1" smtClean="0">
                              <a:latin typeface="Cambria Math" charset="0"/>
                              <a:ea typeface="Cambria Math" charset="0"/>
                              <a:cs typeface="Cambria Math" charset="0"/>
                            </a:rPr>
                            <m:t>𝜎</m:t>
                          </m:r>
                        </m:sub>
                      </m:sSub>
                      <m:d>
                        <m:dPr>
                          <m:ctrlPr>
                            <a:rPr kumimoji="1" lang="mr-IN" altLang="ja-JP" sz="1600" b="0" i="1" smtClean="0">
                              <a:latin typeface="Cambria Math" panose="02040503050406030204" pitchFamily="18" charset="0"/>
                            </a:rPr>
                          </m:ctrlPr>
                        </m:dPr>
                        <m:e>
                          <m:r>
                            <a:rPr kumimoji="1" lang="mr-IN" altLang="ja-JP" sz="1600" b="0" i="1" smtClean="0">
                              <a:latin typeface="Cambria Math" charset="0"/>
                              <a:ea typeface="Cambria Math" charset="0"/>
                              <a:cs typeface="Cambria Math" charset="0"/>
                            </a:rPr>
                            <m:t>ℓ</m:t>
                          </m:r>
                          <m:r>
                            <a:rPr kumimoji="1" lang="en-US" altLang="ja-JP" sz="1600" b="0" i="1" smtClean="0">
                              <a:latin typeface="Cambria Math" charset="0"/>
                              <a:ea typeface="Cambria Math" charset="0"/>
                              <a:cs typeface="Cambria Math" charset="0"/>
                            </a:rPr>
                            <m:t>+</m:t>
                          </m:r>
                          <m:r>
                            <a:rPr kumimoji="1" lang="en-US" altLang="ja-JP" sz="1600" b="0" i="1" smtClean="0">
                              <a:latin typeface="Cambria Math" charset="0"/>
                              <a:ea typeface="Cambria Math" charset="0"/>
                              <a:cs typeface="Cambria Math" charset="0"/>
                            </a:rPr>
                            <m:t>𝑡</m:t>
                          </m:r>
                        </m:e>
                      </m:d>
                      <m:r>
                        <a:rPr kumimoji="1" lang="en-US" altLang="ja-JP" sz="1600" b="0" i="1" smtClean="0">
                          <a:latin typeface="Cambria Math" charset="0"/>
                        </a:rPr>
                        <m:t>=</m:t>
                      </m:r>
                      <m:sSup>
                        <m:sSupPr>
                          <m:ctrlPr>
                            <a:rPr kumimoji="1" lang="en-US" altLang="ja-JP" sz="1600" b="0" i="1" smtClean="0">
                              <a:latin typeface="Cambria Math" panose="02040503050406030204" pitchFamily="18" charset="0"/>
                            </a:rPr>
                          </m:ctrlPr>
                        </m:sSupPr>
                        <m:e>
                          <m:r>
                            <a:rPr lang="en-US" altLang="ja-JP" sz="1600" i="1">
                              <a:latin typeface="Cambria Math" charset="0"/>
                              <a:ea typeface="Cambria Math" charset="0"/>
                              <a:cs typeface="Cambria Math" charset="0"/>
                            </a:rPr>
                            <m:t>𝜆</m:t>
                          </m:r>
                        </m:e>
                        <m:sup>
                          <m:r>
                            <a:rPr kumimoji="1" lang="en-US" altLang="ja-JP" sz="1600" b="0" i="1" smtClean="0">
                              <a:latin typeface="Cambria Math" charset="0"/>
                            </a:rPr>
                            <m:t>𝑡</m:t>
                          </m:r>
                        </m:sup>
                      </m:sSup>
                      <m:sSub>
                        <m:sSubPr>
                          <m:ctrlPr>
                            <a:rPr lang="en-US" altLang="ja-JP" sz="1600" i="1">
                              <a:latin typeface="Cambria Math" panose="02040503050406030204" pitchFamily="18" charset="0"/>
                            </a:rPr>
                          </m:ctrlPr>
                        </m:sSubPr>
                        <m:e>
                          <m:r>
                            <a:rPr lang="en-US" altLang="ja-JP" sz="1600" i="1">
                              <a:latin typeface="Cambria Math" charset="0"/>
                              <a:ea typeface="Cambria Math" charset="0"/>
                              <a:cs typeface="Cambria Math" charset="0"/>
                            </a:rPr>
                            <m:t>𝜙</m:t>
                          </m:r>
                        </m:e>
                        <m:sub>
                          <m:r>
                            <a:rPr lang="en-US" altLang="ja-JP" sz="1600" i="1">
                              <a:latin typeface="Cambria Math" charset="0"/>
                              <a:ea typeface="Cambria Math" charset="0"/>
                              <a:cs typeface="Cambria Math" charset="0"/>
                            </a:rPr>
                            <m:t>𝜎</m:t>
                          </m:r>
                        </m:sub>
                      </m:sSub>
                      <m:d>
                        <m:dPr>
                          <m:ctrlPr>
                            <a:rPr lang="mr-IN" altLang="ja-JP" sz="1600" i="1">
                              <a:latin typeface="Cambria Math" panose="02040503050406030204" pitchFamily="18" charset="0"/>
                            </a:rPr>
                          </m:ctrlPr>
                        </m:dPr>
                        <m:e>
                          <m:r>
                            <a:rPr lang="mr-IN" altLang="ja-JP" sz="1600" i="1">
                              <a:latin typeface="Cambria Math" charset="0"/>
                              <a:ea typeface="Cambria Math" charset="0"/>
                              <a:cs typeface="Cambria Math" charset="0"/>
                            </a:rPr>
                            <m:t>ℓ</m:t>
                          </m:r>
                        </m:e>
                      </m:d>
                    </m:oMath>
                  </a14:m>
                  <a:r>
                    <a:rPr kumimoji="1" lang="en-US" altLang="ja-JP" sz="1600" dirty="0"/>
                    <a:t>,    </a:t>
                  </a:r>
                  <a14:m>
                    <m:oMath xmlns:m="http://schemas.openxmlformats.org/officeDocument/2006/math">
                      <m:sSub>
                        <m:sSubPr>
                          <m:ctrlPr>
                            <a:rPr lang="en-US" altLang="ja-JP" sz="1600" i="1">
                              <a:latin typeface="Cambria Math" panose="02040503050406030204" pitchFamily="18" charset="0"/>
                            </a:rPr>
                          </m:ctrlPr>
                        </m:sSubPr>
                        <m:e>
                          <m:r>
                            <a:rPr lang="en-US" altLang="ja-JP" sz="1600" i="1">
                              <a:latin typeface="Cambria Math" charset="0"/>
                              <a:ea typeface="Cambria Math" charset="0"/>
                              <a:cs typeface="Cambria Math" charset="0"/>
                            </a:rPr>
                            <m:t>𝜙</m:t>
                          </m:r>
                        </m:e>
                        <m:sub>
                          <m:r>
                            <a:rPr lang="en-US" altLang="ja-JP" sz="1600" b="0" i="1" smtClean="0">
                              <a:latin typeface="Cambria Math" charset="0"/>
                              <a:ea typeface="Cambria Math" charset="0"/>
                              <a:cs typeface="Cambria Math" charset="0"/>
                            </a:rPr>
                            <m:t>𝐵</m:t>
                          </m:r>
                        </m:sub>
                      </m:sSub>
                      <m:d>
                        <m:dPr>
                          <m:ctrlPr>
                            <a:rPr lang="mr-IN" altLang="ja-JP" sz="1600" i="1">
                              <a:latin typeface="Cambria Math" panose="02040503050406030204" pitchFamily="18" charset="0"/>
                            </a:rPr>
                          </m:ctrlPr>
                        </m:dPr>
                        <m:e>
                          <m:r>
                            <a:rPr lang="mr-IN" altLang="ja-JP" sz="1600" i="1">
                              <a:latin typeface="Cambria Math" charset="0"/>
                              <a:ea typeface="Cambria Math" charset="0"/>
                              <a:cs typeface="Cambria Math" charset="0"/>
                            </a:rPr>
                            <m:t>ℓ</m:t>
                          </m:r>
                        </m:e>
                      </m:d>
                      <m:r>
                        <a:rPr lang="en-US" altLang="ja-JP" sz="1600" i="1">
                          <a:latin typeface="Cambria Math" charset="0"/>
                        </a:rPr>
                        <m:t>=</m:t>
                      </m:r>
                      <m:r>
                        <a:rPr lang="en-US" altLang="ja-JP" sz="1600" i="1" smtClean="0">
                          <a:latin typeface="Cambria Math" charset="0"/>
                          <a:ea typeface="Cambria Math" charset="0"/>
                          <a:cs typeface="Cambria Math" charset="0"/>
                        </a:rPr>
                        <m:t>𝜂</m:t>
                      </m:r>
                      <m:sSub>
                        <m:sSubPr>
                          <m:ctrlPr>
                            <a:rPr lang="en-US" altLang="ja-JP" sz="1600" i="1">
                              <a:latin typeface="Cambria Math" panose="02040503050406030204" pitchFamily="18" charset="0"/>
                            </a:rPr>
                          </m:ctrlPr>
                        </m:sSubPr>
                        <m:e>
                          <m:r>
                            <a:rPr lang="en-US" altLang="ja-JP" sz="1600" i="1">
                              <a:latin typeface="Cambria Math" charset="0"/>
                              <a:ea typeface="Cambria Math" charset="0"/>
                              <a:cs typeface="Cambria Math" charset="0"/>
                            </a:rPr>
                            <m:t>𝜙</m:t>
                          </m:r>
                        </m:e>
                        <m:sub>
                          <m:r>
                            <a:rPr lang="en-US" altLang="ja-JP" sz="1600" b="0" i="1" smtClean="0">
                              <a:latin typeface="Cambria Math" charset="0"/>
                              <a:ea typeface="Cambria Math" charset="0"/>
                              <a:cs typeface="Cambria Math" charset="0"/>
                            </a:rPr>
                            <m:t>𝐴</m:t>
                          </m:r>
                        </m:sub>
                      </m:sSub>
                      <m:d>
                        <m:dPr>
                          <m:ctrlPr>
                            <a:rPr lang="mr-IN" altLang="ja-JP" sz="1600" i="1">
                              <a:latin typeface="Cambria Math" panose="02040503050406030204" pitchFamily="18" charset="0"/>
                            </a:rPr>
                          </m:ctrlPr>
                        </m:dPr>
                        <m:e>
                          <m:r>
                            <a:rPr lang="mr-IN" altLang="ja-JP" sz="1600" i="1">
                              <a:latin typeface="Cambria Math" charset="0"/>
                              <a:ea typeface="Cambria Math" charset="0"/>
                              <a:cs typeface="Cambria Math" charset="0"/>
                            </a:rPr>
                            <m:t>ℓ</m:t>
                          </m:r>
                        </m:e>
                      </m:d>
                    </m:oMath>
                  </a14:m>
                  <a:r>
                    <a:rPr kumimoji="1" lang="en-US" altLang="ja-JP" sz="1600" dirty="0"/>
                    <a:t> </a:t>
                  </a:r>
                  <a:r>
                    <a:rPr kumimoji="1" lang="ja-JP" altLang="en-US" sz="1600" dirty="0"/>
                    <a:t>を代入</a:t>
                  </a: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348013" y="2241740"/>
                  <a:ext cx="4300473" cy="338554"/>
                </a:xfrm>
                <a:prstGeom prst="rect">
                  <a:avLst/>
                </a:prstGeom>
                <a:blipFill rotWithShape="0">
                  <a:blip r:embed="rId7"/>
                  <a:stretch>
                    <a:fillRect t="-9091" b="-2545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4" name="正方形/長方形 33"/>
                <p:cNvSpPr/>
                <p:nvPr/>
              </p:nvSpPr>
              <p:spPr>
                <a:xfrm>
                  <a:off x="1860538" y="2846484"/>
                  <a:ext cx="2711961" cy="1295868"/>
                </a:xfrm>
                <a:prstGeom prst="rect">
                  <a:avLst/>
                </a:prstGeom>
              </p:spPr>
              <p:txBody>
                <a:bodyPr wrap="none">
                  <a:spAutoFit/>
                </a:bodyPr>
                <a:lstStyle/>
                <a:p>
                  <a14:m>
                    <m:oMath xmlns:m="http://schemas.openxmlformats.org/officeDocument/2006/math">
                      <m:nary>
                        <m:naryPr>
                          <m:chr m:val="∑"/>
                          <m:ctrlPr>
                            <a:rPr lang="is-IS" altLang="ja-JP" i="1" smtClean="0">
                              <a:latin typeface="Cambria Math" panose="02040503050406030204" pitchFamily="18" charset="0"/>
                            </a:rPr>
                          </m:ctrlPr>
                        </m:naryPr>
                        <m:sub>
                          <m:r>
                            <m:rPr>
                              <m:brk m:alnAt="23"/>
                            </m:rPr>
                            <a:rPr lang="en-US" altLang="ja-JP" i="1">
                              <a:latin typeface="Cambria Math" charset="0"/>
                            </a:rPr>
                            <m:t>𝑗</m:t>
                          </m:r>
                          <m:r>
                            <a:rPr lang="en-US" altLang="ja-JP" i="1">
                              <a:latin typeface="Cambria Math" charset="0"/>
                            </a:rPr>
                            <m:t>=1</m:t>
                          </m:r>
                        </m:sub>
                        <m:sup>
                          <m:r>
                            <a:rPr lang="en-US" altLang="ja-JP" i="1">
                              <a:latin typeface="Cambria Math" charset="0"/>
                            </a:rPr>
                            <m:t>3</m:t>
                          </m:r>
                        </m:sup>
                        <m:e>
                          <m:sSup>
                            <m:sSupPr>
                              <m:ctrlPr>
                                <a:rPr lang="en-US" altLang="ja-JP" i="1">
                                  <a:latin typeface="Cambria Math" panose="02040503050406030204" pitchFamily="18" charset="0"/>
                                </a:rPr>
                              </m:ctrlPr>
                            </m:sSupPr>
                            <m:e>
                              <m:r>
                                <a:rPr lang="en-US" altLang="ja-JP" i="1">
                                  <a:latin typeface="Cambria Math" charset="0"/>
                                </a:rPr>
                                <m:t>𝑒</m:t>
                              </m:r>
                            </m:e>
                            <m:sup>
                              <m:r>
                                <a:rPr lang="en-US" altLang="ja-JP" b="0" i="1" smtClean="0">
                                  <a:latin typeface="Cambria Math" charset="0"/>
                                </a:rPr>
                                <m:t>−</m:t>
                              </m:r>
                              <m:r>
                                <a:rPr lang="en-US" altLang="ja-JP" i="1" dirty="0">
                                  <a:solidFill>
                                    <a:srgbClr val="000000"/>
                                  </a:solidFill>
                                  <a:latin typeface="Cambria Math" charset="0"/>
                                </a:rPr>
                                <m:t>𝑖</m:t>
                              </m:r>
                              <m:f>
                                <m:fPr>
                                  <m:ctrlPr>
                                    <a:rPr lang="mr-IN" altLang="ja-JP" i="1" dirty="0">
                                      <a:solidFill>
                                        <a:srgbClr val="000000"/>
                                      </a:solidFill>
                                      <a:latin typeface="Cambria Math" panose="02040503050406030204" pitchFamily="18" charset="0"/>
                                    </a:rPr>
                                  </m:ctrlPr>
                                </m:fPr>
                                <m:num>
                                  <m:r>
                                    <a:rPr lang="en-US" altLang="ja-JP" i="1" dirty="0">
                                      <a:solidFill>
                                        <a:srgbClr val="000000"/>
                                      </a:solidFill>
                                      <a:latin typeface="Cambria Math" charset="0"/>
                                    </a:rPr>
                                    <m:t>2</m:t>
                                  </m:r>
                                  <m:r>
                                    <a:rPr lang="en-US" altLang="ja-JP" i="1" dirty="0">
                                      <a:solidFill>
                                        <a:srgbClr val="000000"/>
                                      </a:solidFill>
                                      <a:latin typeface="Cambria Math" charset="0"/>
                                      <a:ea typeface="Cambria Math" charset="0"/>
                                      <a:cs typeface="Cambria Math" charset="0"/>
                                    </a:rPr>
                                    <m:t>𝜋</m:t>
                                  </m:r>
                                </m:num>
                                <m:den>
                                  <m:r>
                                    <a:rPr lang="en-US" altLang="ja-JP" i="1" dirty="0">
                                      <a:solidFill>
                                        <a:srgbClr val="000000"/>
                                      </a:solidFill>
                                      <a:latin typeface="Cambria Math" charset="0"/>
                                    </a:rPr>
                                    <m:t>𝑑</m:t>
                                  </m:r>
                                </m:den>
                              </m:f>
                              <m:sSub>
                                <m:sSubPr>
                                  <m:ctrlPr>
                                    <a:rPr lang="en-US" altLang="ja-JP" i="1" dirty="0">
                                      <a:solidFill>
                                        <a:srgbClr val="000000"/>
                                      </a:solidFill>
                                      <a:latin typeface="Cambria Math" panose="02040503050406030204" pitchFamily="18" charset="0"/>
                                      <a:ea typeface="Cambria Math" charset="0"/>
                                      <a:cs typeface="Cambria Math" charset="0"/>
                                    </a:rPr>
                                  </m:ctrlPr>
                                </m:sSubPr>
                                <m:e>
                                  <m:r>
                                    <a:rPr lang="en-US" altLang="ja-JP" i="1" dirty="0">
                                      <a:solidFill>
                                        <a:srgbClr val="000000"/>
                                      </a:solidFill>
                                      <a:latin typeface="Cambria Math" charset="0"/>
                                      <a:ea typeface="Cambria Math" charset="0"/>
                                      <a:cs typeface="Cambria Math" charset="0"/>
                                    </a:rPr>
                                    <m:t>𝛿</m:t>
                                  </m:r>
                                  <m:r>
                                    <a:rPr lang="el-GR" altLang="ja-JP" i="1" dirty="0">
                                      <a:solidFill>
                                        <a:srgbClr val="000000"/>
                                      </a:solidFill>
                                      <a:latin typeface="Cambria Math" charset="0"/>
                                      <a:ea typeface="Cambria Math" charset="0"/>
                                      <a:cs typeface="Cambria Math" charset="0"/>
                                    </a:rPr>
                                    <m:t>𝜈</m:t>
                                  </m:r>
                                </m:e>
                                <m:sub>
                                  <m:r>
                                    <a:rPr lang="en-US" altLang="ja-JP" i="1" dirty="0">
                                      <a:solidFill>
                                        <a:srgbClr val="000000"/>
                                      </a:solidFill>
                                      <a:latin typeface="Cambria Math" charset="0"/>
                                      <a:ea typeface="Cambria Math" charset="0"/>
                                      <a:cs typeface="Cambria Math" charset="0"/>
                                    </a:rPr>
                                    <m:t>𝑗</m:t>
                                  </m:r>
                                </m:sub>
                              </m:sSub>
                              <m:r>
                                <a:rPr lang="en-US" altLang="ja-JP" i="1" dirty="0">
                                  <a:solidFill>
                                    <a:srgbClr val="000000"/>
                                  </a:solidFill>
                                  <a:latin typeface="Cambria Math" charset="0"/>
                                  <a:ea typeface="Cambria Math" charset="0"/>
                                  <a:cs typeface="Cambria Math" charset="0"/>
                                </a:rPr>
                                <m:t>𝜇</m:t>
                              </m:r>
                            </m:sup>
                          </m:sSup>
                          <m:sSup>
                            <m:sSupPr>
                              <m:ctrlPr>
                                <a:rPr lang="en-US" altLang="ja-JP" i="1" dirty="0" smtClean="0">
                                  <a:solidFill>
                                    <a:srgbClr val="000000"/>
                                  </a:solidFill>
                                  <a:latin typeface="Cambria Math" panose="02040503050406030204" pitchFamily="18" charset="0"/>
                                  <a:ea typeface="Cambria Math" charset="0"/>
                                  <a:cs typeface="Cambria Math" charset="0"/>
                                </a:rPr>
                              </m:ctrlPr>
                            </m:sSupPr>
                            <m:e>
                              <m:r>
                                <a:rPr lang="en-US" altLang="ja-JP" i="1" dirty="0" smtClean="0">
                                  <a:solidFill>
                                    <a:srgbClr val="000000"/>
                                  </a:solidFill>
                                  <a:latin typeface="Cambria Math" charset="0"/>
                                  <a:ea typeface="Cambria Math" charset="0"/>
                                  <a:cs typeface="Cambria Math" charset="0"/>
                                </a:rPr>
                                <m:t>𝜆</m:t>
                              </m:r>
                            </m:e>
                            <m:sup>
                              <m:r>
                                <a:rPr lang="en-US" altLang="ja-JP" b="0" i="1" dirty="0" smtClean="0">
                                  <a:solidFill>
                                    <a:srgbClr val="000000"/>
                                  </a:solidFill>
                                  <a:latin typeface="Cambria Math" charset="0"/>
                                  <a:ea typeface="Cambria Math" charset="0"/>
                                  <a:cs typeface="Cambria Math" charset="0"/>
                                </a:rPr>
                                <m:t>−</m:t>
                              </m:r>
                              <m:sSub>
                                <m:sSubPr>
                                  <m:ctrlPr>
                                    <a:rPr lang="en-US" altLang="ja-JP" i="1" dirty="0">
                                      <a:solidFill>
                                        <a:srgbClr val="000000"/>
                                      </a:solidFill>
                                      <a:latin typeface="Cambria Math" panose="02040503050406030204" pitchFamily="18" charset="0"/>
                                      <a:ea typeface="Cambria Math" charset="0"/>
                                      <a:cs typeface="Cambria Math" charset="0"/>
                                    </a:rPr>
                                  </m:ctrlPr>
                                </m:sSubPr>
                                <m:e>
                                  <m:r>
                                    <a:rPr lang="en-US" altLang="ja-JP" i="1" dirty="0">
                                      <a:solidFill>
                                        <a:srgbClr val="000000"/>
                                      </a:solidFill>
                                      <a:latin typeface="Cambria Math" charset="0"/>
                                      <a:ea typeface="Cambria Math" charset="0"/>
                                      <a:cs typeface="Cambria Math" charset="0"/>
                                    </a:rPr>
                                    <m:t>𝛿</m:t>
                                  </m:r>
                                  <m:r>
                                    <a:rPr lang="en-US" altLang="ja-JP" i="1" dirty="0">
                                      <a:solidFill>
                                        <a:srgbClr val="000000"/>
                                      </a:solidFill>
                                      <a:latin typeface="Cambria Math" charset="0"/>
                                      <a:ea typeface="Cambria Math" charset="0"/>
                                      <a:cs typeface="Cambria Math" charset="0"/>
                                    </a:rPr>
                                    <m:t>ℓ</m:t>
                                  </m:r>
                                </m:e>
                                <m:sub>
                                  <m:r>
                                    <a:rPr lang="en-US" altLang="ja-JP" i="1" dirty="0">
                                      <a:solidFill>
                                        <a:srgbClr val="000000"/>
                                      </a:solidFill>
                                      <a:latin typeface="Cambria Math" charset="0"/>
                                      <a:ea typeface="Cambria Math" charset="0"/>
                                      <a:cs typeface="Cambria Math" charset="0"/>
                                    </a:rPr>
                                    <m:t>𝑗</m:t>
                                  </m:r>
                                </m:sub>
                              </m:sSub>
                            </m:sup>
                          </m:sSup>
                        </m:e>
                      </m:nary>
                      <m:r>
                        <a:rPr lang="en-US" altLang="ja-JP" b="0" i="1" smtClean="0">
                          <a:latin typeface="Cambria Math" charset="0"/>
                        </a:rPr>
                        <m:t>=</m:t>
                      </m:r>
                      <m:f>
                        <m:fPr>
                          <m:ctrlPr>
                            <a:rPr lang="en-US" altLang="ja-JP" b="0" i="1" smtClean="0">
                              <a:latin typeface="Cambria Math" panose="02040503050406030204" pitchFamily="18" charset="0"/>
                              <a:ea typeface="Cambria Math" charset="0"/>
                              <a:cs typeface="Cambria Math" charset="0"/>
                            </a:rPr>
                          </m:ctrlPr>
                        </m:fPr>
                        <m:num>
                          <m:r>
                            <a:rPr lang="en-US" altLang="ja-JP" b="0" i="1" smtClean="0">
                              <a:latin typeface="Cambria Math" charset="0"/>
                              <a:ea typeface="Cambria Math" charset="0"/>
                              <a:cs typeface="Cambria Math" charset="0"/>
                            </a:rPr>
                            <m:t>𝜀</m:t>
                          </m:r>
                        </m:num>
                        <m:den>
                          <m:r>
                            <a:rPr lang="en-US" altLang="ja-JP" i="1">
                              <a:latin typeface="Cambria Math" charset="0"/>
                            </a:rPr>
                            <m:t>𝑡</m:t>
                          </m:r>
                        </m:den>
                      </m:f>
                      <m:r>
                        <a:rPr lang="en-US" altLang="ja-JP" i="1">
                          <a:latin typeface="Cambria Math" charset="0"/>
                          <a:ea typeface="Cambria Math" charset="0"/>
                          <a:cs typeface="Cambria Math" charset="0"/>
                        </a:rPr>
                        <m:t>𝜂</m:t>
                      </m:r>
                    </m:oMath>
                  </a14:m>
                  <a:r>
                    <a:rPr lang="en-US" altLang="ja-JP" dirty="0"/>
                    <a:t>,</a:t>
                  </a:r>
                </a:p>
                <a:p>
                  <a:endParaRPr lang="en-US" altLang="ja-JP" dirty="0"/>
                </a:p>
                <a:p>
                  <a14:m>
                    <m:oMath xmlns:m="http://schemas.openxmlformats.org/officeDocument/2006/math">
                      <m:nary>
                        <m:naryPr>
                          <m:chr m:val="∑"/>
                          <m:ctrlPr>
                            <a:rPr lang="is-IS" altLang="ja-JP" i="1">
                              <a:latin typeface="Cambria Math" panose="02040503050406030204" pitchFamily="18" charset="0"/>
                            </a:rPr>
                          </m:ctrlPr>
                        </m:naryPr>
                        <m:sub>
                          <m:r>
                            <m:rPr>
                              <m:brk m:alnAt="23"/>
                            </m:rPr>
                            <a:rPr lang="en-US" altLang="ja-JP" i="1">
                              <a:latin typeface="Cambria Math" charset="0"/>
                            </a:rPr>
                            <m:t>𝑗</m:t>
                          </m:r>
                          <m:r>
                            <a:rPr lang="en-US" altLang="ja-JP" i="1">
                              <a:latin typeface="Cambria Math" charset="0"/>
                            </a:rPr>
                            <m:t>=1</m:t>
                          </m:r>
                        </m:sub>
                        <m:sup>
                          <m:r>
                            <a:rPr lang="en-US" altLang="ja-JP" i="1">
                              <a:latin typeface="Cambria Math" charset="0"/>
                            </a:rPr>
                            <m:t>3</m:t>
                          </m:r>
                        </m:sup>
                        <m:e>
                          <m:sSup>
                            <m:sSupPr>
                              <m:ctrlPr>
                                <a:rPr lang="en-US" altLang="ja-JP" i="1">
                                  <a:latin typeface="Cambria Math" panose="02040503050406030204" pitchFamily="18" charset="0"/>
                                </a:rPr>
                              </m:ctrlPr>
                            </m:sSupPr>
                            <m:e>
                              <m:r>
                                <a:rPr lang="en-US" altLang="ja-JP" i="1">
                                  <a:latin typeface="Cambria Math" charset="0"/>
                                </a:rPr>
                                <m:t>𝑒</m:t>
                              </m:r>
                            </m:e>
                            <m:sup>
                              <m:r>
                                <a:rPr lang="en-US" altLang="ja-JP" i="1" dirty="0">
                                  <a:solidFill>
                                    <a:srgbClr val="000000"/>
                                  </a:solidFill>
                                  <a:latin typeface="Cambria Math" charset="0"/>
                                </a:rPr>
                                <m:t>𝑖</m:t>
                              </m:r>
                              <m:f>
                                <m:fPr>
                                  <m:ctrlPr>
                                    <a:rPr lang="mr-IN" altLang="ja-JP" i="1" dirty="0">
                                      <a:solidFill>
                                        <a:srgbClr val="000000"/>
                                      </a:solidFill>
                                      <a:latin typeface="Cambria Math" panose="02040503050406030204" pitchFamily="18" charset="0"/>
                                    </a:rPr>
                                  </m:ctrlPr>
                                </m:fPr>
                                <m:num>
                                  <m:r>
                                    <a:rPr lang="en-US" altLang="ja-JP" i="1" dirty="0">
                                      <a:solidFill>
                                        <a:srgbClr val="000000"/>
                                      </a:solidFill>
                                      <a:latin typeface="Cambria Math" charset="0"/>
                                    </a:rPr>
                                    <m:t>2</m:t>
                                  </m:r>
                                  <m:r>
                                    <a:rPr lang="en-US" altLang="ja-JP" i="1" dirty="0">
                                      <a:solidFill>
                                        <a:srgbClr val="000000"/>
                                      </a:solidFill>
                                      <a:latin typeface="Cambria Math" charset="0"/>
                                      <a:ea typeface="Cambria Math" charset="0"/>
                                      <a:cs typeface="Cambria Math" charset="0"/>
                                    </a:rPr>
                                    <m:t>𝜋</m:t>
                                  </m:r>
                                </m:num>
                                <m:den>
                                  <m:r>
                                    <a:rPr lang="en-US" altLang="ja-JP" i="1" dirty="0">
                                      <a:solidFill>
                                        <a:srgbClr val="000000"/>
                                      </a:solidFill>
                                      <a:latin typeface="Cambria Math" charset="0"/>
                                    </a:rPr>
                                    <m:t>𝑑</m:t>
                                  </m:r>
                                </m:den>
                              </m:f>
                              <m:sSub>
                                <m:sSubPr>
                                  <m:ctrlPr>
                                    <a:rPr lang="en-US" altLang="ja-JP" i="1" dirty="0">
                                      <a:solidFill>
                                        <a:srgbClr val="000000"/>
                                      </a:solidFill>
                                      <a:latin typeface="Cambria Math" panose="02040503050406030204" pitchFamily="18" charset="0"/>
                                      <a:ea typeface="Cambria Math" charset="0"/>
                                      <a:cs typeface="Cambria Math" charset="0"/>
                                    </a:rPr>
                                  </m:ctrlPr>
                                </m:sSubPr>
                                <m:e>
                                  <m:r>
                                    <a:rPr lang="en-US" altLang="ja-JP" i="1" dirty="0">
                                      <a:solidFill>
                                        <a:srgbClr val="000000"/>
                                      </a:solidFill>
                                      <a:latin typeface="Cambria Math" charset="0"/>
                                      <a:ea typeface="Cambria Math" charset="0"/>
                                      <a:cs typeface="Cambria Math" charset="0"/>
                                    </a:rPr>
                                    <m:t>𝛿</m:t>
                                  </m:r>
                                  <m:r>
                                    <a:rPr lang="el-GR" altLang="ja-JP" i="1" dirty="0">
                                      <a:solidFill>
                                        <a:srgbClr val="000000"/>
                                      </a:solidFill>
                                      <a:latin typeface="Cambria Math" charset="0"/>
                                      <a:ea typeface="Cambria Math" charset="0"/>
                                      <a:cs typeface="Cambria Math" charset="0"/>
                                    </a:rPr>
                                    <m:t>𝜈</m:t>
                                  </m:r>
                                </m:e>
                                <m:sub>
                                  <m:r>
                                    <a:rPr lang="en-US" altLang="ja-JP" i="1" dirty="0">
                                      <a:solidFill>
                                        <a:srgbClr val="000000"/>
                                      </a:solidFill>
                                      <a:latin typeface="Cambria Math" charset="0"/>
                                      <a:ea typeface="Cambria Math" charset="0"/>
                                      <a:cs typeface="Cambria Math" charset="0"/>
                                    </a:rPr>
                                    <m:t>𝑗</m:t>
                                  </m:r>
                                </m:sub>
                              </m:sSub>
                              <m:r>
                                <a:rPr lang="en-US" altLang="ja-JP" i="1" dirty="0">
                                  <a:solidFill>
                                    <a:srgbClr val="000000"/>
                                  </a:solidFill>
                                  <a:latin typeface="Cambria Math" charset="0"/>
                                  <a:ea typeface="Cambria Math" charset="0"/>
                                  <a:cs typeface="Cambria Math" charset="0"/>
                                </a:rPr>
                                <m:t>𝜇</m:t>
                              </m:r>
                            </m:sup>
                          </m:sSup>
                          <m:sSup>
                            <m:sSupPr>
                              <m:ctrlPr>
                                <a:rPr lang="en-US" altLang="ja-JP" i="1" dirty="0">
                                  <a:solidFill>
                                    <a:srgbClr val="000000"/>
                                  </a:solidFill>
                                  <a:latin typeface="Cambria Math" panose="02040503050406030204" pitchFamily="18" charset="0"/>
                                  <a:ea typeface="Cambria Math" charset="0"/>
                                  <a:cs typeface="Cambria Math" charset="0"/>
                                </a:rPr>
                              </m:ctrlPr>
                            </m:sSupPr>
                            <m:e>
                              <m:r>
                                <a:rPr lang="en-US" altLang="ja-JP" i="1" dirty="0">
                                  <a:solidFill>
                                    <a:srgbClr val="000000"/>
                                  </a:solidFill>
                                  <a:latin typeface="Cambria Math" charset="0"/>
                                  <a:ea typeface="Cambria Math" charset="0"/>
                                  <a:cs typeface="Cambria Math" charset="0"/>
                                </a:rPr>
                                <m:t>𝜆</m:t>
                              </m:r>
                            </m:e>
                            <m:sup>
                              <m:sSub>
                                <m:sSubPr>
                                  <m:ctrlPr>
                                    <a:rPr lang="en-US" altLang="ja-JP" i="1" dirty="0">
                                      <a:solidFill>
                                        <a:srgbClr val="000000"/>
                                      </a:solidFill>
                                      <a:latin typeface="Cambria Math" panose="02040503050406030204" pitchFamily="18" charset="0"/>
                                      <a:ea typeface="Cambria Math" charset="0"/>
                                      <a:cs typeface="Cambria Math" charset="0"/>
                                    </a:rPr>
                                  </m:ctrlPr>
                                </m:sSubPr>
                                <m:e>
                                  <m:r>
                                    <a:rPr lang="en-US" altLang="ja-JP" i="1" dirty="0">
                                      <a:solidFill>
                                        <a:srgbClr val="000000"/>
                                      </a:solidFill>
                                      <a:latin typeface="Cambria Math" charset="0"/>
                                      <a:ea typeface="Cambria Math" charset="0"/>
                                      <a:cs typeface="Cambria Math" charset="0"/>
                                    </a:rPr>
                                    <m:t>𝛿</m:t>
                                  </m:r>
                                  <m:r>
                                    <a:rPr lang="en-US" altLang="ja-JP" i="1" dirty="0">
                                      <a:solidFill>
                                        <a:srgbClr val="000000"/>
                                      </a:solidFill>
                                      <a:latin typeface="Cambria Math" charset="0"/>
                                      <a:ea typeface="Cambria Math" charset="0"/>
                                      <a:cs typeface="Cambria Math" charset="0"/>
                                    </a:rPr>
                                    <m:t>ℓ</m:t>
                                  </m:r>
                                </m:e>
                                <m:sub>
                                  <m:r>
                                    <a:rPr lang="en-US" altLang="ja-JP" i="1" dirty="0">
                                      <a:solidFill>
                                        <a:srgbClr val="000000"/>
                                      </a:solidFill>
                                      <a:latin typeface="Cambria Math" charset="0"/>
                                      <a:ea typeface="Cambria Math" charset="0"/>
                                      <a:cs typeface="Cambria Math" charset="0"/>
                                    </a:rPr>
                                    <m:t>𝑗</m:t>
                                  </m:r>
                                </m:sub>
                              </m:sSub>
                            </m:sup>
                          </m:sSup>
                        </m:e>
                      </m:nary>
                      <m:r>
                        <a:rPr lang="en-US" altLang="ja-JP" i="1">
                          <a:latin typeface="Cambria Math" charset="0"/>
                        </a:rPr>
                        <m:t>=</m:t>
                      </m:r>
                      <m:f>
                        <m:fPr>
                          <m:ctrlPr>
                            <a:rPr lang="en-US" altLang="ja-JP" i="1">
                              <a:latin typeface="Cambria Math" panose="02040503050406030204" pitchFamily="18" charset="0"/>
                              <a:ea typeface="Cambria Math" charset="0"/>
                              <a:cs typeface="Cambria Math" charset="0"/>
                            </a:rPr>
                          </m:ctrlPr>
                        </m:fPr>
                        <m:num>
                          <m:r>
                            <a:rPr lang="en-US" altLang="ja-JP" i="1">
                              <a:latin typeface="Cambria Math" charset="0"/>
                              <a:ea typeface="Cambria Math" charset="0"/>
                              <a:cs typeface="Cambria Math" charset="0"/>
                            </a:rPr>
                            <m:t>𝜀</m:t>
                          </m:r>
                        </m:num>
                        <m:den>
                          <m:r>
                            <a:rPr lang="en-US" altLang="ja-JP" i="1">
                              <a:latin typeface="Cambria Math" charset="0"/>
                            </a:rPr>
                            <m:t>𝑡</m:t>
                          </m:r>
                        </m:den>
                      </m:f>
                      <m:f>
                        <m:fPr>
                          <m:ctrlPr>
                            <a:rPr lang="en-US" altLang="ja-JP" i="1">
                              <a:latin typeface="Cambria Math" panose="02040503050406030204" pitchFamily="18" charset="0"/>
                              <a:ea typeface="Cambria Math" charset="0"/>
                              <a:cs typeface="Cambria Math" charset="0"/>
                            </a:rPr>
                          </m:ctrlPr>
                        </m:fPr>
                        <m:num>
                          <m:r>
                            <a:rPr lang="en-US" altLang="ja-JP" b="0" i="1" smtClean="0">
                              <a:latin typeface="Cambria Math" charset="0"/>
                              <a:ea typeface="Cambria Math" charset="0"/>
                              <a:cs typeface="Cambria Math" charset="0"/>
                            </a:rPr>
                            <m:t>1</m:t>
                          </m:r>
                        </m:num>
                        <m:den>
                          <m:r>
                            <a:rPr lang="en-US" altLang="ja-JP" i="1">
                              <a:latin typeface="Cambria Math" charset="0"/>
                              <a:ea typeface="Cambria Math" charset="0"/>
                              <a:cs typeface="Cambria Math" charset="0"/>
                            </a:rPr>
                            <m:t>𝜂</m:t>
                          </m:r>
                        </m:den>
                      </m:f>
                    </m:oMath>
                  </a14:m>
                  <a:r>
                    <a:rPr lang="en-US" altLang="ja-JP" dirty="0"/>
                    <a:t>.</a:t>
                  </a:r>
                  <a:endParaRPr lang="ja-JP" altLang="en-US" dirty="0"/>
                </a:p>
              </p:txBody>
            </p:sp>
          </mc:Choice>
          <mc:Fallback xmlns="">
            <p:sp>
              <p:nvSpPr>
                <p:cNvPr id="34" name="正方形/長方形 33"/>
                <p:cNvSpPr>
                  <a:spLocks noRot="1" noChangeAspect="1" noMove="1" noResize="1" noEditPoints="1" noAdjustHandles="1" noChangeArrowheads="1" noChangeShapeType="1" noTextEdit="1"/>
                </p:cNvSpPr>
                <p:nvPr/>
              </p:nvSpPr>
              <p:spPr>
                <a:xfrm>
                  <a:off x="1860538" y="2846484"/>
                  <a:ext cx="2711961" cy="1295868"/>
                </a:xfrm>
                <a:prstGeom prst="rect">
                  <a:avLst/>
                </a:prstGeom>
                <a:blipFill rotWithShape="0">
                  <a:blip r:embed="rId8"/>
                  <a:stretch>
                    <a:fillRect r="-899"/>
                  </a:stretch>
                </a:blipFill>
              </p:spPr>
              <p:txBody>
                <a:bodyPr/>
                <a:lstStyle/>
                <a:p>
                  <a:r>
                    <a:rPr lang="ja-JP" altLang="en-US">
                      <a:noFill/>
                    </a:rPr>
                    <a:t> </a:t>
                  </a:r>
                </a:p>
              </p:txBody>
            </p:sp>
          </mc:Fallback>
        </mc:AlternateContent>
      </p:grpSp>
      <p:grpSp>
        <p:nvGrpSpPr>
          <p:cNvPr id="12" name="図形グループ 11"/>
          <p:cNvGrpSpPr/>
          <p:nvPr/>
        </p:nvGrpSpPr>
        <p:grpSpPr>
          <a:xfrm>
            <a:off x="4894743" y="4711912"/>
            <a:ext cx="3862611" cy="1933832"/>
            <a:chOff x="4894743" y="4711912"/>
            <a:chExt cx="3862611" cy="1933832"/>
          </a:xfrm>
        </p:grpSpPr>
        <p:sp>
          <p:nvSpPr>
            <p:cNvPr id="29" name="正方形/長方形 28"/>
            <p:cNvSpPr/>
            <p:nvPr/>
          </p:nvSpPr>
          <p:spPr>
            <a:xfrm>
              <a:off x="4894743" y="4731031"/>
              <a:ext cx="3380409" cy="369332"/>
            </a:xfrm>
            <a:prstGeom prst="rect">
              <a:avLst/>
            </a:prstGeom>
            <a:ln>
              <a:noFill/>
            </a:ln>
          </p:spPr>
          <p:txBody>
            <a:bodyPr wrap="square">
              <a:spAutoFit/>
            </a:bodyPr>
            <a:lstStyle/>
            <a:p>
              <a:r>
                <a:rPr lang="mr-IN" altLang="ja-JP" dirty="0">
                  <a:solidFill>
                    <a:srgbClr val="000000"/>
                  </a:solidFill>
                  <a:ea typeface="ＭＳ Ｐゴシック" pitchFamily="-29" charset="-128"/>
                  <a:cs typeface="Calibri"/>
                </a:rPr>
                <a:t>|λ|&lt;1</a:t>
              </a:r>
              <a:r>
                <a:rPr lang="en-US" altLang="ja-JP" dirty="0">
                  <a:solidFill>
                    <a:srgbClr val="000000"/>
                  </a:solidFill>
                  <a:ea typeface="ＭＳ Ｐゴシック" pitchFamily="-29" charset="-128"/>
                  <a:cs typeface="Calibri"/>
                </a:rPr>
                <a:t> </a:t>
              </a:r>
              <a:r>
                <a:rPr lang="ja-JP" altLang="en-US" dirty="0">
                  <a:solidFill>
                    <a:srgbClr val="000000"/>
                  </a:solidFill>
                  <a:ea typeface="ＭＳ Ｐゴシック" pitchFamily="-29" charset="-128"/>
                  <a:cs typeface="Calibri"/>
                </a:rPr>
                <a:t>となるモード数：</a:t>
              </a:r>
              <a:endParaRPr lang="ja-JP" altLang="en-US" dirty="0">
                <a:solidFill>
                  <a:srgbClr val="000000"/>
                </a:solidFill>
              </a:endParaRPr>
            </a:p>
          </p:txBody>
        </p:sp>
        <p:sp>
          <p:nvSpPr>
            <p:cNvPr id="35" name="角丸四角形 34"/>
            <p:cNvSpPr/>
            <p:nvPr/>
          </p:nvSpPr>
          <p:spPr>
            <a:xfrm>
              <a:off x="4894743" y="4711912"/>
              <a:ext cx="3862611" cy="926122"/>
            </a:xfrm>
            <a:prstGeom prst="roundRect">
              <a:avLst>
                <a:gd name="adj" fmla="val 6370"/>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正方形/長方形 7"/>
                <p:cNvSpPr/>
                <p:nvPr/>
              </p:nvSpPr>
              <p:spPr>
                <a:xfrm>
                  <a:off x="4956882" y="5079766"/>
                  <a:ext cx="3738331" cy="504818"/>
                </a:xfrm>
                <a:prstGeom prst="rect">
                  <a:avLst/>
                </a:prstGeom>
              </p:spPr>
              <p:txBody>
                <a:bodyPr wrap="none">
                  <a:spAutoFit/>
                </a:bodyPr>
                <a:lstStyle/>
                <a:p>
                  <a14:m>
                    <m:oMath xmlns:m="http://schemas.openxmlformats.org/officeDocument/2006/math">
                      <m:sSub>
                        <m:sSubPr>
                          <m:ctrlPr>
                            <a:rPr lang="en-US" altLang="ja-JP" i="1" smtClean="0">
                              <a:solidFill>
                                <a:srgbClr val="000000"/>
                              </a:solidFill>
                              <a:latin typeface="Cambria Math" panose="02040503050406030204" pitchFamily="18" charset="0"/>
                              <a:ea typeface="ＭＳ Ｐゴシック" pitchFamily="-29" charset="-128"/>
                              <a:cs typeface="Calibri"/>
                            </a:rPr>
                          </m:ctrlPr>
                        </m:sSubPr>
                        <m:e>
                          <m:r>
                            <a:rPr lang="en-US" altLang="ja-JP" i="1">
                              <a:solidFill>
                                <a:srgbClr val="000000"/>
                              </a:solidFill>
                              <a:latin typeface="Cambria Math" charset="0"/>
                              <a:ea typeface="ＭＳ Ｐゴシック" pitchFamily="-29" charset="-128"/>
                              <a:cs typeface="Calibri"/>
                            </a:rPr>
                            <m:t>𝑁</m:t>
                          </m:r>
                        </m:e>
                        <m:sub>
                          <m:r>
                            <a:rPr lang="en-US" altLang="ja-JP" b="0" i="1" smtClean="0">
                              <a:solidFill>
                                <a:srgbClr val="000000"/>
                              </a:solidFill>
                              <a:latin typeface="Cambria Math" charset="0"/>
                              <a:ea typeface="ＭＳ Ｐゴシック" pitchFamily="-29" charset="-128"/>
                              <a:cs typeface="Calibri"/>
                            </a:rPr>
                            <m:t>𝐴</m:t>
                          </m:r>
                        </m:sub>
                      </m:sSub>
                      <m:r>
                        <a:rPr lang="en-US" altLang="ja-JP" b="0" i="1" smtClean="0">
                          <a:solidFill>
                            <a:srgbClr val="000000"/>
                          </a:solidFill>
                          <a:latin typeface="Cambria Math" charset="0"/>
                          <a:ea typeface="Cambria Math" charset="0"/>
                          <a:cs typeface="Cambria Math" charset="0"/>
                        </a:rPr>
                        <m:t>=</m:t>
                      </m:r>
                      <m:d>
                        <m:dPr>
                          <m:begChr m:val="⌊"/>
                          <m:endChr m:val="⌋"/>
                          <m:ctrlPr>
                            <a:rPr lang="en-US" altLang="ja-JP" b="0" i="1" smtClean="0">
                              <a:solidFill>
                                <a:srgbClr val="000000"/>
                              </a:solidFill>
                              <a:latin typeface="Cambria Math" panose="02040503050406030204" pitchFamily="18" charset="0"/>
                              <a:ea typeface="Cambria Math" charset="0"/>
                              <a:cs typeface="Cambria Math" charset="0"/>
                            </a:rPr>
                          </m:ctrlPr>
                        </m:dPr>
                        <m:e>
                          <m:f>
                            <m:fPr>
                              <m:ctrlPr>
                                <a:rPr lang="en-US" altLang="ja-JP" i="1">
                                  <a:solidFill>
                                    <a:srgbClr val="000000"/>
                                  </a:solidFill>
                                  <a:latin typeface="Cambria Math" panose="02040503050406030204" pitchFamily="18" charset="0"/>
                                  <a:ea typeface="Cambria Math" charset="0"/>
                                  <a:cs typeface="Cambria Math" charset="0"/>
                                </a:rPr>
                              </m:ctrlPr>
                            </m:fPr>
                            <m:num>
                              <m:r>
                                <a:rPr lang="en-US" altLang="ja-JP" i="1">
                                  <a:solidFill>
                                    <a:srgbClr val="000000"/>
                                  </a:solidFill>
                                  <a:latin typeface="Cambria Math" charset="0"/>
                                  <a:ea typeface="Cambria Math" charset="0"/>
                                  <a:cs typeface="Cambria Math" charset="0"/>
                                </a:rPr>
                                <m:t>2</m:t>
                              </m:r>
                              <m:r>
                                <a:rPr lang="en-US" altLang="ja-JP" i="1">
                                  <a:solidFill>
                                    <a:srgbClr val="000000"/>
                                  </a:solidFill>
                                  <a:latin typeface="Cambria Math" charset="0"/>
                                  <a:ea typeface="Cambria Math" charset="0"/>
                                  <a:cs typeface="Cambria Math" charset="0"/>
                                </a:rPr>
                                <m:t>𝑛</m:t>
                              </m:r>
                              <m:r>
                                <a:rPr lang="en-US" altLang="ja-JP" i="1">
                                  <a:solidFill>
                                    <a:srgbClr val="000000"/>
                                  </a:solidFill>
                                  <a:latin typeface="Cambria Math" charset="0"/>
                                  <a:ea typeface="Cambria Math" charset="0"/>
                                  <a:cs typeface="Cambria Math" charset="0"/>
                                </a:rPr>
                                <m:t>+</m:t>
                              </m:r>
                              <m:r>
                                <a:rPr lang="en-US" altLang="ja-JP" i="1">
                                  <a:solidFill>
                                    <a:srgbClr val="000000"/>
                                  </a:solidFill>
                                  <a:latin typeface="Cambria Math" charset="0"/>
                                  <a:ea typeface="Cambria Math" charset="0"/>
                                  <a:cs typeface="Cambria Math" charset="0"/>
                                </a:rPr>
                                <m:t>𝑚</m:t>
                              </m:r>
                            </m:num>
                            <m:den>
                              <m:r>
                                <a:rPr lang="en-US" altLang="ja-JP" i="1">
                                  <a:solidFill>
                                    <a:srgbClr val="000000"/>
                                  </a:solidFill>
                                  <a:latin typeface="Cambria Math" charset="0"/>
                                  <a:ea typeface="Cambria Math" charset="0"/>
                                  <a:cs typeface="Cambria Math" charset="0"/>
                                </a:rPr>
                                <m:t>3</m:t>
                              </m:r>
                              <m:r>
                                <a:rPr lang="en-US" altLang="ja-JP" i="1">
                                  <a:solidFill>
                                    <a:srgbClr val="000000"/>
                                  </a:solidFill>
                                  <a:latin typeface="Cambria Math" charset="0"/>
                                  <a:ea typeface="Cambria Math" charset="0"/>
                                  <a:cs typeface="Cambria Math" charset="0"/>
                                </a:rPr>
                                <m:t>𝑑</m:t>
                              </m:r>
                            </m:den>
                          </m:f>
                        </m:e>
                      </m:d>
                    </m:oMath>
                  </a14:m>
                  <a:r>
                    <a:rPr lang="en-US" altLang="ja-JP" dirty="0"/>
                    <a:t>+</a:t>
                  </a:r>
                  <a14:m>
                    <m:oMath xmlns:m="http://schemas.openxmlformats.org/officeDocument/2006/math">
                      <m:sSub>
                        <m:sSubPr>
                          <m:ctrlPr>
                            <a:rPr lang="en-US" altLang="ja-JP" i="1">
                              <a:solidFill>
                                <a:srgbClr val="000000"/>
                              </a:solidFill>
                              <a:latin typeface="Cambria Math" panose="02040503050406030204" pitchFamily="18" charset="0"/>
                              <a:ea typeface="ＭＳ Ｐゴシック" pitchFamily="-29" charset="-128"/>
                              <a:cs typeface="Calibri"/>
                            </a:rPr>
                          </m:ctrlPr>
                        </m:sSubPr>
                        <m:e>
                          <m:r>
                            <a:rPr lang="en-US" altLang="ja-JP" b="0" i="1" smtClean="0">
                              <a:solidFill>
                                <a:srgbClr val="000000"/>
                              </a:solidFill>
                              <a:latin typeface="Cambria Math" charset="0"/>
                              <a:ea typeface="ＭＳ Ｐゴシック" pitchFamily="-29" charset="-128"/>
                              <a:cs typeface="Calibri"/>
                            </a:rPr>
                            <m:t>𝑛</m:t>
                          </m:r>
                        </m:e>
                        <m:sub>
                          <m:r>
                            <a:rPr lang="en-US" altLang="ja-JP" i="1">
                              <a:solidFill>
                                <a:srgbClr val="000000"/>
                              </a:solidFill>
                              <a:latin typeface="Cambria Math" charset="0"/>
                              <a:ea typeface="ＭＳ Ｐゴシック" pitchFamily="-29" charset="-128"/>
                              <a:cs typeface="Calibri"/>
                            </a:rPr>
                            <m:t>𝐴</m:t>
                          </m:r>
                        </m:sub>
                      </m:sSub>
                    </m:oMath>
                  </a14:m>
                  <a:r>
                    <a:rPr lang="en-US" altLang="ja-JP" dirty="0"/>
                    <a:t>,    </a:t>
                  </a:r>
                  <a14:m>
                    <m:oMath xmlns:m="http://schemas.openxmlformats.org/officeDocument/2006/math">
                      <m:sSub>
                        <m:sSubPr>
                          <m:ctrlPr>
                            <a:rPr lang="en-US" altLang="ja-JP" i="1">
                              <a:solidFill>
                                <a:srgbClr val="000000"/>
                              </a:solidFill>
                              <a:latin typeface="Cambria Math" panose="02040503050406030204" pitchFamily="18" charset="0"/>
                              <a:ea typeface="ＭＳ Ｐゴシック" pitchFamily="-29" charset="-128"/>
                              <a:cs typeface="Calibri"/>
                            </a:rPr>
                          </m:ctrlPr>
                        </m:sSubPr>
                        <m:e>
                          <m:r>
                            <a:rPr lang="en-US" altLang="ja-JP" i="1">
                              <a:solidFill>
                                <a:srgbClr val="000000"/>
                              </a:solidFill>
                              <a:latin typeface="Cambria Math" charset="0"/>
                              <a:ea typeface="ＭＳ Ｐゴシック" pitchFamily="-29" charset="-128"/>
                              <a:cs typeface="Calibri"/>
                            </a:rPr>
                            <m:t>𝑁</m:t>
                          </m:r>
                        </m:e>
                        <m:sub>
                          <m:r>
                            <a:rPr lang="en-US" altLang="ja-JP" b="0" i="1" smtClean="0">
                              <a:solidFill>
                                <a:srgbClr val="000000"/>
                              </a:solidFill>
                              <a:latin typeface="Cambria Math" charset="0"/>
                              <a:ea typeface="ＭＳ Ｐゴシック" pitchFamily="-29" charset="-128"/>
                              <a:cs typeface="Calibri"/>
                            </a:rPr>
                            <m:t>𝐵</m:t>
                          </m:r>
                        </m:sub>
                      </m:sSub>
                      <m:r>
                        <a:rPr lang="en-US" altLang="ja-JP" i="1">
                          <a:solidFill>
                            <a:srgbClr val="000000"/>
                          </a:solidFill>
                          <a:latin typeface="Cambria Math" charset="0"/>
                          <a:ea typeface="Cambria Math" charset="0"/>
                          <a:cs typeface="Cambria Math" charset="0"/>
                        </a:rPr>
                        <m:t>=</m:t>
                      </m:r>
                      <m:d>
                        <m:dPr>
                          <m:begChr m:val="⌊"/>
                          <m:endChr m:val="⌋"/>
                          <m:ctrlPr>
                            <a:rPr lang="en-US" altLang="ja-JP" i="1" smtClean="0">
                              <a:solidFill>
                                <a:srgbClr val="000000"/>
                              </a:solidFill>
                              <a:latin typeface="Cambria Math" panose="02040503050406030204" pitchFamily="18" charset="0"/>
                              <a:ea typeface="Cambria Math" charset="0"/>
                              <a:cs typeface="Cambria Math" charset="0"/>
                            </a:rPr>
                          </m:ctrlPr>
                        </m:dPr>
                        <m:e>
                          <m:f>
                            <m:fPr>
                              <m:ctrlPr>
                                <a:rPr lang="en-US" altLang="ja-JP" i="1">
                                  <a:solidFill>
                                    <a:srgbClr val="000000"/>
                                  </a:solidFill>
                                  <a:latin typeface="Cambria Math" panose="02040503050406030204" pitchFamily="18" charset="0"/>
                                  <a:ea typeface="Cambria Math" charset="0"/>
                                  <a:cs typeface="Cambria Math" charset="0"/>
                                </a:rPr>
                              </m:ctrlPr>
                            </m:fPr>
                            <m:num>
                              <m:r>
                                <a:rPr lang="en-US" altLang="ja-JP" i="1">
                                  <a:solidFill>
                                    <a:srgbClr val="000000"/>
                                  </a:solidFill>
                                  <a:latin typeface="Cambria Math" charset="0"/>
                                  <a:ea typeface="Cambria Math" charset="0"/>
                                  <a:cs typeface="Cambria Math" charset="0"/>
                                </a:rPr>
                                <m:t>2</m:t>
                              </m:r>
                              <m:r>
                                <a:rPr lang="en-US" altLang="ja-JP" i="1">
                                  <a:solidFill>
                                    <a:srgbClr val="000000"/>
                                  </a:solidFill>
                                  <a:latin typeface="Cambria Math" charset="0"/>
                                  <a:ea typeface="Cambria Math" charset="0"/>
                                  <a:cs typeface="Cambria Math" charset="0"/>
                                </a:rPr>
                                <m:t>𝑚</m:t>
                              </m:r>
                              <m:r>
                                <a:rPr lang="en-US" altLang="ja-JP" i="1">
                                  <a:solidFill>
                                    <a:srgbClr val="000000"/>
                                  </a:solidFill>
                                  <a:latin typeface="Cambria Math" charset="0"/>
                                  <a:ea typeface="Cambria Math" charset="0"/>
                                  <a:cs typeface="Cambria Math" charset="0"/>
                                </a:rPr>
                                <m:t>+</m:t>
                              </m:r>
                              <m:r>
                                <a:rPr lang="en-US" altLang="ja-JP" i="1">
                                  <a:solidFill>
                                    <a:srgbClr val="000000"/>
                                  </a:solidFill>
                                  <a:latin typeface="Cambria Math" charset="0"/>
                                  <a:ea typeface="Cambria Math" charset="0"/>
                                  <a:cs typeface="Cambria Math" charset="0"/>
                                </a:rPr>
                                <m:t>𝑛</m:t>
                              </m:r>
                            </m:num>
                            <m:den>
                              <m:r>
                                <a:rPr lang="en-US" altLang="ja-JP" i="1">
                                  <a:solidFill>
                                    <a:srgbClr val="000000"/>
                                  </a:solidFill>
                                  <a:latin typeface="Cambria Math" charset="0"/>
                                  <a:ea typeface="Cambria Math" charset="0"/>
                                  <a:cs typeface="Cambria Math" charset="0"/>
                                </a:rPr>
                                <m:t>3</m:t>
                              </m:r>
                              <m:r>
                                <a:rPr lang="en-US" altLang="ja-JP" i="1">
                                  <a:solidFill>
                                    <a:srgbClr val="000000"/>
                                  </a:solidFill>
                                  <a:latin typeface="Cambria Math" charset="0"/>
                                  <a:ea typeface="Cambria Math" charset="0"/>
                                  <a:cs typeface="Cambria Math" charset="0"/>
                                </a:rPr>
                                <m:t>𝑑</m:t>
                              </m:r>
                            </m:den>
                          </m:f>
                        </m:e>
                      </m:d>
                      <m:r>
                        <m:rPr>
                          <m:nor/>
                        </m:rPr>
                        <a:rPr lang="en-US" altLang="ja-JP" dirty="0"/>
                        <m:t>+</m:t>
                      </m:r>
                      <m:sSub>
                        <m:sSubPr>
                          <m:ctrlPr>
                            <a:rPr lang="en-US" altLang="ja-JP" i="1">
                              <a:solidFill>
                                <a:srgbClr val="000000"/>
                              </a:solidFill>
                              <a:latin typeface="Cambria Math" panose="02040503050406030204" pitchFamily="18" charset="0"/>
                              <a:ea typeface="ＭＳ Ｐゴシック" pitchFamily="-29" charset="-128"/>
                              <a:cs typeface="Calibri"/>
                            </a:rPr>
                          </m:ctrlPr>
                        </m:sSubPr>
                        <m:e>
                          <m:r>
                            <a:rPr lang="en-US" altLang="ja-JP" i="1">
                              <a:solidFill>
                                <a:srgbClr val="000000"/>
                              </a:solidFill>
                              <a:latin typeface="Cambria Math" charset="0"/>
                              <a:ea typeface="ＭＳ Ｐゴシック" pitchFamily="-29" charset="-128"/>
                              <a:cs typeface="Calibri"/>
                            </a:rPr>
                            <m:t>𝑛</m:t>
                          </m:r>
                        </m:e>
                        <m:sub>
                          <m:r>
                            <a:rPr lang="en-US" altLang="ja-JP" b="0" i="1" smtClean="0">
                              <a:solidFill>
                                <a:srgbClr val="000000"/>
                              </a:solidFill>
                              <a:latin typeface="Cambria Math" charset="0"/>
                              <a:ea typeface="ＭＳ Ｐゴシック" pitchFamily="-29" charset="-128"/>
                              <a:cs typeface="Calibri"/>
                            </a:rPr>
                            <m:t>𝐵</m:t>
                          </m:r>
                        </m:sub>
                      </m:sSub>
                      <m:r>
                        <a:rPr lang="en-US" altLang="ja-JP" b="0" i="0" smtClean="0">
                          <a:solidFill>
                            <a:srgbClr val="000000"/>
                          </a:solidFill>
                          <a:latin typeface="Cambria Math" charset="0"/>
                          <a:ea typeface="Cambria Math" charset="0"/>
                          <a:cs typeface="Cambria Math" charset="0"/>
                        </a:rPr>
                        <m:t>.</m:t>
                      </m:r>
                    </m:oMath>
                  </a14:m>
                  <a:endParaRPr lang="ja-JP" altLang="en-US" dirty="0"/>
                </a:p>
              </p:txBody>
            </p:sp>
          </mc:Choice>
          <mc:Fallback xmlns="">
            <p:sp>
              <p:nvSpPr>
                <p:cNvPr id="8" name="正方形/長方形 7"/>
                <p:cNvSpPr>
                  <a:spLocks noRot="1" noChangeAspect="1" noMove="1" noResize="1" noEditPoints="1" noAdjustHandles="1" noChangeArrowheads="1" noChangeShapeType="1" noTextEdit="1"/>
                </p:cNvSpPr>
                <p:nvPr/>
              </p:nvSpPr>
              <p:spPr>
                <a:xfrm>
                  <a:off x="4956882" y="5079766"/>
                  <a:ext cx="3738331" cy="504818"/>
                </a:xfrm>
                <a:prstGeom prst="rect">
                  <a:avLst/>
                </a:prstGeom>
                <a:blipFill rotWithShape="0">
                  <a:blip r:embed="rId9"/>
                  <a:stretch>
                    <a:fillRect b="-6024"/>
                  </a:stretch>
                </a:blipFill>
              </p:spPr>
              <p:txBody>
                <a:bodyPr/>
                <a:lstStyle/>
                <a:p>
                  <a:r>
                    <a:rPr lang="ja-JP" altLang="en-US">
                      <a:noFill/>
                    </a:rPr>
                    <a:t> </a:t>
                  </a:r>
                </a:p>
              </p:txBody>
            </p:sp>
          </mc:Fallback>
        </mc:AlternateContent>
        <p:pic>
          <p:nvPicPr>
            <p:cNvPr id="37" name="図 36"/>
            <p:cNvPicPr>
              <a:picLocks noChangeAspect="1"/>
            </p:cNvPicPr>
            <p:nvPr/>
          </p:nvPicPr>
          <p:blipFill>
            <a:blip r:embed="rId10"/>
            <a:stretch>
              <a:fillRect/>
            </a:stretch>
          </p:blipFill>
          <p:spPr>
            <a:xfrm>
              <a:off x="5338954" y="5769444"/>
              <a:ext cx="2844800" cy="876300"/>
            </a:xfrm>
            <a:prstGeom prst="rect">
              <a:avLst/>
            </a:prstGeom>
          </p:spPr>
        </p:pic>
      </p:grpSp>
      <p:sp>
        <p:nvSpPr>
          <p:cNvPr id="13" name="正方形/長方形 12">
            <a:extLst>
              <a:ext uri="{FF2B5EF4-FFF2-40B4-BE49-F238E27FC236}">
                <a16:creationId xmlns:a16="http://schemas.microsoft.com/office/drawing/2014/main" id="{E57672FD-E005-0A4B-859D-35F97849B047}"/>
              </a:ext>
            </a:extLst>
          </p:cNvPr>
          <p:cNvSpPr/>
          <p:nvPr/>
        </p:nvSpPr>
        <p:spPr>
          <a:xfrm>
            <a:off x="3993931" y="789312"/>
            <a:ext cx="5150069" cy="286232"/>
          </a:xfrm>
          <a:prstGeom prst="rect">
            <a:avLst/>
          </a:prstGeom>
        </p:spPr>
        <p:txBody>
          <a:bodyPr wrap="square">
            <a:spAutoFit/>
          </a:bodyPr>
          <a:lstStyle/>
          <a:p>
            <a:pPr marL="342900" indent="-342900" defTabSz="914400">
              <a:lnSpc>
                <a:spcPct val="90000"/>
              </a:lnSpc>
              <a:spcBef>
                <a:spcPct val="20000"/>
              </a:spcBef>
              <a:buClr>
                <a:srgbClr val="6F89F7"/>
              </a:buClr>
              <a:buSzPct val="110000"/>
              <a:defRPr/>
            </a:pPr>
            <a:r>
              <a:rPr kumimoji="0" lang="en-US" altLang="ja-JP" sz="1400" kern="0" dirty="0">
                <a:solidFill>
                  <a:srgbClr val="000000"/>
                </a:solidFill>
                <a:cs typeface="Calibri"/>
              </a:rPr>
              <a:t>Izumida, </a:t>
            </a:r>
            <a:r>
              <a:rPr kumimoji="0" lang="en-US" altLang="ja-JP" sz="1400" kern="0" dirty="0" err="1">
                <a:solidFill>
                  <a:srgbClr val="000000"/>
                </a:solidFill>
                <a:cs typeface="Calibri"/>
              </a:rPr>
              <a:t>Okuyama</a:t>
            </a:r>
            <a:r>
              <a:rPr kumimoji="0" lang="en-US" altLang="ja-JP" sz="1400" kern="0" dirty="0">
                <a:solidFill>
                  <a:srgbClr val="000000"/>
                </a:solidFill>
                <a:cs typeface="Calibri"/>
              </a:rPr>
              <a:t>, </a:t>
            </a:r>
            <a:r>
              <a:rPr kumimoji="0" lang="en-US" altLang="ja-JP" sz="1400" kern="0" dirty="0" err="1">
                <a:solidFill>
                  <a:srgbClr val="000000"/>
                </a:solidFill>
                <a:cs typeface="Calibri"/>
              </a:rPr>
              <a:t>Yamakage</a:t>
            </a:r>
            <a:r>
              <a:rPr kumimoji="0" lang="en-US" altLang="ja-JP" sz="1400" kern="0" dirty="0">
                <a:solidFill>
                  <a:srgbClr val="000000"/>
                </a:solidFill>
                <a:cs typeface="Calibri"/>
              </a:rPr>
              <a:t>, Saito, Phys. Rev. B </a:t>
            </a:r>
            <a:r>
              <a:rPr kumimoji="0" lang="en-US" altLang="ja-JP" sz="1400" b="1" kern="0" dirty="0">
                <a:solidFill>
                  <a:srgbClr val="000000"/>
                </a:solidFill>
                <a:cs typeface="Calibri"/>
              </a:rPr>
              <a:t>93</a:t>
            </a:r>
            <a:r>
              <a:rPr kumimoji="0" lang="en-US" altLang="ja-JP" sz="1400" kern="0" dirty="0">
                <a:solidFill>
                  <a:srgbClr val="000000"/>
                </a:solidFill>
                <a:cs typeface="Calibri"/>
              </a:rPr>
              <a:t>, 195442 (2016)</a:t>
            </a:r>
          </a:p>
        </p:txBody>
      </p:sp>
      <p:sp>
        <p:nvSpPr>
          <p:cNvPr id="11" name="スライド番号プレースホルダー 10">
            <a:extLst>
              <a:ext uri="{FF2B5EF4-FFF2-40B4-BE49-F238E27FC236}">
                <a16:creationId xmlns:a16="http://schemas.microsoft.com/office/drawing/2014/main" id="{BCAFECD6-8D52-6B4F-890D-5D1AE0719981}"/>
              </a:ext>
            </a:extLst>
          </p:cNvPr>
          <p:cNvSpPr>
            <a:spLocks noGrp="1"/>
          </p:cNvSpPr>
          <p:nvPr>
            <p:ph type="sldNum" sz="quarter" idx="12"/>
          </p:nvPr>
        </p:nvSpPr>
        <p:spPr/>
        <p:txBody>
          <a:bodyPr/>
          <a:lstStyle/>
          <a:p>
            <a:fld id="{85F06041-1EDA-E94D-86F3-DBBEB1D991AC}" type="slidenum">
              <a:rPr lang="ja-JP" altLang="en-US" smtClean="0"/>
              <a:pPr/>
              <a:t>14</a:t>
            </a:fld>
            <a:r>
              <a:rPr lang="en-US" altLang="ja-JP"/>
              <a:t>/21</a:t>
            </a:r>
            <a:endParaRPr lang="ja-JP" altLang="en-US" dirty="0"/>
          </a:p>
        </p:txBody>
      </p:sp>
    </p:spTree>
    <p:extLst>
      <p:ext uri="{BB962C8B-B14F-4D97-AF65-F5344CB8AC3E}">
        <p14:creationId xmlns:p14="http://schemas.microsoft.com/office/powerpoint/2010/main" val="1962698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1524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en-US" altLang="ja-JP" sz="3200" dirty="0">
                <a:solidFill>
                  <a:schemeClr val="tx1"/>
                </a:solidFill>
                <a:cs typeface="Calibri"/>
              </a:rPr>
              <a:t>Weak/Strong valley coupling</a:t>
            </a:r>
            <a:endParaRPr kumimoji="0" lang="en-US" altLang="ja-JP" sz="3200" dirty="0">
              <a:solidFill>
                <a:schemeClr val="tx1"/>
              </a:solidFill>
              <a:latin typeface="Calibri"/>
              <a:cs typeface="Calibri"/>
            </a:endParaRPr>
          </a:p>
        </p:txBody>
      </p:sp>
      <p:sp>
        <p:nvSpPr>
          <p:cNvPr id="3"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latin typeface="Calibri"/>
              <a:ea typeface="ＭＳ Ｐゴシック" pitchFamily="-29" charset="-128"/>
              <a:cs typeface="Calibri"/>
            </a:endParaRPr>
          </a:p>
        </p:txBody>
      </p:sp>
      <p:grpSp>
        <p:nvGrpSpPr>
          <p:cNvPr id="16" name="図形グループ 15"/>
          <p:cNvGrpSpPr/>
          <p:nvPr/>
        </p:nvGrpSpPr>
        <p:grpSpPr>
          <a:xfrm>
            <a:off x="2507002" y="873358"/>
            <a:ext cx="4129996" cy="1622849"/>
            <a:chOff x="258072" y="873358"/>
            <a:chExt cx="4129996" cy="1622849"/>
          </a:xfrm>
        </p:grpSpPr>
        <p:sp>
          <p:nvSpPr>
            <p:cNvPr id="4" name="正方形/長方形 3"/>
            <p:cNvSpPr/>
            <p:nvPr/>
          </p:nvSpPr>
          <p:spPr>
            <a:xfrm>
              <a:off x="259312" y="967593"/>
              <a:ext cx="3101225" cy="369332"/>
            </a:xfrm>
            <a:prstGeom prst="rect">
              <a:avLst/>
            </a:prstGeom>
            <a:ln>
              <a:noFill/>
            </a:ln>
          </p:spPr>
          <p:txBody>
            <a:bodyPr wrap="square">
              <a:spAutoFit/>
            </a:bodyPr>
            <a:lstStyle/>
            <a:p>
              <a:r>
                <a:rPr lang="en-US" altLang="ja-JP" dirty="0" err="1">
                  <a:solidFill>
                    <a:srgbClr val="000000"/>
                  </a:solidFill>
                  <a:ea typeface="ＭＳ Ｐゴシック" pitchFamily="-29" charset="-128"/>
                  <a:cs typeface="Calibri"/>
                </a:rPr>
                <a:t>Eigenstates</a:t>
              </a:r>
              <a:r>
                <a:rPr lang="en-US" altLang="ja-JP" dirty="0">
                  <a:solidFill>
                    <a:srgbClr val="000000"/>
                  </a:solidFill>
                  <a:ea typeface="ＭＳ Ｐゴシック" pitchFamily="-29" charset="-128"/>
                  <a:cs typeface="Calibri"/>
                </a:rPr>
                <a:t> near the end: </a:t>
              </a:r>
              <a:endParaRPr lang="ja-JP" altLang="en-US" dirty="0">
                <a:solidFill>
                  <a:srgbClr val="000000"/>
                </a:solidFill>
              </a:endParaRPr>
            </a:p>
          </p:txBody>
        </p:sp>
        <p:graphicFrame>
          <p:nvGraphicFramePr>
            <p:cNvPr id="5" name="オブジェクト 4"/>
            <p:cNvGraphicFramePr>
              <a:graphicFrameLocks noChangeAspect="1"/>
            </p:cNvGraphicFramePr>
            <p:nvPr>
              <p:extLst/>
            </p:nvPr>
          </p:nvGraphicFramePr>
          <p:xfrm>
            <a:off x="554595" y="1408113"/>
            <a:ext cx="3098800" cy="682625"/>
          </p:xfrm>
          <a:graphic>
            <a:graphicData uri="http://schemas.openxmlformats.org/presentationml/2006/ole">
              <mc:AlternateContent xmlns:mc="http://schemas.openxmlformats.org/markup-compatibility/2006">
                <mc:Choice xmlns:v="urn:schemas-microsoft-com:vml" Requires="v">
                  <p:oleObj spid="_x0000_s602135" name="数式" r:id="rId4" imgW="2184400" imgH="482600" progId="Equation.3">
                    <p:embed/>
                  </p:oleObj>
                </mc:Choice>
                <mc:Fallback>
                  <p:oleObj name="数式" r:id="rId4" imgW="2184400" imgH="482600" progId="Equation.3">
                    <p:embed/>
                    <p:pic>
                      <p:nvPicPr>
                        <p:cNvPr id="5" name="オブジェクト 4"/>
                        <p:cNvPicPr/>
                        <p:nvPr/>
                      </p:nvPicPr>
                      <p:blipFill>
                        <a:blip r:embed="rId5"/>
                        <a:stretch>
                          <a:fillRect/>
                        </a:stretch>
                      </p:blipFill>
                      <p:spPr>
                        <a:xfrm>
                          <a:off x="554595" y="1408113"/>
                          <a:ext cx="3098800" cy="682625"/>
                        </a:xfrm>
                        <a:prstGeom prst="rect">
                          <a:avLst/>
                        </a:prstGeom>
                      </p:spPr>
                    </p:pic>
                  </p:oleObj>
                </mc:Fallback>
              </mc:AlternateContent>
            </a:graphicData>
          </a:graphic>
        </p:graphicFrame>
        <p:sp>
          <p:nvSpPr>
            <p:cNvPr id="6" name="角丸四角形 5"/>
            <p:cNvSpPr/>
            <p:nvPr/>
          </p:nvSpPr>
          <p:spPr>
            <a:xfrm>
              <a:off x="1893805" y="1569754"/>
              <a:ext cx="382610" cy="317510"/>
            </a:xfrm>
            <a:prstGeom prst="roundRect">
              <a:avLst>
                <a:gd name="adj" fmla="val 637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845207" y="2022818"/>
              <a:ext cx="1694076" cy="338554"/>
            </a:xfrm>
            <a:prstGeom prst="rect">
              <a:avLst/>
            </a:prstGeom>
            <a:noFill/>
          </p:spPr>
          <p:txBody>
            <a:bodyPr wrap="square" rtlCol="0">
              <a:spAutoFit/>
            </a:bodyPr>
            <a:lstStyle/>
            <a:p>
              <a:pPr algn="ctr"/>
              <a:r>
                <a:rPr lang="en-US" altLang="ja-JP" sz="1600" dirty="0"/>
                <a:t>Traveling modes</a:t>
              </a:r>
              <a:endParaRPr kumimoji="1" lang="ja-JP" altLang="en-US" sz="1600" dirty="0"/>
            </a:p>
          </p:txBody>
        </p:sp>
        <p:sp>
          <p:nvSpPr>
            <p:cNvPr id="8" name="テキスト ボックス 7"/>
            <p:cNvSpPr txBox="1"/>
            <p:nvPr/>
          </p:nvSpPr>
          <p:spPr>
            <a:xfrm>
              <a:off x="2555666" y="2022818"/>
              <a:ext cx="1829665" cy="338554"/>
            </a:xfrm>
            <a:prstGeom prst="rect">
              <a:avLst/>
            </a:prstGeom>
            <a:noFill/>
          </p:spPr>
          <p:txBody>
            <a:bodyPr wrap="square" rtlCol="0">
              <a:spAutoFit/>
            </a:bodyPr>
            <a:lstStyle/>
            <a:p>
              <a:pPr algn="ctr"/>
              <a:r>
                <a:rPr lang="en-US" altLang="ja-JP" sz="1600" dirty="0"/>
                <a:t>Evanescent modes</a:t>
              </a:r>
              <a:endParaRPr kumimoji="1" lang="ja-JP" altLang="en-US" sz="1600" dirty="0"/>
            </a:p>
          </p:txBody>
        </p:sp>
        <p:cxnSp>
          <p:nvCxnSpPr>
            <p:cNvPr id="9" name="直線矢印コネクタ 8"/>
            <p:cNvCxnSpPr>
              <a:stCxn id="7" idx="0"/>
              <a:endCxn id="6" idx="2"/>
            </p:cNvCxnSpPr>
            <p:nvPr/>
          </p:nvCxnSpPr>
          <p:spPr>
            <a:xfrm flipV="1">
              <a:off x="1692245" y="1887264"/>
              <a:ext cx="392865" cy="135554"/>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 name="直線矢印コネクタ 9"/>
            <p:cNvCxnSpPr>
              <a:stCxn id="8" idx="0"/>
              <a:endCxn id="11" idx="2"/>
            </p:cNvCxnSpPr>
            <p:nvPr/>
          </p:nvCxnSpPr>
          <p:spPr>
            <a:xfrm flipH="1" flipV="1">
              <a:off x="3299112" y="1939120"/>
              <a:ext cx="171387" cy="8369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 name="角丸四角形 10"/>
            <p:cNvSpPr/>
            <p:nvPr/>
          </p:nvSpPr>
          <p:spPr>
            <a:xfrm>
              <a:off x="3014579" y="1510495"/>
              <a:ext cx="569066" cy="428625"/>
            </a:xfrm>
            <a:prstGeom prst="roundRect">
              <a:avLst>
                <a:gd name="adj" fmla="val 637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58072" y="873358"/>
              <a:ext cx="4129996" cy="1622849"/>
            </a:xfrm>
            <a:prstGeom prst="roundRect">
              <a:avLst>
                <a:gd name="adj" fmla="val 6370"/>
              </a:avLst>
            </a:prstGeom>
            <a:noFill/>
            <a:ln w="127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21" name="図形グループ 20"/>
          <p:cNvGrpSpPr/>
          <p:nvPr/>
        </p:nvGrpSpPr>
        <p:grpSpPr>
          <a:xfrm>
            <a:off x="57644" y="611184"/>
            <a:ext cx="9449206" cy="7135816"/>
            <a:chOff x="57644" y="611184"/>
            <a:chExt cx="9449206" cy="7135816"/>
          </a:xfrm>
        </p:grpSpPr>
        <p:pic>
          <p:nvPicPr>
            <p:cNvPr id="23" name="図 22" descr="0704_wf_minB_phiA.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3252" y="3498475"/>
              <a:ext cx="2321519" cy="1374048"/>
            </a:xfrm>
            <a:prstGeom prst="rect">
              <a:avLst/>
            </a:prstGeom>
          </p:spPr>
        </p:pic>
        <p:sp>
          <p:nvSpPr>
            <p:cNvPr id="13" name="正方形/長方形 12"/>
            <p:cNvSpPr/>
            <p:nvPr/>
          </p:nvSpPr>
          <p:spPr>
            <a:xfrm>
              <a:off x="161785" y="2759179"/>
              <a:ext cx="8558535" cy="707886"/>
            </a:xfrm>
            <a:prstGeom prst="rect">
              <a:avLst/>
            </a:prstGeom>
            <a:ln>
              <a:noFill/>
            </a:ln>
          </p:spPr>
          <p:txBody>
            <a:bodyPr wrap="square">
              <a:spAutoFit/>
            </a:bodyPr>
            <a:lstStyle/>
            <a:p>
              <a:r>
                <a:rPr lang="en-US" altLang="ja-JP" sz="2000" dirty="0">
                  <a:solidFill>
                    <a:srgbClr val="000000"/>
                  </a:solidFill>
                  <a:ea typeface="ＭＳ Ｐゴシック" pitchFamily="-29" charset="-128"/>
                  <a:cs typeface="Calibri"/>
                </a:rPr>
                <a:t>(1) No. modes ≦</a:t>
              </a:r>
              <a:r>
                <a:rPr lang="en-US" altLang="ja-JP" sz="2000" baseline="30000" dirty="0">
                  <a:solidFill>
                    <a:srgbClr val="000000"/>
                  </a:solidFill>
                </a:rPr>
                <a:t> </a:t>
              </a:r>
              <a:r>
                <a:rPr lang="en-US" altLang="ja-JP" sz="2000" dirty="0">
                  <a:solidFill>
                    <a:srgbClr val="000000"/>
                  </a:solidFill>
                  <a:ea typeface="ＭＳ Ｐゴシック" pitchFamily="-29" charset="-128"/>
                  <a:cs typeface="Calibri"/>
                </a:rPr>
                <a:t>No. BC </a:t>
              </a:r>
              <a:r>
                <a:rPr lang="en-US" altLang="ja-JP" sz="2000" dirty="0">
                  <a:solidFill>
                    <a:srgbClr val="000000"/>
                  </a:solidFill>
                  <a:ea typeface="ＭＳ Ｐゴシック" pitchFamily="-29" charset="-128"/>
                  <a:cs typeface="Calibri"/>
                  <a:sym typeface="Wingdings"/>
                </a:rPr>
                <a:t> g(</a:t>
              </a:r>
              <a:r>
                <a:rPr lang="en-US" altLang="ja-JP" sz="2000" i="1" dirty="0">
                  <a:solidFill>
                    <a:srgbClr val="000000"/>
                  </a:solidFill>
                  <a:ea typeface="ＭＳ Ｐゴシック" pitchFamily="-29" charset="-128"/>
                  <a:cs typeface="Calibri"/>
                  <a:sym typeface="Wingdings"/>
                </a:rPr>
                <a:t>l</a:t>
              </a:r>
              <a:r>
                <a:rPr lang="en-US" altLang="ja-JP" sz="2000" dirty="0">
                  <a:solidFill>
                    <a:srgbClr val="000000"/>
                  </a:solidFill>
                  <a:ea typeface="ＭＳ Ｐゴシック" pitchFamily="-29" charset="-128"/>
                  <a:cs typeface="Calibri"/>
                  <a:sym typeface="Wingdings"/>
                </a:rPr>
                <a:t>) = 0: fixed boundary of g(l)</a:t>
              </a:r>
            </a:p>
            <a:p>
              <a:r>
                <a:rPr lang="en-US" altLang="ja-JP" sz="2000" dirty="0">
                  <a:solidFill>
                    <a:srgbClr val="000000"/>
                  </a:solidFill>
                  <a:ea typeface="ＭＳ Ｐゴシック" pitchFamily="-29" charset="-128"/>
                  <a:cs typeface="Calibri"/>
                  <a:sym typeface="Wingdings"/>
                </a:rPr>
                <a:t>                                             g(</a:t>
              </a:r>
              <a:r>
                <a:rPr lang="en-US" altLang="ja-JP" sz="2000" i="1" dirty="0">
                  <a:solidFill>
                    <a:srgbClr val="000000"/>
                  </a:solidFill>
                  <a:ea typeface="ＭＳ Ｐゴシック" pitchFamily="-29" charset="-128"/>
                  <a:cs typeface="Calibri"/>
                  <a:sym typeface="Wingdings"/>
                </a:rPr>
                <a:t>l</a:t>
              </a:r>
              <a:r>
                <a:rPr lang="en-US" altLang="ja-JP" sz="2000" dirty="0">
                  <a:solidFill>
                    <a:srgbClr val="000000"/>
                  </a:solidFill>
                  <a:ea typeface="ＭＳ Ｐゴシック" pitchFamily="-29" charset="-128"/>
                  <a:cs typeface="Calibri"/>
                  <a:sym typeface="Wingdings"/>
                </a:rPr>
                <a:t>) ∝ </a:t>
              </a:r>
              <a:r>
                <a:rPr lang="en-US" altLang="ja-JP" sz="2000" dirty="0">
                  <a:solidFill>
                    <a:srgbClr val="FF0000"/>
                  </a:solidFill>
                  <a:ea typeface="ＭＳ Ｐゴシック" pitchFamily="-29" charset="-128"/>
                  <a:cs typeface="Calibri"/>
                  <a:sym typeface="Wingdings"/>
                </a:rPr>
                <a:t>sin(</a:t>
              </a:r>
              <a:r>
                <a:rPr lang="en-US" altLang="ja-JP" sz="2000" i="1" dirty="0">
                  <a:solidFill>
                    <a:srgbClr val="FF0000"/>
                  </a:solidFill>
                  <a:ea typeface="ＭＳ Ｐゴシック" pitchFamily="-29" charset="-128"/>
                  <a:cs typeface="Calibri"/>
                  <a:sym typeface="Wingdings"/>
                </a:rPr>
                <a:t>kl</a:t>
              </a:r>
              <a:r>
                <a:rPr lang="en-US" altLang="ja-JP" sz="2000" dirty="0">
                  <a:solidFill>
                    <a:srgbClr val="FF0000"/>
                  </a:solidFill>
                  <a:ea typeface="ＭＳ Ｐゴシック" pitchFamily="-29" charset="-128"/>
                  <a:cs typeface="Calibri"/>
                  <a:sym typeface="Wingdings"/>
                </a:rPr>
                <a:t>)</a:t>
              </a:r>
              <a:r>
                <a:rPr lang="en-US" altLang="ja-JP" sz="2000" dirty="0">
                  <a:solidFill>
                    <a:srgbClr val="000000"/>
                  </a:solidFill>
                  <a:ea typeface="ＭＳ Ｐゴシック" pitchFamily="-29" charset="-128"/>
                  <a:cs typeface="Calibri"/>
                  <a:sym typeface="Wingdings"/>
                </a:rPr>
                <a:t> ∝ </a:t>
              </a:r>
              <a:r>
                <a:rPr lang="en-US" altLang="ja-JP" sz="2000" i="1" dirty="0" err="1">
                  <a:solidFill>
                    <a:srgbClr val="000000"/>
                  </a:solidFill>
                  <a:ea typeface="ＭＳ Ｐゴシック" pitchFamily="-29" charset="-128"/>
                  <a:cs typeface="Calibri"/>
                  <a:sym typeface="Wingdings"/>
                </a:rPr>
                <a:t>e</a:t>
              </a:r>
              <a:r>
                <a:rPr lang="en-US" altLang="ja-JP" sz="2000" i="1" baseline="30000" dirty="0" err="1">
                  <a:solidFill>
                    <a:srgbClr val="000000"/>
                  </a:solidFill>
                  <a:ea typeface="ＭＳ Ｐゴシック" pitchFamily="-29" charset="-128"/>
                  <a:cs typeface="Calibri"/>
                  <a:sym typeface="Wingdings"/>
                </a:rPr>
                <a:t>ikl</a:t>
              </a:r>
              <a:r>
                <a:rPr lang="en-US" altLang="ja-JP" sz="2000" dirty="0">
                  <a:solidFill>
                    <a:srgbClr val="000000"/>
                  </a:solidFill>
                  <a:ea typeface="ＭＳ Ｐゴシック" pitchFamily="-29" charset="-128"/>
                  <a:cs typeface="Calibri"/>
                  <a:sym typeface="Wingdings"/>
                </a:rPr>
                <a:t>-</a:t>
              </a:r>
              <a:r>
                <a:rPr lang="en-US" altLang="ja-JP" sz="2000" i="1" dirty="0">
                  <a:solidFill>
                    <a:srgbClr val="000000"/>
                  </a:solidFill>
                  <a:ea typeface="ＭＳ Ｐゴシック" pitchFamily="-29" charset="-128"/>
                  <a:cs typeface="Calibri"/>
                  <a:sym typeface="Wingdings"/>
                </a:rPr>
                <a:t>e</a:t>
              </a:r>
              <a:r>
                <a:rPr lang="en-US" altLang="ja-JP" sz="2000" i="1" baseline="30000" dirty="0">
                  <a:solidFill>
                    <a:srgbClr val="000000"/>
                  </a:solidFill>
                  <a:ea typeface="ＭＳ Ｐゴシック" pitchFamily="-29" charset="-128"/>
                  <a:cs typeface="Calibri"/>
                  <a:sym typeface="Wingdings"/>
                </a:rPr>
                <a:t>-</a:t>
              </a:r>
              <a:r>
                <a:rPr lang="en-US" altLang="ja-JP" sz="2000" i="1" baseline="30000" dirty="0" err="1">
                  <a:solidFill>
                    <a:srgbClr val="000000"/>
                  </a:solidFill>
                  <a:ea typeface="ＭＳ Ｐゴシック" pitchFamily="-29" charset="-128"/>
                  <a:cs typeface="Calibri"/>
                  <a:sym typeface="Wingdings"/>
                </a:rPr>
                <a:t>ikl</a:t>
              </a:r>
              <a:r>
                <a:rPr lang="en-US" altLang="ja-JP" sz="2000" dirty="0">
                  <a:solidFill>
                    <a:srgbClr val="000000"/>
                  </a:solidFill>
                  <a:ea typeface="ＭＳ Ｐゴシック" pitchFamily="-29" charset="-128"/>
                  <a:cs typeface="Calibri"/>
                  <a:sym typeface="Wingdings"/>
                </a:rPr>
                <a:t> (</a:t>
              </a:r>
              <a:r>
                <a:rPr lang="en-US" altLang="ja-JP" sz="2000" i="1" dirty="0">
                  <a:solidFill>
                    <a:srgbClr val="000000"/>
                  </a:solidFill>
                  <a:ea typeface="ＭＳ Ｐゴシック" pitchFamily="-29" charset="-128"/>
                  <a:cs typeface="Calibri"/>
                  <a:sym typeface="Wingdings"/>
                </a:rPr>
                <a:t>k</a:t>
              </a:r>
              <a:r>
                <a:rPr lang="en-US" altLang="ja-JP" sz="2000" dirty="0">
                  <a:solidFill>
                    <a:srgbClr val="000000"/>
                  </a:solidFill>
                  <a:ea typeface="ＭＳ Ｐゴシック" pitchFamily="-29" charset="-128"/>
                  <a:cs typeface="Calibri"/>
                  <a:sym typeface="Wingdings"/>
                </a:rPr>
                <a:t>&lt;&lt;</a:t>
              </a:r>
              <a:r>
                <a:rPr lang="en-US" altLang="ja-JP" sz="2000" i="1" dirty="0" err="1">
                  <a:solidFill>
                    <a:srgbClr val="000000"/>
                  </a:solidFill>
                  <a:ea typeface="ＭＳ Ｐゴシック" pitchFamily="-29" charset="-128"/>
                  <a:cs typeface="Calibri"/>
                  <a:sym typeface="Wingdings"/>
                </a:rPr>
                <a:t>k</a:t>
              </a:r>
              <a:r>
                <a:rPr lang="en-US" altLang="ja-JP" sz="2000" baseline="-25000" dirty="0" err="1">
                  <a:solidFill>
                    <a:srgbClr val="000000"/>
                  </a:solidFill>
                  <a:ea typeface="ＭＳ Ｐゴシック" pitchFamily="-29" charset="-128"/>
                  <a:cs typeface="Calibri"/>
                  <a:sym typeface="Wingdings"/>
                </a:rPr>
                <a:t>K</a:t>
              </a:r>
              <a:r>
                <a:rPr lang="en-US" altLang="ja-JP" sz="2000" dirty="0">
                  <a:solidFill>
                    <a:srgbClr val="000000"/>
                  </a:solidFill>
                  <a:ea typeface="ＭＳ Ｐゴシック" pitchFamily="-29" charset="-128"/>
                  <a:cs typeface="Calibri"/>
                  <a:sym typeface="Wingdings"/>
                </a:rPr>
                <a:t>): weak valley coupling </a:t>
              </a:r>
              <a:endParaRPr lang="ja-JP" altLang="en-US" sz="2000" baseline="30000" dirty="0">
                <a:solidFill>
                  <a:srgbClr val="000000"/>
                </a:solidFill>
              </a:endParaRPr>
            </a:p>
          </p:txBody>
        </p:sp>
        <p:grpSp>
          <p:nvGrpSpPr>
            <p:cNvPr id="75" name="図形グループ 74"/>
            <p:cNvGrpSpPr/>
            <p:nvPr/>
          </p:nvGrpSpPr>
          <p:grpSpPr>
            <a:xfrm>
              <a:off x="6274131" y="3511597"/>
              <a:ext cx="2598180" cy="1145694"/>
              <a:chOff x="4880873" y="5544556"/>
              <a:chExt cx="2978603" cy="1313444"/>
            </a:xfrm>
          </p:grpSpPr>
          <p:grpSp>
            <p:nvGrpSpPr>
              <p:cNvPr id="77" name="図形グループ 76"/>
              <p:cNvGrpSpPr/>
              <p:nvPr/>
            </p:nvGrpSpPr>
            <p:grpSpPr>
              <a:xfrm>
                <a:off x="5047754" y="5644719"/>
                <a:ext cx="2669487" cy="1213281"/>
                <a:chOff x="4864311" y="1913365"/>
                <a:chExt cx="2807005" cy="1275783"/>
              </a:xfrm>
            </p:grpSpPr>
            <p:grpSp>
              <p:nvGrpSpPr>
                <p:cNvPr id="135" name="図形グループ 134"/>
                <p:cNvGrpSpPr/>
                <p:nvPr/>
              </p:nvGrpSpPr>
              <p:grpSpPr>
                <a:xfrm>
                  <a:off x="5001486" y="1913365"/>
                  <a:ext cx="998685" cy="1258850"/>
                  <a:chOff x="5878918" y="4969738"/>
                  <a:chExt cx="998685" cy="1258850"/>
                </a:xfrm>
              </p:grpSpPr>
              <p:pic>
                <p:nvPicPr>
                  <p:cNvPr id="158" name="図 157" descr="名称未設定.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9703" y="4971288"/>
                    <a:ext cx="977900" cy="1257300"/>
                  </a:xfrm>
                  <a:prstGeom prst="rect">
                    <a:avLst/>
                  </a:prstGeom>
                </p:spPr>
              </p:pic>
              <p:pic>
                <p:nvPicPr>
                  <p:cNvPr id="159" name="図 158" descr="名称未設定.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878918" y="4969738"/>
                    <a:ext cx="977900" cy="1257300"/>
                  </a:xfrm>
                  <a:prstGeom prst="rect">
                    <a:avLst/>
                  </a:prstGeom>
                </p:spPr>
              </p:pic>
            </p:grpSp>
            <p:cxnSp>
              <p:nvCxnSpPr>
                <p:cNvPr id="136" name="直線矢印コネクタ 135"/>
                <p:cNvCxnSpPr/>
                <p:nvPr/>
              </p:nvCxnSpPr>
              <p:spPr>
                <a:xfrm>
                  <a:off x="4864311" y="3046051"/>
                  <a:ext cx="280700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37" name="図形グループ 136"/>
                <p:cNvGrpSpPr/>
                <p:nvPr/>
              </p:nvGrpSpPr>
              <p:grpSpPr>
                <a:xfrm>
                  <a:off x="6660150" y="2965154"/>
                  <a:ext cx="613493" cy="71497"/>
                  <a:chOff x="2248840" y="2862426"/>
                  <a:chExt cx="613493" cy="97076"/>
                </a:xfrm>
              </p:grpSpPr>
              <p:cxnSp>
                <p:nvCxnSpPr>
                  <p:cNvPr id="152" name="直線コネクタ 151"/>
                  <p:cNvCxnSpPr/>
                  <p:nvPr/>
                </p:nvCxnSpPr>
                <p:spPr>
                  <a:xfrm>
                    <a:off x="2248840"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直線コネクタ 152"/>
                  <p:cNvCxnSpPr/>
                  <p:nvPr/>
                </p:nvCxnSpPr>
                <p:spPr>
                  <a:xfrm>
                    <a:off x="2862333"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直線コネクタ 153"/>
                  <p:cNvCxnSpPr/>
                  <p:nvPr/>
                </p:nvCxnSpPr>
                <p:spPr>
                  <a:xfrm>
                    <a:off x="2371539"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直線コネクタ 154"/>
                  <p:cNvCxnSpPr/>
                  <p:nvPr/>
                </p:nvCxnSpPr>
                <p:spPr>
                  <a:xfrm>
                    <a:off x="2494238"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直線コネクタ 155"/>
                  <p:cNvCxnSpPr/>
                  <p:nvPr/>
                </p:nvCxnSpPr>
                <p:spPr>
                  <a:xfrm>
                    <a:off x="2616937"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直線コネクタ 156"/>
                  <p:cNvCxnSpPr/>
                  <p:nvPr/>
                </p:nvCxnSpPr>
                <p:spPr>
                  <a:xfrm>
                    <a:off x="2739636"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38" name="図形グループ 137"/>
                <p:cNvGrpSpPr/>
                <p:nvPr/>
              </p:nvGrpSpPr>
              <p:grpSpPr>
                <a:xfrm>
                  <a:off x="5194679" y="2965154"/>
                  <a:ext cx="613493" cy="71497"/>
                  <a:chOff x="2401240" y="3014826"/>
                  <a:chExt cx="613493" cy="97076"/>
                </a:xfrm>
              </p:grpSpPr>
              <p:cxnSp>
                <p:nvCxnSpPr>
                  <p:cNvPr id="146" name="直線コネクタ 145"/>
                  <p:cNvCxnSpPr/>
                  <p:nvPr/>
                </p:nvCxnSpPr>
                <p:spPr>
                  <a:xfrm>
                    <a:off x="2401240"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直線コネクタ 146"/>
                  <p:cNvCxnSpPr/>
                  <p:nvPr/>
                </p:nvCxnSpPr>
                <p:spPr>
                  <a:xfrm>
                    <a:off x="3014733"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直線コネクタ 147"/>
                  <p:cNvCxnSpPr/>
                  <p:nvPr/>
                </p:nvCxnSpPr>
                <p:spPr>
                  <a:xfrm>
                    <a:off x="2523939"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9" name="直線コネクタ 148"/>
                  <p:cNvCxnSpPr/>
                  <p:nvPr/>
                </p:nvCxnSpPr>
                <p:spPr>
                  <a:xfrm>
                    <a:off x="2646638"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0" name="直線コネクタ 149"/>
                  <p:cNvCxnSpPr/>
                  <p:nvPr/>
                </p:nvCxnSpPr>
                <p:spPr>
                  <a:xfrm>
                    <a:off x="2769337"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直線コネクタ 150"/>
                  <p:cNvCxnSpPr/>
                  <p:nvPr/>
                </p:nvCxnSpPr>
                <p:spPr>
                  <a:xfrm>
                    <a:off x="2892036"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9" name="正方形/長方形 138"/>
                <p:cNvSpPr/>
                <p:nvPr/>
              </p:nvSpPr>
              <p:spPr>
                <a:xfrm>
                  <a:off x="6220146" y="2930929"/>
                  <a:ext cx="105836" cy="2116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p>
              </p:txBody>
            </p:sp>
            <p:sp>
              <p:nvSpPr>
                <p:cNvPr id="140" name="等号 139"/>
                <p:cNvSpPr/>
                <p:nvPr/>
              </p:nvSpPr>
              <p:spPr>
                <a:xfrm rot="17611788">
                  <a:off x="6104329" y="2872084"/>
                  <a:ext cx="317064" cy="317064"/>
                </a:xfrm>
                <a:prstGeom prst="mathEqual">
                  <a:avLst>
                    <a:gd name="adj1" fmla="val 10893"/>
                    <a:gd name="adj2" fmla="val 18074"/>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solidFill>
                      <a:schemeClr val="tx1"/>
                    </a:solidFill>
                  </a:endParaRPr>
                </a:p>
              </p:txBody>
            </p:sp>
            <p:grpSp>
              <p:nvGrpSpPr>
                <p:cNvPr id="141" name="図形グループ 140"/>
                <p:cNvGrpSpPr/>
                <p:nvPr/>
              </p:nvGrpSpPr>
              <p:grpSpPr>
                <a:xfrm flipH="1">
                  <a:off x="6462405" y="1913365"/>
                  <a:ext cx="998685" cy="1258850"/>
                  <a:chOff x="5878918" y="4969738"/>
                  <a:chExt cx="998685" cy="1258850"/>
                </a:xfrm>
              </p:grpSpPr>
              <p:pic>
                <p:nvPicPr>
                  <p:cNvPr id="144" name="図 143" descr="名称未設定.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9703" y="4971288"/>
                    <a:ext cx="977900" cy="1257300"/>
                  </a:xfrm>
                  <a:prstGeom prst="rect">
                    <a:avLst/>
                  </a:prstGeom>
                </p:spPr>
              </p:pic>
              <p:pic>
                <p:nvPicPr>
                  <p:cNvPr id="145" name="図 144" descr="名称未設定.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5878918" y="4969738"/>
                    <a:ext cx="977900" cy="1257300"/>
                  </a:xfrm>
                  <a:prstGeom prst="rect">
                    <a:avLst/>
                  </a:prstGeom>
                </p:spPr>
              </p:pic>
            </p:grpSp>
            <p:sp>
              <p:nvSpPr>
                <p:cNvPr id="142" name="フリーフォーム 141"/>
                <p:cNvSpPr/>
                <p:nvPr/>
              </p:nvSpPr>
              <p:spPr>
                <a:xfrm>
                  <a:off x="5344761" y="2143481"/>
                  <a:ext cx="330025" cy="126635"/>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600"/>
                </a:p>
              </p:txBody>
            </p:sp>
            <p:sp>
              <p:nvSpPr>
                <p:cNvPr id="143" name="フリーフォーム 142"/>
                <p:cNvSpPr/>
                <p:nvPr/>
              </p:nvSpPr>
              <p:spPr>
                <a:xfrm>
                  <a:off x="6796059" y="2132309"/>
                  <a:ext cx="330025" cy="126635"/>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600"/>
                </a:p>
              </p:txBody>
            </p:sp>
          </p:grpSp>
          <p:sp>
            <p:nvSpPr>
              <p:cNvPr id="78" name="正方形/長方形 77"/>
              <p:cNvSpPr/>
              <p:nvPr/>
            </p:nvSpPr>
            <p:spPr>
              <a:xfrm>
                <a:off x="5505777" y="5544556"/>
                <a:ext cx="486739" cy="388124"/>
              </a:xfrm>
              <a:prstGeom prst="rect">
                <a:avLst/>
              </a:prstGeom>
            </p:spPr>
            <p:txBody>
              <a:bodyPr wrap="square">
                <a:spAutoFit/>
              </a:bodyPr>
              <a:lstStyle/>
              <a:p>
                <a:r>
                  <a:rPr lang="en-US" altLang="ja-JP" sz="1600" i="1" dirty="0">
                    <a:solidFill>
                      <a:srgbClr val="000000"/>
                    </a:solidFill>
                  </a:rPr>
                  <a:t>K’</a:t>
                </a:r>
                <a:endParaRPr lang="ja-JP" altLang="en-US" sz="1600" dirty="0">
                  <a:solidFill>
                    <a:srgbClr val="000000"/>
                  </a:solidFill>
                </a:endParaRPr>
              </a:p>
            </p:txBody>
          </p:sp>
          <p:sp>
            <p:nvSpPr>
              <p:cNvPr id="79" name="正方形/長方形 78"/>
              <p:cNvSpPr/>
              <p:nvPr/>
            </p:nvSpPr>
            <p:spPr>
              <a:xfrm>
                <a:off x="6884408" y="5544556"/>
                <a:ext cx="334175" cy="377299"/>
              </a:xfrm>
              <a:prstGeom prst="rect">
                <a:avLst/>
              </a:prstGeom>
            </p:spPr>
            <p:txBody>
              <a:bodyPr wrap="square">
                <a:spAutoFit/>
              </a:bodyPr>
              <a:lstStyle/>
              <a:p>
                <a:r>
                  <a:rPr lang="en-US" altLang="ja-JP" sz="1600" i="1" dirty="0">
                    <a:solidFill>
                      <a:srgbClr val="000000"/>
                    </a:solidFill>
                  </a:rPr>
                  <a:t>K</a:t>
                </a:r>
                <a:endParaRPr lang="ja-JP" altLang="en-US" sz="1600" dirty="0">
                  <a:solidFill>
                    <a:srgbClr val="000000"/>
                  </a:solidFill>
                </a:endParaRPr>
              </a:p>
            </p:txBody>
          </p:sp>
          <p:cxnSp>
            <p:nvCxnSpPr>
              <p:cNvPr id="80" name="直線コネクタ 79"/>
              <p:cNvCxnSpPr/>
              <p:nvPr/>
            </p:nvCxnSpPr>
            <p:spPr bwMode="auto">
              <a:xfrm>
                <a:off x="6026270" y="6389385"/>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bwMode="auto">
              <a:xfrm>
                <a:off x="6026270" y="6525785"/>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直線コネクタ 81"/>
              <p:cNvCxnSpPr/>
              <p:nvPr/>
            </p:nvCxnSpPr>
            <p:spPr bwMode="auto">
              <a:xfrm>
                <a:off x="6026270" y="6254248"/>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直線コネクタ 82"/>
              <p:cNvCxnSpPr/>
              <p:nvPr/>
            </p:nvCxnSpPr>
            <p:spPr bwMode="auto">
              <a:xfrm>
                <a:off x="6026270" y="5982712"/>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bwMode="auto">
              <a:xfrm>
                <a:off x="6026270" y="6119112"/>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bwMode="auto">
              <a:xfrm>
                <a:off x="6026270" y="5847574"/>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直線コネクタ 85"/>
              <p:cNvCxnSpPr/>
              <p:nvPr/>
            </p:nvCxnSpPr>
            <p:spPr bwMode="auto">
              <a:xfrm>
                <a:off x="6523078" y="6391912"/>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直線コネクタ 86"/>
              <p:cNvCxnSpPr/>
              <p:nvPr/>
            </p:nvCxnSpPr>
            <p:spPr bwMode="auto">
              <a:xfrm>
                <a:off x="6523078" y="6528311"/>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直線コネクタ 87"/>
              <p:cNvCxnSpPr/>
              <p:nvPr/>
            </p:nvCxnSpPr>
            <p:spPr bwMode="auto">
              <a:xfrm>
                <a:off x="6523078" y="6256774"/>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 name="直線コネクタ 88"/>
              <p:cNvCxnSpPr/>
              <p:nvPr/>
            </p:nvCxnSpPr>
            <p:spPr bwMode="auto">
              <a:xfrm>
                <a:off x="6523078" y="5985237"/>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直線コネクタ 89"/>
              <p:cNvCxnSpPr/>
              <p:nvPr/>
            </p:nvCxnSpPr>
            <p:spPr bwMode="auto">
              <a:xfrm>
                <a:off x="6523078" y="6120374"/>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直線コネクタ 90"/>
              <p:cNvCxnSpPr/>
              <p:nvPr/>
            </p:nvCxnSpPr>
            <p:spPr bwMode="auto">
              <a:xfrm>
                <a:off x="6523078" y="5850100"/>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直線コネクタ 91"/>
              <p:cNvCxnSpPr/>
              <p:nvPr/>
            </p:nvCxnSpPr>
            <p:spPr bwMode="auto">
              <a:xfrm>
                <a:off x="6275240" y="6372880"/>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bwMode="auto">
              <a:xfrm>
                <a:off x="6275240" y="6509280"/>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bwMode="auto">
              <a:xfrm>
                <a:off x="6275240" y="6237743"/>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bwMode="auto">
              <a:xfrm>
                <a:off x="6275240" y="5966206"/>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直線コネクタ 95"/>
              <p:cNvCxnSpPr/>
              <p:nvPr/>
            </p:nvCxnSpPr>
            <p:spPr bwMode="auto">
              <a:xfrm>
                <a:off x="6275240" y="6101343"/>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直線コネクタ 96"/>
              <p:cNvCxnSpPr/>
              <p:nvPr/>
            </p:nvCxnSpPr>
            <p:spPr bwMode="auto">
              <a:xfrm>
                <a:off x="6275240" y="5831068"/>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直線コネクタ 97"/>
              <p:cNvCxnSpPr/>
              <p:nvPr/>
            </p:nvCxnSpPr>
            <p:spPr bwMode="auto">
              <a:xfrm>
                <a:off x="6275240" y="6405040"/>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直線コネクタ 98"/>
              <p:cNvCxnSpPr/>
              <p:nvPr/>
            </p:nvCxnSpPr>
            <p:spPr bwMode="auto">
              <a:xfrm>
                <a:off x="6275240" y="6541440"/>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直線コネクタ 99"/>
              <p:cNvCxnSpPr/>
              <p:nvPr/>
            </p:nvCxnSpPr>
            <p:spPr bwMode="auto">
              <a:xfrm>
                <a:off x="6275240" y="6269903"/>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直線コネクタ 100"/>
              <p:cNvCxnSpPr/>
              <p:nvPr/>
            </p:nvCxnSpPr>
            <p:spPr bwMode="auto">
              <a:xfrm>
                <a:off x="6275240" y="5998366"/>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直線コネクタ 101"/>
              <p:cNvCxnSpPr/>
              <p:nvPr/>
            </p:nvCxnSpPr>
            <p:spPr bwMode="auto">
              <a:xfrm>
                <a:off x="6275240" y="6133503"/>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直線コネクタ 102"/>
              <p:cNvCxnSpPr/>
              <p:nvPr/>
            </p:nvCxnSpPr>
            <p:spPr bwMode="auto">
              <a:xfrm>
                <a:off x="6275240" y="5863228"/>
                <a:ext cx="15304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04" name="図形グループ 103"/>
              <p:cNvGrpSpPr/>
              <p:nvPr/>
            </p:nvGrpSpPr>
            <p:grpSpPr>
              <a:xfrm>
                <a:off x="6190208" y="5831068"/>
                <a:ext cx="325762" cy="30810"/>
                <a:chOff x="16300061" y="9922736"/>
                <a:chExt cx="857638" cy="81115"/>
              </a:xfrm>
            </p:grpSpPr>
            <p:cxnSp>
              <p:nvCxnSpPr>
                <p:cNvPr id="131" name="直線コネクタ 130"/>
                <p:cNvCxnSpPr/>
                <p:nvPr/>
              </p:nvCxnSpPr>
              <p:spPr bwMode="auto">
                <a:xfrm>
                  <a:off x="16963247" y="9926969"/>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2" name="直線コネクタ 131"/>
                <p:cNvCxnSpPr/>
                <p:nvPr/>
              </p:nvCxnSpPr>
              <p:spPr bwMode="auto">
                <a:xfrm>
                  <a:off x="16300061" y="9959960"/>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3" name="直線コネクタ 132"/>
                <p:cNvCxnSpPr/>
                <p:nvPr/>
              </p:nvCxnSpPr>
              <p:spPr bwMode="auto">
                <a:xfrm flipV="1">
                  <a:off x="16300061" y="9922736"/>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4" name="直線コネクタ 133"/>
                <p:cNvCxnSpPr/>
                <p:nvPr/>
              </p:nvCxnSpPr>
              <p:spPr bwMode="auto">
                <a:xfrm flipV="1">
                  <a:off x="16963247" y="9968823"/>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05" name="図形グループ 104"/>
              <p:cNvGrpSpPr/>
              <p:nvPr/>
            </p:nvGrpSpPr>
            <p:grpSpPr>
              <a:xfrm>
                <a:off x="6190208" y="5967032"/>
                <a:ext cx="325762" cy="30810"/>
                <a:chOff x="16295828" y="10274493"/>
                <a:chExt cx="857638" cy="81115"/>
              </a:xfrm>
            </p:grpSpPr>
            <p:cxnSp>
              <p:nvCxnSpPr>
                <p:cNvPr id="127" name="直線コネクタ 126"/>
                <p:cNvCxnSpPr/>
                <p:nvPr/>
              </p:nvCxnSpPr>
              <p:spPr bwMode="auto">
                <a:xfrm>
                  <a:off x="16959014" y="10278726"/>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8" name="直線コネクタ 127"/>
                <p:cNvCxnSpPr/>
                <p:nvPr/>
              </p:nvCxnSpPr>
              <p:spPr bwMode="auto">
                <a:xfrm>
                  <a:off x="16295828" y="10311717"/>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9" name="直線コネクタ 128"/>
                <p:cNvCxnSpPr/>
                <p:nvPr/>
              </p:nvCxnSpPr>
              <p:spPr bwMode="auto">
                <a:xfrm flipV="1">
                  <a:off x="16295828" y="10274493"/>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30" name="直線コネクタ 129"/>
                <p:cNvCxnSpPr/>
                <p:nvPr/>
              </p:nvCxnSpPr>
              <p:spPr bwMode="auto">
                <a:xfrm flipV="1">
                  <a:off x="16959014" y="10320580"/>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06" name="図形グループ 105"/>
              <p:cNvGrpSpPr/>
              <p:nvPr/>
            </p:nvGrpSpPr>
            <p:grpSpPr>
              <a:xfrm>
                <a:off x="6190208" y="6102996"/>
                <a:ext cx="325762" cy="30810"/>
                <a:chOff x="16300061" y="9922736"/>
                <a:chExt cx="857638" cy="81115"/>
              </a:xfrm>
            </p:grpSpPr>
            <p:cxnSp>
              <p:nvCxnSpPr>
                <p:cNvPr id="123" name="直線コネクタ 122"/>
                <p:cNvCxnSpPr/>
                <p:nvPr/>
              </p:nvCxnSpPr>
              <p:spPr bwMode="auto">
                <a:xfrm>
                  <a:off x="16963247" y="9926969"/>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4" name="直線コネクタ 123"/>
                <p:cNvCxnSpPr/>
                <p:nvPr/>
              </p:nvCxnSpPr>
              <p:spPr bwMode="auto">
                <a:xfrm>
                  <a:off x="16300061" y="9959960"/>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5" name="直線コネクタ 124"/>
                <p:cNvCxnSpPr/>
                <p:nvPr/>
              </p:nvCxnSpPr>
              <p:spPr bwMode="auto">
                <a:xfrm flipV="1">
                  <a:off x="16300061" y="9922736"/>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6" name="直線コネクタ 125"/>
                <p:cNvCxnSpPr/>
                <p:nvPr/>
              </p:nvCxnSpPr>
              <p:spPr bwMode="auto">
                <a:xfrm flipV="1">
                  <a:off x="16963247" y="9968823"/>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6190208" y="6238960"/>
                <a:ext cx="325762" cy="30810"/>
                <a:chOff x="16295828" y="10274493"/>
                <a:chExt cx="857638" cy="81115"/>
              </a:xfrm>
            </p:grpSpPr>
            <p:cxnSp>
              <p:nvCxnSpPr>
                <p:cNvPr id="119" name="直線コネクタ 118"/>
                <p:cNvCxnSpPr/>
                <p:nvPr/>
              </p:nvCxnSpPr>
              <p:spPr bwMode="auto">
                <a:xfrm>
                  <a:off x="16959014" y="10278726"/>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0" name="直線コネクタ 119"/>
                <p:cNvCxnSpPr/>
                <p:nvPr/>
              </p:nvCxnSpPr>
              <p:spPr bwMode="auto">
                <a:xfrm>
                  <a:off x="16295828" y="10311717"/>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1" name="直線コネクタ 120"/>
                <p:cNvCxnSpPr/>
                <p:nvPr/>
              </p:nvCxnSpPr>
              <p:spPr bwMode="auto">
                <a:xfrm flipV="1">
                  <a:off x="16295828" y="10274493"/>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2" name="直線コネクタ 121"/>
                <p:cNvCxnSpPr/>
                <p:nvPr/>
              </p:nvCxnSpPr>
              <p:spPr bwMode="auto">
                <a:xfrm flipV="1">
                  <a:off x="16959014" y="10320580"/>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08" name="図形グループ 107"/>
              <p:cNvGrpSpPr/>
              <p:nvPr/>
            </p:nvGrpSpPr>
            <p:grpSpPr>
              <a:xfrm>
                <a:off x="6190208" y="6374924"/>
                <a:ext cx="325762" cy="30810"/>
                <a:chOff x="16300061" y="9922736"/>
                <a:chExt cx="857638" cy="81115"/>
              </a:xfrm>
            </p:grpSpPr>
            <p:cxnSp>
              <p:nvCxnSpPr>
                <p:cNvPr id="115" name="直線コネクタ 114"/>
                <p:cNvCxnSpPr/>
                <p:nvPr/>
              </p:nvCxnSpPr>
              <p:spPr bwMode="auto">
                <a:xfrm>
                  <a:off x="16963247" y="9926969"/>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6" name="直線コネクタ 115"/>
                <p:cNvCxnSpPr/>
                <p:nvPr/>
              </p:nvCxnSpPr>
              <p:spPr bwMode="auto">
                <a:xfrm>
                  <a:off x="16300061" y="9959960"/>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7" name="直線コネクタ 116"/>
                <p:cNvCxnSpPr/>
                <p:nvPr/>
              </p:nvCxnSpPr>
              <p:spPr bwMode="auto">
                <a:xfrm flipV="1">
                  <a:off x="16300061" y="9922736"/>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8" name="直線コネクタ 117"/>
                <p:cNvCxnSpPr/>
                <p:nvPr/>
              </p:nvCxnSpPr>
              <p:spPr bwMode="auto">
                <a:xfrm flipV="1">
                  <a:off x="16963247" y="9968823"/>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09" name="図形グループ 108"/>
              <p:cNvGrpSpPr/>
              <p:nvPr/>
            </p:nvGrpSpPr>
            <p:grpSpPr>
              <a:xfrm>
                <a:off x="6190208" y="6510888"/>
                <a:ext cx="325762" cy="30810"/>
                <a:chOff x="16295828" y="10274493"/>
                <a:chExt cx="857638" cy="81115"/>
              </a:xfrm>
            </p:grpSpPr>
            <p:cxnSp>
              <p:nvCxnSpPr>
                <p:cNvPr id="111" name="直線コネクタ 110"/>
                <p:cNvCxnSpPr/>
                <p:nvPr/>
              </p:nvCxnSpPr>
              <p:spPr bwMode="auto">
                <a:xfrm>
                  <a:off x="16959014" y="10278726"/>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2" name="直線コネクタ 111"/>
                <p:cNvCxnSpPr/>
                <p:nvPr/>
              </p:nvCxnSpPr>
              <p:spPr bwMode="auto">
                <a:xfrm>
                  <a:off x="16295828" y="10311717"/>
                  <a:ext cx="194452" cy="43456"/>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3" name="直線コネクタ 112"/>
                <p:cNvCxnSpPr/>
                <p:nvPr/>
              </p:nvCxnSpPr>
              <p:spPr bwMode="auto">
                <a:xfrm flipV="1">
                  <a:off x="16295828" y="10274493"/>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4" name="直線コネクタ 113"/>
                <p:cNvCxnSpPr/>
                <p:nvPr/>
              </p:nvCxnSpPr>
              <p:spPr bwMode="auto">
                <a:xfrm flipV="1">
                  <a:off x="16959014" y="10320580"/>
                  <a:ext cx="194452" cy="35028"/>
                </a:xfrm>
                <a:prstGeom prst="line">
                  <a:avLst/>
                </a:prstGeom>
                <a:ln w="635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110" name="角丸四角形 109"/>
              <p:cNvSpPr/>
              <p:nvPr/>
            </p:nvSpPr>
            <p:spPr>
              <a:xfrm>
                <a:off x="4880873" y="5585421"/>
                <a:ext cx="2978603" cy="1272578"/>
              </a:xfrm>
              <a:prstGeom prst="roundRect">
                <a:avLst>
                  <a:gd name="adj" fmla="val 637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p>
            </p:txBody>
          </p:sp>
        </p:grpSp>
        <p:pic>
          <p:nvPicPr>
            <p:cNvPr id="17" name="図 16" descr="fig06_1D_boundary_0704.jpg"/>
            <p:cNvPicPr>
              <a:picLocks noChangeAspect="1"/>
            </p:cNvPicPr>
            <p:nvPr/>
          </p:nvPicPr>
          <p:blipFill rotWithShape="1">
            <a:blip r:embed="rId8">
              <a:extLst>
                <a:ext uri="{28A0092B-C50C-407E-A947-70E740481C1C}">
                  <a14:useLocalDpi xmlns:a14="http://schemas.microsoft.com/office/drawing/2010/main" val="0"/>
                </a:ext>
              </a:extLst>
            </a:blip>
            <a:srcRect l="6400" t="59635"/>
            <a:stretch/>
          </p:blipFill>
          <p:spPr>
            <a:xfrm>
              <a:off x="57644" y="3725335"/>
              <a:ext cx="3196215" cy="749905"/>
            </a:xfrm>
            <a:prstGeom prst="rect">
              <a:avLst/>
            </a:prstGeom>
          </p:spPr>
        </p:pic>
        <p:grpSp>
          <p:nvGrpSpPr>
            <p:cNvPr id="22" name="図形グループ 21"/>
            <p:cNvGrpSpPr/>
            <p:nvPr/>
          </p:nvGrpSpPr>
          <p:grpSpPr>
            <a:xfrm>
              <a:off x="2750456" y="611184"/>
              <a:ext cx="6756394" cy="7135816"/>
              <a:chOff x="2387606" y="611184"/>
              <a:chExt cx="6756394" cy="7135816"/>
            </a:xfrm>
          </p:grpSpPr>
          <p:sp>
            <p:nvSpPr>
              <p:cNvPr id="170" name="円弧 169"/>
              <p:cNvSpPr/>
              <p:nvPr/>
            </p:nvSpPr>
            <p:spPr>
              <a:xfrm rot="10800000">
                <a:off x="2397120" y="611184"/>
                <a:ext cx="6643687" cy="4310064"/>
              </a:xfrm>
              <a:prstGeom prst="arc">
                <a:avLst>
                  <a:gd name="adj1" fmla="val 17004921"/>
                  <a:gd name="adj2" fmla="val 19863405"/>
                </a:avLst>
              </a:prstGeom>
              <a:ln w="50800">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65" name="円弧 164"/>
              <p:cNvSpPr/>
              <p:nvPr/>
            </p:nvSpPr>
            <p:spPr>
              <a:xfrm rot="10800000" flipV="1">
                <a:off x="2387606" y="3429000"/>
                <a:ext cx="6756394" cy="4318000"/>
              </a:xfrm>
              <a:prstGeom prst="arc">
                <a:avLst>
                  <a:gd name="adj1" fmla="val 17004921"/>
                  <a:gd name="adj2" fmla="val 19863405"/>
                </a:avLst>
              </a:prstGeom>
              <a:ln w="50800">
                <a:solidFill>
                  <a:srgbClr val="FF0000"/>
                </a:solidFill>
                <a:prstDash val="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grpSp>
      <p:grpSp>
        <p:nvGrpSpPr>
          <p:cNvPr id="18" name="図形グループ 17"/>
          <p:cNvGrpSpPr/>
          <p:nvPr/>
        </p:nvGrpSpPr>
        <p:grpSpPr>
          <a:xfrm>
            <a:off x="84959" y="4868006"/>
            <a:ext cx="8778596" cy="1899261"/>
            <a:chOff x="84959" y="4868006"/>
            <a:chExt cx="8778596" cy="1899261"/>
          </a:xfrm>
        </p:grpSpPr>
        <p:pic>
          <p:nvPicPr>
            <p:cNvPr id="24" name="図 23" descr="0704_wf_orth_phiA.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73252" y="5356778"/>
              <a:ext cx="2321519" cy="1410489"/>
            </a:xfrm>
            <a:prstGeom prst="rect">
              <a:avLst/>
            </a:prstGeom>
          </p:spPr>
        </p:pic>
        <p:sp>
          <p:nvSpPr>
            <p:cNvPr id="14" name="正方形/長方形 13"/>
            <p:cNvSpPr/>
            <p:nvPr/>
          </p:nvSpPr>
          <p:spPr>
            <a:xfrm>
              <a:off x="161785" y="4868006"/>
              <a:ext cx="7459337" cy="400110"/>
            </a:xfrm>
            <a:prstGeom prst="rect">
              <a:avLst/>
            </a:prstGeom>
            <a:ln>
              <a:noFill/>
            </a:ln>
          </p:spPr>
          <p:txBody>
            <a:bodyPr wrap="square">
              <a:spAutoFit/>
            </a:bodyPr>
            <a:lstStyle/>
            <a:p>
              <a:r>
                <a:rPr lang="en-US" altLang="ja-JP" sz="2000" dirty="0">
                  <a:solidFill>
                    <a:srgbClr val="000000"/>
                  </a:solidFill>
                  <a:ea typeface="ＭＳ Ｐゴシック" pitchFamily="-29" charset="-128"/>
                  <a:cs typeface="Calibri"/>
                </a:rPr>
                <a:t>(2) No. modes = No. BC + 1 : </a:t>
              </a:r>
              <a:r>
                <a:rPr lang="en-US" altLang="ja-JP" sz="2000" dirty="0">
                  <a:solidFill>
                    <a:srgbClr val="000000"/>
                  </a:solidFill>
                  <a:ea typeface="ＭＳ Ｐゴシック" pitchFamily="-29" charset="-128"/>
                  <a:cs typeface="Calibri"/>
                  <a:sym typeface="Wingdings"/>
                </a:rPr>
                <a:t>strong valley coupling</a:t>
              </a:r>
              <a:endParaRPr lang="ja-JP" altLang="en-US" sz="2000" baseline="30000" dirty="0">
                <a:solidFill>
                  <a:srgbClr val="000000"/>
                </a:solidFill>
              </a:endParaRPr>
            </a:p>
          </p:txBody>
        </p:sp>
        <p:grpSp>
          <p:nvGrpSpPr>
            <p:cNvPr id="48" name="図形グループ 47"/>
            <p:cNvGrpSpPr/>
            <p:nvPr/>
          </p:nvGrpSpPr>
          <p:grpSpPr>
            <a:xfrm>
              <a:off x="6265375" y="5198657"/>
              <a:ext cx="2598180" cy="1186250"/>
              <a:chOff x="5063306" y="2592127"/>
              <a:chExt cx="3644519" cy="1663977"/>
            </a:xfrm>
          </p:grpSpPr>
          <p:sp>
            <p:nvSpPr>
              <p:cNvPr id="50" name="角丸四角形 49"/>
              <p:cNvSpPr/>
              <p:nvPr/>
            </p:nvSpPr>
            <p:spPr>
              <a:xfrm>
                <a:off x="5063306" y="2634548"/>
                <a:ext cx="3644519" cy="1621556"/>
              </a:xfrm>
              <a:prstGeom prst="roundRect">
                <a:avLst>
                  <a:gd name="adj" fmla="val 6370"/>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00"/>
              </a:p>
            </p:txBody>
          </p:sp>
          <p:grpSp>
            <p:nvGrpSpPr>
              <p:cNvPr id="51" name="図形グループ 50"/>
              <p:cNvGrpSpPr/>
              <p:nvPr/>
            </p:nvGrpSpPr>
            <p:grpSpPr>
              <a:xfrm>
                <a:off x="5482063" y="2592127"/>
                <a:ext cx="2807005" cy="1535855"/>
                <a:chOff x="4875468" y="4904194"/>
                <a:chExt cx="2807005" cy="1535855"/>
              </a:xfrm>
            </p:grpSpPr>
            <p:sp>
              <p:nvSpPr>
                <p:cNvPr id="52" name="フリーフォーム 51"/>
                <p:cNvSpPr/>
                <p:nvPr/>
              </p:nvSpPr>
              <p:spPr>
                <a:xfrm rot="10800000">
                  <a:off x="5727117" y="5614455"/>
                  <a:ext cx="1038927" cy="153445"/>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600"/>
                </a:p>
              </p:txBody>
            </p:sp>
            <p:pic>
              <p:nvPicPr>
                <p:cNvPr id="53" name="図 52" descr="EBand_level_0606.eps"/>
                <p:cNvPicPr>
                  <a:picLocks noChangeAspect="1"/>
                </p:cNvPicPr>
                <p:nvPr/>
              </p:nvPicPr>
              <p:blipFill rotWithShape="1">
                <a:blip r:embed="rId10">
                  <a:extLst>
                    <a:ext uri="{28A0092B-C50C-407E-A947-70E740481C1C}">
                      <a14:useLocalDpi xmlns:a14="http://schemas.microsoft.com/office/drawing/2010/main" val="0"/>
                    </a:ext>
                  </a:extLst>
                </a:blip>
                <a:srcRect l="22380" t="24217" r="63936" b="39359"/>
                <a:stretch/>
              </p:blipFill>
              <p:spPr>
                <a:xfrm>
                  <a:off x="6606591" y="5183558"/>
                  <a:ext cx="760399" cy="1247100"/>
                </a:xfrm>
                <a:prstGeom prst="rect">
                  <a:avLst/>
                </a:prstGeom>
              </p:spPr>
            </p:pic>
            <p:pic>
              <p:nvPicPr>
                <p:cNvPr id="54" name="図 53" descr="EBand_level_0606.eps"/>
                <p:cNvPicPr>
                  <a:picLocks noChangeAspect="1"/>
                </p:cNvPicPr>
                <p:nvPr/>
              </p:nvPicPr>
              <p:blipFill rotWithShape="1">
                <a:blip r:embed="rId10">
                  <a:extLst>
                    <a:ext uri="{28A0092B-C50C-407E-A947-70E740481C1C}">
                      <a14:useLocalDpi xmlns:a14="http://schemas.microsoft.com/office/drawing/2010/main" val="0"/>
                    </a:ext>
                  </a:extLst>
                </a:blip>
                <a:srcRect l="22380" t="24217" r="63936" b="39359"/>
                <a:stretch/>
              </p:blipFill>
              <p:spPr>
                <a:xfrm flipH="1">
                  <a:off x="5115553" y="5183558"/>
                  <a:ext cx="760399" cy="1247100"/>
                </a:xfrm>
                <a:prstGeom prst="rect">
                  <a:avLst/>
                </a:prstGeom>
              </p:spPr>
            </p:pic>
            <p:cxnSp>
              <p:nvCxnSpPr>
                <p:cNvPr id="55" name="直線矢印コネクタ 54"/>
                <p:cNvCxnSpPr/>
                <p:nvPr/>
              </p:nvCxnSpPr>
              <p:spPr>
                <a:xfrm>
                  <a:off x="4875468" y="6440049"/>
                  <a:ext cx="280700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56" name="図形グループ 55"/>
                <p:cNvGrpSpPr/>
                <p:nvPr/>
              </p:nvGrpSpPr>
              <p:grpSpPr>
                <a:xfrm>
                  <a:off x="6671307" y="6359152"/>
                  <a:ext cx="613493" cy="71497"/>
                  <a:chOff x="2248840" y="2862426"/>
                  <a:chExt cx="613493" cy="97076"/>
                </a:xfrm>
              </p:grpSpPr>
              <p:cxnSp>
                <p:nvCxnSpPr>
                  <p:cNvPr id="69" name="直線コネクタ 68"/>
                  <p:cNvCxnSpPr/>
                  <p:nvPr/>
                </p:nvCxnSpPr>
                <p:spPr>
                  <a:xfrm>
                    <a:off x="2248840"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2862333"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直線コネクタ 70"/>
                  <p:cNvCxnSpPr/>
                  <p:nvPr/>
                </p:nvCxnSpPr>
                <p:spPr>
                  <a:xfrm>
                    <a:off x="2371539"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a:off x="2494238"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直線コネクタ 72"/>
                  <p:cNvCxnSpPr/>
                  <p:nvPr/>
                </p:nvCxnSpPr>
                <p:spPr>
                  <a:xfrm>
                    <a:off x="2616937"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直線コネクタ 73"/>
                  <p:cNvCxnSpPr/>
                  <p:nvPr/>
                </p:nvCxnSpPr>
                <p:spPr>
                  <a:xfrm>
                    <a:off x="2739636" y="28624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7" name="図形グループ 56"/>
                <p:cNvGrpSpPr/>
                <p:nvPr/>
              </p:nvGrpSpPr>
              <p:grpSpPr>
                <a:xfrm>
                  <a:off x="5205836" y="6359152"/>
                  <a:ext cx="613493" cy="71497"/>
                  <a:chOff x="2401240" y="3014826"/>
                  <a:chExt cx="613493" cy="97076"/>
                </a:xfrm>
              </p:grpSpPr>
              <p:cxnSp>
                <p:nvCxnSpPr>
                  <p:cNvPr id="63" name="直線コネクタ 62"/>
                  <p:cNvCxnSpPr/>
                  <p:nvPr/>
                </p:nvCxnSpPr>
                <p:spPr>
                  <a:xfrm>
                    <a:off x="2401240"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直線コネクタ 63"/>
                  <p:cNvCxnSpPr/>
                  <p:nvPr/>
                </p:nvCxnSpPr>
                <p:spPr>
                  <a:xfrm>
                    <a:off x="3014733"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直線コネクタ 64"/>
                  <p:cNvCxnSpPr/>
                  <p:nvPr/>
                </p:nvCxnSpPr>
                <p:spPr>
                  <a:xfrm>
                    <a:off x="2523939"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a:off x="2646638"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直線コネクタ 66"/>
                  <p:cNvCxnSpPr/>
                  <p:nvPr/>
                </p:nvCxnSpPr>
                <p:spPr>
                  <a:xfrm>
                    <a:off x="2769337"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a:off x="2892036" y="3014826"/>
                    <a:ext cx="0" cy="97076"/>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 name="フリーフォーム 57"/>
                <p:cNvSpPr/>
                <p:nvPr/>
              </p:nvSpPr>
              <p:spPr>
                <a:xfrm>
                  <a:off x="5365540" y="5393151"/>
                  <a:ext cx="1762080" cy="113407"/>
                </a:xfrm>
                <a:custGeom>
                  <a:avLst/>
                  <a:gdLst>
                    <a:gd name="connsiteX0" fmla="*/ 0 w 1409700"/>
                    <a:gd name="connsiteY0" fmla="*/ 200043 h 209568"/>
                    <a:gd name="connsiteX1" fmla="*/ 695325 w 1409700"/>
                    <a:gd name="connsiteY1" fmla="*/ 18 h 209568"/>
                    <a:gd name="connsiteX2" fmla="*/ 1409700 w 1409700"/>
                    <a:gd name="connsiteY2" fmla="*/ 209568 h 209568"/>
                  </a:gdLst>
                  <a:ahLst/>
                  <a:cxnLst>
                    <a:cxn ang="0">
                      <a:pos x="connsiteX0" y="connsiteY0"/>
                    </a:cxn>
                    <a:cxn ang="0">
                      <a:pos x="connsiteX1" y="connsiteY1"/>
                    </a:cxn>
                    <a:cxn ang="0">
                      <a:pos x="connsiteX2" y="connsiteY2"/>
                    </a:cxn>
                  </a:cxnLst>
                  <a:rect l="l" t="t" r="r" b="b"/>
                  <a:pathLst>
                    <a:path w="1409700" h="209568">
                      <a:moveTo>
                        <a:pt x="0" y="200043"/>
                      </a:moveTo>
                      <a:cubicBezTo>
                        <a:pt x="230187" y="99236"/>
                        <a:pt x="460375" y="-1570"/>
                        <a:pt x="695325" y="18"/>
                      </a:cubicBezTo>
                      <a:cubicBezTo>
                        <a:pt x="930275" y="1605"/>
                        <a:pt x="1409700" y="209568"/>
                        <a:pt x="1409700" y="209568"/>
                      </a:cubicBezTo>
                    </a:path>
                  </a:pathLst>
                </a:custGeom>
                <a:ln>
                  <a:solidFill>
                    <a:srgbClr val="FF0000"/>
                  </a:solidFill>
                  <a:prstDash val="sysDot"/>
                  <a:headEnd type="triangl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600"/>
                </a:p>
              </p:txBody>
            </p:sp>
            <p:sp>
              <p:nvSpPr>
                <p:cNvPr id="59" name="正方形/長方形 58"/>
                <p:cNvSpPr/>
                <p:nvPr/>
              </p:nvSpPr>
              <p:spPr>
                <a:xfrm>
                  <a:off x="5337329" y="4904194"/>
                  <a:ext cx="480983" cy="461651"/>
                </a:xfrm>
                <a:prstGeom prst="rect">
                  <a:avLst/>
                </a:prstGeom>
              </p:spPr>
              <p:txBody>
                <a:bodyPr wrap="none">
                  <a:spAutoFit/>
                </a:bodyPr>
                <a:lstStyle/>
                <a:p>
                  <a:r>
                    <a:rPr lang="en-US" altLang="ja-JP" sz="1600" i="1" dirty="0">
                      <a:solidFill>
                        <a:srgbClr val="000000"/>
                      </a:solidFill>
                    </a:rPr>
                    <a:t>K’</a:t>
                  </a:r>
                  <a:endParaRPr lang="ja-JP" altLang="en-US" sz="1600" dirty="0">
                    <a:solidFill>
                      <a:srgbClr val="000000"/>
                    </a:solidFill>
                  </a:endParaRPr>
                </a:p>
              </p:txBody>
            </p:sp>
            <p:sp>
              <p:nvSpPr>
                <p:cNvPr id="60" name="正方形/長方形 59"/>
                <p:cNvSpPr/>
                <p:nvPr/>
              </p:nvSpPr>
              <p:spPr>
                <a:xfrm>
                  <a:off x="6809411" y="4952303"/>
                  <a:ext cx="440680" cy="461651"/>
                </a:xfrm>
                <a:prstGeom prst="rect">
                  <a:avLst/>
                </a:prstGeom>
              </p:spPr>
              <p:txBody>
                <a:bodyPr wrap="none">
                  <a:spAutoFit/>
                </a:bodyPr>
                <a:lstStyle/>
                <a:p>
                  <a:r>
                    <a:rPr lang="en-US" altLang="ja-JP" sz="1600" i="1" dirty="0">
                      <a:solidFill>
                        <a:srgbClr val="000000"/>
                      </a:solidFill>
                    </a:rPr>
                    <a:t>K</a:t>
                  </a:r>
                  <a:endParaRPr lang="ja-JP" altLang="en-US" sz="1600" dirty="0">
                    <a:solidFill>
                      <a:srgbClr val="000000"/>
                    </a:solidFill>
                  </a:endParaRPr>
                </a:p>
              </p:txBody>
            </p:sp>
            <p:sp>
              <p:nvSpPr>
                <p:cNvPr id="61" name="フリーフォーム 60"/>
                <p:cNvSpPr/>
                <p:nvPr/>
              </p:nvSpPr>
              <p:spPr>
                <a:xfrm>
                  <a:off x="5882375" y="5054381"/>
                  <a:ext cx="730441" cy="298806"/>
                </a:xfrm>
                <a:custGeom>
                  <a:avLst/>
                  <a:gdLst>
                    <a:gd name="connsiteX0" fmla="*/ 0 w 688939"/>
                    <a:gd name="connsiteY0" fmla="*/ 373522 h 373522"/>
                    <a:gd name="connsiteX1" fmla="*/ 340319 w 688939"/>
                    <a:gd name="connsiteY1" fmla="*/ 15 h 373522"/>
                    <a:gd name="connsiteX2" fmla="*/ 688939 w 688939"/>
                    <a:gd name="connsiteY2" fmla="*/ 356922 h 373522"/>
                  </a:gdLst>
                  <a:ahLst/>
                  <a:cxnLst>
                    <a:cxn ang="0">
                      <a:pos x="connsiteX0" y="connsiteY0"/>
                    </a:cxn>
                    <a:cxn ang="0">
                      <a:pos x="connsiteX1" y="connsiteY1"/>
                    </a:cxn>
                    <a:cxn ang="0">
                      <a:pos x="connsiteX2" y="connsiteY2"/>
                    </a:cxn>
                  </a:cxnLst>
                  <a:rect l="l" t="t" r="r" b="b"/>
                  <a:pathLst>
                    <a:path w="688939" h="373522">
                      <a:moveTo>
                        <a:pt x="0" y="373522"/>
                      </a:moveTo>
                      <a:cubicBezTo>
                        <a:pt x="112748" y="188152"/>
                        <a:pt x="225496" y="2782"/>
                        <a:pt x="340319" y="15"/>
                      </a:cubicBezTo>
                      <a:cubicBezTo>
                        <a:pt x="455142" y="-2752"/>
                        <a:pt x="688939" y="356922"/>
                        <a:pt x="688939" y="356922"/>
                      </a:cubicBezTo>
                    </a:path>
                  </a:pathLst>
                </a:cu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600"/>
                </a:p>
              </p:txBody>
            </p:sp>
            <p:sp>
              <p:nvSpPr>
                <p:cNvPr id="62" name="フリーフォーム 61"/>
                <p:cNvSpPr/>
                <p:nvPr/>
              </p:nvSpPr>
              <p:spPr>
                <a:xfrm flipV="1">
                  <a:off x="5882375" y="6177898"/>
                  <a:ext cx="730441" cy="229407"/>
                </a:xfrm>
                <a:custGeom>
                  <a:avLst/>
                  <a:gdLst>
                    <a:gd name="connsiteX0" fmla="*/ 0 w 688939"/>
                    <a:gd name="connsiteY0" fmla="*/ 373522 h 373522"/>
                    <a:gd name="connsiteX1" fmla="*/ 340319 w 688939"/>
                    <a:gd name="connsiteY1" fmla="*/ 15 h 373522"/>
                    <a:gd name="connsiteX2" fmla="*/ 688939 w 688939"/>
                    <a:gd name="connsiteY2" fmla="*/ 356922 h 373522"/>
                  </a:gdLst>
                  <a:ahLst/>
                  <a:cxnLst>
                    <a:cxn ang="0">
                      <a:pos x="connsiteX0" y="connsiteY0"/>
                    </a:cxn>
                    <a:cxn ang="0">
                      <a:pos x="connsiteX1" y="connsiteY1"/>
                    </a:cxn>
                    <a:cxn ang="0">
                      <a:pos x="connsiteX2" y="connsiteY2"/>
                    </a:cxn>
                  </a:cxnLst>
                  <a:rect l="l" t="t" r="r" b="b"/>
                  <a:pathLst>
                    <a:path w="688939" h="373522">
                      <a:moveTo>
                        <a:pt x="0" y="373522"/>
                      </a:moveTo>
                      <a:cubicBezTo>
                        <a:pt x="112748" y="188152"/>
                        <a:pt x="225496" y="2782"/>
                        <a:pt x="340319" y="15"/>
                      </a:cubicBezTo>
                      <a:cubicBezTo>
                        <a:pt x="455142" y="-2752"/>
                        <a:pt x="688939" y="356922"/>
                        <a:pt x="688939" y="356922"/>
                      </a:cubicBezTo>
                    </a:path>
                  </a:pathLst>
                </a:cu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sz="1600"/>
                </a:p>
              </p:txBody>
            </p:sp>
          </p:grpSp>
        </p:grpSp>
        <p:pic>
          <p:nvPicPr>
            <p:cNvPr id="160" name="図 159" descr="fig06_1D_boundary_0704.jpg"/>
            <p:cNvPicPr>
              <a:picLocks noChangeAspect="1"/>
            </p:cNvPicPr>
            <p:nvPr/>
          </p:nvPicPr>
          <p:blipFill rotWithShape="1">
            <a:blip r:embed="rId8">
              <a:extLst>
                <a:ext uri="{28A0092B-C50C-407E-A947-70E740481C1C}">
                  <a14:useLocalDpi xmlns:a14="http://schemas.microsoft.com/office/drawing/2010/main" val="0"/>
                </a:ext>
              </a:extLst>
            </a:blip>
            <a:srcRect l="7199" b="51098"/>
            <a:stretch/>
          </p:blipFill>
          <p:spPr>
            <a:xfrm>
              <a:off x="84959" y="5472884"/>
              <a:ext cx="3168900" cy="908490"/>
            </a:xfrm>
            <a:prstGeom prst="rect">
              <a:avLst/>
            </a:prstGeom>
          </p:spPr>
        </p:pic>
      </p:grpSp>
      <p:sp>
        <p:nvSpPr>
          <p:cNvPr id="12" name="スライド番号プレースホルダー 11">
            <a:extLst>
              <a:ext uri="{FF2B5EF4-FFF2-40B4-BE49-F238E27FC236}">
                <a16:creationId xmlns:a16="http://schemas.microsoft.com/office/drawing/2014/main" id="{079CFEAA-E2AF-A141-9BA2-3BB70C4629E7}"/>
              </a:ext>
            </a:extLst>
          </p:cNvPr>
          <p:cNvSpPr>
            <a:spLocks noGrp="1"/>
          </p:cNvSpPr>
          <p:nvPr>
            <p:ph type="sldNum" sz="quarter" idx="12"/>
          </p:nvPr>
        </p:nvSpPr>
        <p:spPr/>
        <p:txBody>
          <a:bodyPr/>
          <a:lstStyle/>
          <a:p>
            <a:fld id="{85F06041-1EDA-E94D-86F3-DBBEB1D991AC}" type="slidenum">
              <a:rPr lang="ja-JP" altLang="en-US" smtClean="0"/>
              <a:pPr/>
              <a:t>15</a:t>
            </a:fld>
            <a:r>
              <a:rPr lang="en-US" altLang="ja-JP"/>
              <a:t>/21</a:t>
            </a:r>
            <a:endParaRPr lang="ja-JP" altLang="en-US" dirty="0"/>
          </a:p>
        </p:txBody>
      </p:sp>
    </p:spTree>
    <p:extLst>
      <p:ext uri="{BB962C8B-B14F-4D97-AF65-F5344CB8AC3E}">
        <p14:creationId xmlns:p14="http://schemas.microsoft.com/office/powerpoint/2010/main" val="8135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A8128CC-115E-9D4B-8200-2047112F32E7}"/>
              </a:ext>
            </a:extLst>
          </p:cNvPr>
          <p:cNvSpPr txBox="1"/>
          <p:nvPr/>
        </p:nvSpPr>
        <p:spPr>
          <a:xfrm>
            <a:off x="2522401" y="2413338"/>
            <a:ext cx="4099199" cy="2031325"/>
          </a:xfrm>
          <a:prstGeom prst="rect">
            <a:avLst/>
          </a:prstGeom>
          <a:noFill/>
        </p:spPr>
        <p:txBody>
          <a:bodyPr wrap="none" rtlCol="0">
            <a:spAutoFit/>
          </a:bodyPr>
          <a:lstStyle/>
          <a:p>
            <a:pPr marL="342900" indent="-342900">
              <a:buAutoNum type="arabicPeriod"/>
            </a:pPr>
            <a:r>
              <a:rPr kumimoji="1" lang="ja-JP" altLang="en-US" dirty="0">
                <a:solidFill>
                  <a:schemeClr val="tx2">
                    <a:lumMod val="40000"/>
                    <a:lumOff val="60000"/>
                  </a:schemeClr>
                </a:solidFill>
              </a:rPr>
              <a:t>カーボンナノチューブの基本的性質</a:t>
            </a:r>
            <a:endParaRPr kumimoji="1" lang="en-US" altLang="ja-JP" dirty="0">
              <a:solidFill>
                <a:schemeClr val="tx2">
                  <a:lumMod val="40000"/>
                  <a:lumOff val="60000"/>
                </a:schemeClr>
              </a:solidFill>
            </a:endParaRPr>
          </a:p>
          <a:p>
            <a:pPr lvl="1"/>
            <a:r>
              <a:rPr lang="en-US" altLang="ja-JP" dirty="0">
                <a:solidFill>
                  <a:schemeClr val="tx2">
                    <a:lumMod val="40000"/>
                    <a:lumOff val="60000"/>
                  </a:schemeClr>
                </a:solidFill>
              </a:rPr>
              <a:t>- </a:t>
            </a:r>
            <a:r>
              <a:rPr lang="ja-JP" altLang="en-US">
                <a:solidFill>
                  <a:schemeClr val="tx2">
                    <a:lumMod val="40000"/>
                    <a:lumOff val="60000"/>
                  </a:schemeClr>
                </a:solidFill>
              </a:rPr>
              <a:t>グラフェン由来の電子状態</a:t>
            </a:r>
            <a:endParaRPr lang="en-US" altLang="ja-JP" dirty="0">
              <a:solidFill>
                <a:schemeClr val="tx2">
                  <a:lumMod val="40000"/>
                  <a:lumOff val="60000"/>
                </a:schemeClr>
              </a:solidFill>
            </a:endParaRPr>
          </a:p>
          <a:p>
            <a:pPr lvl="1"/>
            <a:r>
              <a:rPr kumimoji="1" lang="en-US" altLang="ja-JP" dirty="0">
                <a:solidFill>
                  <a:schemeClr val="tx2">
                    <a:lumMod val="40000"/>
                    <a:lumOff val="60000"/>
                  </a:schemeClr>
                </a:solidFill>
              </a:rPr>
              <a:t>- </a:t>
            </a:r>
            <a:r>
              <a:rPr kumimoji="1" lang="ja-JP" altLang="en-US">
                <a:solidFill>
                  <a:schemeClr val="tx2">
                    <a:lumMod val="40000"/>
                    <a:lumOff val="60000"/>
                  </a:schemeClr>
                </a:solidFill>
              </a:rPr>
              <a:t>曲率誘起効果</a:t>
            </a:r>
            <a:endParaRPr lang="en-US" altLang="ja-JP" dirty="0">
              <a:solidFill>
                <a:schemeClr val="tx2">
                  <a:lumMod val="40000"/>
                  <a:lumOff val="60000"/>
                </a:schemeClr>
              </a:solidFill>
            </a:endParaRPr>
          </a:p>
          <a:p>
            <a:pPr marL="800100" lvl="1" indent="-342900">
              <a:buAutoNum type="arabicPeriod"/>
            </a:pPr>
            <a:endParaRPr lang="en-US" altLang="ja-JP" dirty="0">
              <a:solidFill>
                <a:schemeClr val="tx2">
                  <a:lumMod val="40000"/>
                  <a:lumOff val="60000"/>
                </a:schemeClr>
              </a:solidFill>
            </a:endParaRPr>
          </a:p>
          <a:p>
            <a:pPr marL="342900" indent="-342900">
              <a:buAutoNum type="arabicPeriod"/>
            </a:pPr>
            <a:r>
              <a:rPr kumimoji="1" lang="ja-JP" altLang="en-US">
                <a:solidFill>
                  <a:schemeClr val="tx2">
                    <a:lumMod val="40000"/>
                    <a:lumOff val="60000"/>
                  </a:schemeClr>
                </a:solidFill>
              </a:rPr>
              <a:t>ナノチューブ量子ドットの電子状態</a:t>
            </a:r>
            <a:endParaRPr lang="en-US" altLang="ja-JP" dirty="0">
              <a:solidFill>
                <a:schemeClr val="tx2">
                  <a:lumMod val="40000"/>
                  <a:lumOff val="60000"/>
                </a:schemeClr>
              </a:solidFill>
            </a:endParaRPr>
          </a:p>
          <a:p>
            <a:pPr marL="800100" lvl="1" indent="-342900">
              <a:buAutoNum type="arabicPeriod"/>
            </a:pPr>
            <a:endParaRPr lang="en-US" altLang="ja-JP" dirty="0">
              <a:solidFill>
                <a:schemeClr val="tx2">
                  <a:lumMod val="40000"/>
                  <a:lumOff val="60000"/>
                </a:schemeClr>
              </a:solidFill>
            </a:endParaRPr>
          </a:p>
          <a:p>
            <a:pPr marL="342900" indent="-342900">
              <a:buAutoNum type="arabicPeriod"/>
            </a:pPr>
            <a:r>
              <a:rPr lang="ja-JP" altLang="en-US"/>
              <a:t>トポロジカルな端状態</a:t>
            </a:r>
            <a:endParaRPr kumimoji="1" lang="ja-JP" altLang="en-US" dirty="0"/>
          </a:p>
        </p:txBody>
      </p:sp>
      <p:sp>
        <p:nvSpPr>
          <p:cNvPr id="2" name="スライド番号プレースホルダー 1">
            <a:extLst>
              <a:ext uri="{FF2B5EF4-FFF2-40B4-BE49-F238E27FC236}">
                <a16:creationId xmlns:a16="http://schemas.microsoft.com/office/drawing/2014/main" id="{8C5DF80D-14B5-C34C-A8C2-F8A5823C0398}"/>
              </a:ext>
            </a:extLst>
          </p:cNvPr>
          <p:cNvSpPr>
            <a:spLocks noGrp="1"/>
          </p:cNvSpPr>
          <p:nvPr>
            <p:ph type="sldNum" sz="quarter" idx="12"/>
          </p:nvPr>
        </p:nvSpPr>
        <p:spPr/>
        <p:txBody>
          <a:bodyPr/>
          <a:lstStyle/>
          <a:p>
            <a:fld id="{85F06041-1EDA-E94D-86F3-DBBEB1D991AC}" type="slidenum">
              <a:rPr lang="ja-JP" altLang="en-US" smtClean="0"/>
              <a:pPr/>
              <a:t>16</a:t>
            </a:fld>
            <a:r>
              <a:rPr lang="en-US" altLang="ja-JP"/>
              <a:t>/21</a:t>
            </a:r>
            <a:endParaRPr lang="ja-JP" altLang="en-US" dirty="0"/>
          </a:p>
        </p:txBody>
      </p:sp>
    </p:spTree>
    <p:extLst>
      <p:ext uri="{BB962C8B-B14F-4D97-AF65-F5344CB8AC3E}">
        <p14:creationId xmlns:p14="http://schemas.microsoft.com/office/powerpoint/2010/main" val="232678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txBox="1">
            <a:spLocks noChangeArrowheads="1"/>
          </p:cNvSpPr>
          <p:nvPr/>
        </p:nvSpPr>
        <p:spPr bwMode="auto">
          <a:xfrm>
            <a:off x="609600" y="152400"/>
            <a:ext cx="8291592"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a:solidFill>
                  <a:schemeClr val="tx1"/>
                </a:solidFill>
                <a:cs typeface="Calibri"/>
              </a:rPr>
              <a:t>エッジ状態</a:t>
            </a:r>
            <a:endParaRPr kumimoji="0" lang="en-US" altLang="ja-JP" sz="3200" dirty="0">
              <a:solidFill>
                <a:schemeClr val="tx1"/>
              </a:solidFill>
              <a:cs typeface="Calibri"/>
            </a:endParaRPr>
          </a:p>
        </p:txBody>
      </p:sp>
      <p:sp>
        <p:nvSpPr>
          <p:cNvPr id="55"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latin typeface="Calibri"/>
              <a:ea typeface="ＭＳ Ｐゴシック" pitchFamily="-29" charset="-128"/>
              <a:cs typeface="Calibri"/>
            </a:endParaRPr>
          </a:p>
        </p:txBody>
      </p:sp>
      <p:sp>
        <p:nvSpPr>
          <p:cNvPr id="26" name="正方形/長方形 25"/>
          <p:cNvSpPr/>
          <p:nvPr/>
        </p:nvSpPr>
        <p:spPr>
          <a:xfrm>
            <a:off x="1827778" y="1511942"/>
            <a:ext cx="4282912" cy="369332"/>
          </a:xfrm>
          <a:prstGeom prst="rect">
            <a:avLst/>
          </a:prstGeom>
          <a:ln>
            <a:noFill/>
          </a:ln>
        </p:spPr>
        <p:txBody>
          <a:bodyPr wrap="square">
            <a:spAutoFit/>
          </a:bodyPr>
          <a:lstStyle/>
          <a:p>
            <a:r>
              <a:rPr lang="ja-JP" altLang="en-US" dirty="0">
                <a:solidFill>
                  <a:srgbClr val="000000"/>
                </a:solidFill>
                <a:ea typeface="ＭＳ Ｐゴシック" pitchFamily="-29" charset="-128"/>
                <a:cs typeface="Calibri"/>
              </a:rPr>
              <a:t>エッジ状態の数</a:t>
            </a:r>
            <a:r>
              <a:rPr lang="en-US" altLang="ja-JP" dirty="0">
                <a:solidFill>
                  <a:srgbClr val="000000"/>
                </a:solidFill>
                <a:ea typeface="ＭＳ Ｐゴシック" pitchFamily="-29" charset="-128"/>
                <a:cs typeface="Calibri"/>
              </a:rPr>
              <a:t> = 4 (= 1 x 2 spins x 2 ends)</a:t>
            </a:r>
            <a:endParaRPr lang="ja-JP" altLang="en-US" dirty="0">
              <a:solidFill>
                <a:srgbClr val="000000"/>
              </a:solidFill>
            </a:endParaRPr>
          </a:p>
        </p:txBody>
      </p:sp>
      <p:cxnSp>
        <p:nvCxnSpPr>
          <p:cNvPr id="22" name="直線矢印コネクタ 21"/>
          <p:cNvCxnSpPr/>
          <p:nvPr/>
        </p:nvCxnSpPr>
        <p:spPr>
          <a:xfrm flipH="1">
            <a:off x="1250124" y="3272025"/>
            <a:ext cx="466313" cy="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正方形/長方形 5"/>
          <p:cNvSpPr/>
          <p:nvPr/>
        </p:nvSpPr>
        <p:spPr>
          <a:xfrm>
            <a:off x="3790053" y="2329516"/>
            <a:ext cx="575454" cy="1885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 name="図 6" descr="prob_0604_H_50nm_right.gif"/>
          <p:cNvPicPr>
            <a:picLocks noChangeAspect="1"/>
          </p:cNvPicPr>
          <p:nvPr/>
        </p:nvPicPr>
        <p:blipFill rotWithShape="1">
          <a:blip r:embed="rId3">
            <a:extLst>
              <a:ext uri="{28A0092B-C50C-407E-A947-70E740481C1C}">
                <a14:useLocalDpi xmlns:a14="http://schemas.microsoft.com/office/drawing/2010/main" val="0"/>
              </a:ext>
            </a:extLst>
          </a:blip>
          <a:srcRect l="18171" b="30477"/>
          <a:stretch/>
        </p:blipFill>
        <p:spPr>
          <a:xfrm>
            <a:off x="3829739" y="1922748"/>
            <a:ext cx="2072712" cy="1408805"/>
          </a:xfrm>
          <a:prstGeom prst="rect">
            <a:avLst/>
          </a:prstGeom>
        </p:spPr>
      </p:pic>
      <p:pic>
        <p:nvPicPr>
          <p:cNvPr id="9" name="図 8" descr="prob_0604_H_50nm_Left.gif"/>
          <p:cNvPicPr>
            <a:picLocks noChangeAspect="1"/>
          </p:cNvPicPr>
          <p:nvPr/>
        </p:nvPicPr>
        <p:blipFill rotWithShape="1">
          <a:blip r:embed="rId4">
            <a:extLst>
              <a:ext uri="{28A0092B-C50C-407E-A947-70E740481C1C}">
                <a14:useLocalDpi xmlns:a14="http://schemas.microsoft.com/office/drawing/2010/main" val="0"/>
              </a:ext>
            </a:extLst>
          </a:blip>
          <a:srcRect l="16996" b="30853"/>
          <a:stretch/>
        </p:blipFill>
        <p:spPr>
          <a:xfrm>
            <a:off x="1756124" y="1930371"/>
            <a:ext cx="2102476" cy="1401182"/>
          </a:xfrm>
          <a:prstGeom prst="rect">
            <a:avLst/>
          </a:prstGeom>
        </p:spPr>
      </p:pic>
      <p:pic>
        <p:nvPicPr>
          <p:cNvPr id="12" name="図 11" descr="fig04_0604.gif"/>
          <p:cNvPicPr>
            <a:picLocks noChangeAspect="1"/>
          </p:cNvPicPr>
          <p:nvPr/>
        </p:nvPicPr>
        <p:blipFill rotWithShape="1">
          <a:blip r:embed="rId5">
            <a:extLst>
              <a:ext uri="{28A0092B-C50C-407E-A947-70E740481C1C}">
                <a14:useLocalDpi xmlns:a14="http://schemas.microsoft.com/office/drawing/2010/main" val="0"/>
              </a:ext>
            </a:extLst>
          </a:blip>
          <a:srcRect t="11398" b="17974"/>
          <a:stretch/>
        </p:blipFill>
        <p:spPr>
          <a:xfrm>
            <a:off x="350058" y="1119134"/>
            <a:ext cx="1118691" cy="3899015"/>
          </a:xfrm>
          <a:prstGeom prst="rect">
            <a:avLst/>
          </a:prstGeom>
        </p:spPr>
      </p:pic>
      <p:sp>
        <p:nvSpPr>
          <p:cNvPr id="29" name="正方形/長方形 28"/>
          <p:cNvSpPr/>
          <p:nvPr/>
        </p:nvSpPr>
        <p:spPr>
          <a:xfrm>
            <a:off x="164525" y="1149140"/>
            <a:ext cx="778030" cy="400110"/>
          </a:xfrm>
          <a:prstGeom prst="rect">
            <a:avLst/>
          </a:prstGeom>
          <a:ln>
            <a:noFill/>
          </a:ln>
        </p:spPr>
        <p:txBody>
          <a:bodyPr wrap="square">
            <a:spAutoFit/>
          </a:bodyPr>
          <a:lstStyle/>
          <a:p>
            <a:pPr algn="ctr"/>
            <a:r>
              <a:rPr lang="en-US" altLang="ja-JP" sz="2000" i="1" dirty="0">
                <a:solidFill>
                  <a:srgbClr val="000000"/>
                </a:solidFill>
                <a:latin typeface="Symbol" charset="2"/>
                <a:ea typeface="ＭＳ Ｐゴシック" pitchFamily="-29" charset="-128"/>
                <a:cs typeface="Symbol" charset="2"/>
              </a:rPr>
              <a:t>e</a:t>
            </a:r>
            <a:r>
              <a:rPr lang="en-US" altLang="ja-JP" sz="2000" i="1" dirty="0">
                <a:solidFill>
                  <a:srgbClr val="000000"/>
                </a:solidFill>
                <a:ea typeface="ＭＳ Ｐゴシック" pitchFamily="-29" charset="-128"/>
                <a:cs typeface="Calibri"/>
              </a:rPr>
              <a:t> (</a:t>
            </a:r>
            <a:r>
              <a:rPr lang="en-US" altLang="ja-JP" sz="2000" i="1" dirty="0" err="1">
                <a:solidFill>
                  <a:srgbClr val="000000"/>
                </a:solidFill>
                <a:ea typeface="ＭＳ Ｐゴシック" pitchFamily="-29" charset="-128"/>
                <a:cs typeface="Calibri"/>
              </a:rPr>
              <a:t>eV</a:t>
            </a:r>
            <a:r>
              <a:rPr lang="en-US" altLang="ja-JP" sz="2000" i="1" dirty="0">
                <a:solidFill>
                  <a:srgbClr val="000000"/>
                </a:solidFill>
                <a:ea typeface="ＭＳ Ｐゴシック" pitchFamily="-29" charset="-128"/>
                <a:cs typeface="Calibri"/>
              </a:rPr>
              <a:t>)</a:t>
            </a:r>
            <a:endParaRPr lang="ja-JP" altLang="en-US" sz="2000" dirty="0">
              <a:solidFill>
                <a:srgbClr val="000000"/>
              </a:solidFill>
            </a:endParaRPr>
          </a:p>
        </p:txBody>
      </p:sp>
      <p:grpSp>
        <p:nvGrpSpPr>
          <p:cNvPr id="8" name="図形グループ 7"/>
          <p:cNvGrpSpPr/>
          <p:nvPr/>
        </p:nvGrpSpPr>
        <p:grpSpPr>
          <a:xfrm>
            <a:off x="1145116" y="5043543"/>
            <a:ext cx="6864388" cy="1312094"/>
            <a:chOff x="1145116" y="5043543"/>
            <a:chExt cx="6864388" cy="1312094"/>
          </a:xfrm>
        </p:grpSpPr>
        <p:sp>
          <p:nvSpPr>
            <p:cNvPr id="20" name="正方形/長方形 19"/>
            <p:cNvSpPr/>
            <p:nvPr/>
          </p:nvSpPr>
          <p:spPr>
            <a:xfrm>
              <a:off x="5015004" y="5362580"/>
              <a:ext cx="2994500" cy="707886"/>
            </a:xfrm>
            <a:prstGeom prst="rect">
              <a:avLst/>
            </a:prstGeom>
            <a:ln>
              <a:noFill/>
            </a:ln>
          </p:spPr>
          <p:txBody>
            <a:bodyPr wrap="square">
              <a:spAutoFit/>
            </a:bodyPr>
            <a:lstStyle/>
            <a:p>
              <a:r>
                <a:rPr lang="en-US" altLang="ja-JP" sz="2000" i="1" dirty="0">
                  <a:solidFill>
                    <a:srgbClr val="000000"/>
                  </a:solidFill>
                </a:rPr>
                <a:t>N</a:t>
              </a:r>
              <a:r>
                <a:rPr lang="en-US" altLang="ja-JP" sz="2000" baseline="-25000" dirty="0">
                  <a:solidFill>
                    <a:srgbClr val="000000"/>
                  </a:solidFill>
                </a:rPr>
                <a:t>A</a:t>
              </a:r>
              <a:r>
                <a:rPr lang="en-US" altLang="ja-JP" sz="2000" dirty="0">
                  <a:solidFill>
                    <a:srgbClr val="000000"/>
                  </a:solidFill>
                </a:rPr>
                <a:t>=2, </a:t>
              </a:r>
              <a:r>
                <a:rPr lang="en-US" altLang="ja-JP" sz="2000" i="1" dirty="0">
                  <a:solidFill>
                    <a:srgbClr val="000000"/>
                  </a:solidFill>
                </a:rPr>
                <a:t>N</a:t>
              </a:r>
              <a:r>
                <a:rPr lang="en-US" altLang="ja-JP" sz="2000" baseline="-25000" dirty="0">
                  <a:solidFill>
                    <a:srgbClr val="000000"/>
                  </a:solidFill>
                </a:rPr>
                <a:t>BC,A</a:t>
              </a:r>
              <a:r>
                <a:rPr lang="en-US" altLang="ja-JP" sz="2000" dirty="0">
                  <a:solidFill>
                    <a:srgbClr val="000000"/>
                  </a:solidFill>
                </a:rPr>
                <a:t>=3 </a:t>
              </a:r>
              <a:r>
                <a:rPr lang="en-US" altLang="ja-JP" sz="2000" dirty="0">
                  <a:solidFill>
                    <a:srgbClr val="000000"/>
                  </a:solidFill>
                  <a:sym typeface="Wingdings"/>
                </a:rPr>
                <a:t> </a:t>
              </a:r>
              <a:r>
                <a:rPr lang="en-US" altLang="ja-JP" sz="2000" i="1" dirty="0" err="1">
                  <a:solidFill>
                    <a:srgbClr val="000000"/>
                  </a:solidFill>
                  <a:sym typeface="Wingdings"/>
                </a:rPr>
                <a:t>N</a:t>
              </a:r>
              <a:r>
                <a:rPr lang="en-US" altLang="ja-JP" sz="2000" baseline="-25000" dirty="0" err="1">
                  <a:solidFill>
                    <a:srgbClr val="000000"/>
                  </a:solidFill>
                  <a:sym typeface="Wingdings"/>
                </a:rPr>
                <a:t>edge</a:t>
              </a:r>
              <a:r>
                <a:rPr lang="en-US" altLang="ja-JP" sz="2000" baseline="30000" dirty="0">
                  <a:solidFill>
                    <a:srgbClr val="000000"/>
                  </a:solidFill>
                  <a:sym typeface="Wingdings"/>
                </a:rPr>
                <a:t>(A)</a:t>
              </a:r>
              <a:r>
                <a:rPr lang="en-US" altLang="ja-JP" sz="2000" dirty="0">
                  <a:solidFill>
                    <a:srgbClr val="000000"/>
                  </a:solidFill>
                  <a:sym typeface="Wingdings"/>
                </a:rPr>
                <a:t>=0</a:t>
              </a:r>
              <a:endParaRPr lang="en-US" altLang="ja-JP" sz="2000" dirty="0">
                <a:solidFill>
                  <a:srgbClr val="000000"/>
                </a:solidFill>
              </a:endParaRPr>
            </a:p>
            <a:p>
              <a:r>
                <a:rPr lang="en-US" altLang="ja-JP" sz="2000" i="1" dirty="0">
                  <a:solidFill>
                    <a:srgbClr val="000000"/>
                  </a:solidFill>
                </a:rPr>
                <a:t>N</a:t>
              </a:r>
              <a:r>
                <a:rPr lang="en-US" altLang="ja-JP" sz="2000" baseline="-25000" dirty="0">
                  <a:solidFill>
                    <a:srgbClr val="000000"/>
                  </a:solidFill>
                </a:rPr>
                <a:t>B</a:t>
              </a:r>
              <a:r>
                <a:rPr lang="en-US" altLang="ja-JP" sz="2000" dirty="0">
                  <a:solidFill>
                    <a:srgbClr val="000000"/>
                  </a:solidFill>
                </a:rPr>
                <a:t>=3, </a:t>
              </a:r>
              <a:r>
                <a:rPr lang="en-US" altLang="ja-JP" sz="2000" i="1" dirty="0">
                  <a:solidFill>
                    <a:srgbClr val="000000"/>
                  </a:solidFill>
                </a:rPr>
                <a:t>N</a:t>
              </a:r>
              <a:r>
                <a:rPr lang="en-US" altLang="ja-JP" sz="2000" baseline="-25000" dirty="0">
                  <a:solidFill>
                    <a:srgbClr val="000000"/>
                  </a:solidFill>
                </a:rPr>
                <a:t>BC,B</a:t>
              </a:r>
              <a:r>
                <a:rPr lang="en-US" altLang="ja-JP" sz="2000" dirty="0">
                  <a:solidFill>
                    <a:srgbClr val="000000"/>
                  </a:solidFill>
                </a:rPr>
                <a:t>=2 </a:t>
              </a:r>
              <a:r>
                <a:rPr lang="en-US" altLang="ja-JP" sz="2000" dirty="0">
                  <a:solidFill>
                    <a:srgbClr val="000000"/>
                  </a:solidFill>
                  <a:sym typeface="Wingdings"/>
                </a:rPr>
                <a:t> </a:t>
              </a:r>
              <a:r>
                <a:rPr lang="en-US" altLang="ja-JP" sz="2000" i="1" dirty="0" err="1">
                  <a:solidFill>
                    <a:srgbClr val="000000"/>
                  </a:solidFill>
                  <a:sym typeface="Wingdings"/>
                </a:rPr>
                <a:t>N</a:t>
              </a:r>
              <a:r>
                <a:rPr lang="en-US" altLang="ja-JP" sz="2000" baseline="-25000" dirty="0" err="1">
                  <a:solidFill>
                    <a:srgbClr val="000000"/>
                  </a:solidFill>
                  <a:sym typeface="Wingdings"/>
                </a:rPr>
                <a:t>edge</a:t>
              </a:r>
              <a:r>
                <a:rPr lang="en-US" altLang="ja-JP" sz="2000" baseline="30000" dirty="0">
                  <a:solidFill>
                    <a:srgbClr val="000000"/>
                  </a:solidFill>
                  <a:sym typeface="Wingdings"/>
                </a:rPr>
                <a:t>(B)</a:t>
              </a:r>
              <a:r>
                <a:rPr lang="en-US" altLang="ja-JP" sz="2000" dirty="0">
                  <a:solidFill>
                    <a:srgbClr val="000000"/>
                  </a:solidFill>
                  <a:sym typeface="Wingdings"/>
                </a:rPr>
                <a:t>=1</a:t>
              </a:r>
              <a:endParaRPr lang="en-US" altLang="ja-JP" sz="2000" dirty="0">
                <a:solidFill>
                  <a:srgbClr val="000000"/>
                </a:solidFill>
              </a:endParaRPr>
            </a:p>
          </p:txBody>
        </p:sp>
        <p:sp>
          <p:nvSpPr>
            <p:cNvPr id="4" name="正方形/長方形 3"/>
            <p:cNvSpPr/>
            <p:nvPr/>
          </p:nvSpPr>
          <p:spPr>
            <a:xfrm>
              <a:off x="1781052" y="5043543"/>
              <a:ext cx="919849" cy="369332"/>
            </a:xfrm>
            <a:prstGeom prst="rect">
              <a:avLst/>
            </a:prstGeom>
          </p:spPr>
          <p:txBody>
            <a:bodyPr wrap="none">
              <a:spAutoFit/>
            </a:bodyPr>
            <a:lstStyle/>
            <a:p>
              <a:pPr algn="r"/>
              <a:r>
                <a:rPr lang="en-US" altLang="ja-JP" i="1" dirty="0">
                  <a:solidFill>
                    <a:srgbClr val="000000"/>
                  </a:solidFill>
                </a:rPr>
                <a:t>N</a:t>
              </a:r>
              <a:r>
                <a:rPr lang="en-US" altLang="ja-JP" baseline="-25000" dirty="0">
                  <a:solidFill>
                    <a:srgbClr val="000000"/>
                  </a:solidFill>
                </a:rPr>
                <a:t>BC,A</a:t>
              </a:r>
              <a:r>
                <a:rPr lang="en-US" altLang="ja-JP" dirty="0">
                  <a:solidFill>
                    <a:srgbClr val="000000"/>
                  </a:solidFill>
                </a:rPr>
                <a:t>=3 </a:t>
              </a:r>
              <a:endParaRPr lang="ja-JP" altLang="en-US" dirty="0"/>
            </a:p>
          </p:txBody>
        </p:sp>
        <p:sp>
          <p:nvSpPr>
            <p:cNvPr id="21" name="正方形/長方形 20"/>
            <p:cNvSpPr/>
            <p:nvPr/>
          </p:nvSpPr>
          <p:spPr>
            <a:xfrm>
              <a:off x="1830031" y="5986305"/>
              <a:ext cx="870870" cy="369332"/>
            </a:xfrm>
            <a:prstGeom prst="rect">
              <a:avLst/>
            </a:prstGeom>
          </p:spPr>
          <p:txBody>
            <a:bodyPr wrap="none">
              <a:spAutoFit/>
            </a:bodyPr>
            <a:lstStyle/>
            <a:p>
              <a:pPr algn="r"/>
              <a:r>
                <a:rPr lang="en-US" altLang="ja-JP" i="1" dirty="0">
                  <a:solidFill>
                    <a:srgbClr val="000000"/>
                  </a:solidFill>
                </a:rPr>
                <a:t>N</a:t>
              </a:r>
              <a:r>
                <a:rPr lang="en-US" altLang="ja-JP" baseline="-25000" dirty="0">
                  <a:solidFill>
                    <a:srgbClr val="000000"/>
                  </a:solidFill>
                </a:rPr>
                <a:t>BC,B</a:t>
              </a:r>
              <a:r>
                <a:rPr lang="en-US" altLang="ja-JP" dirty="0">
                  <a:solidFill>
                    <a:srgbClr val="000000"/>
                  </a:solidFill>
                </a:rPr>
                <a:t>=2</a:t>
              </a:r>
              <a:endParaRPr lang="ja-JP" altLang="en-US" dirty="0"/>
            </a:p>
          </p:txBody>
        </p:sp>
        <p:pic>
          <p:nvPicPr>
            <p:cNvPr id="34" name="図 33" descr="fig05_0703_0604_1D.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116" y="5417731"/>
              <a:ext cx="3513668" cy="664084"/>
            </a:xfrm>
            <a:prstGeom prst="rect">
              <a:avLst/>
            </a:prstGeom>
          </p:spPr>
        </p:pic>
      </p:grpSp>
      <p:grpSp>
        <p:nvGrpSpPr>
          <p:cNvPr id="2" name="図形グループ 1"/>
          <p:cNvGrpSpPr/>
          <p:nvPr/>
        </p:nvGrpSpPr>
        <p:grpSpPr>
          <a:xfrm>
            <a:off x="1949170" y="3593264"/>
            <a:ext cx="6120214" cy="915990"/>
            <a:chOff x="1949170" y="3593264"/>
            <a:chExt cx="6120214" cy="915990"/>
          </a:xfrm>
        </p:grpSpPr>
        <p:sp>
          <p:nvSpPr>
            <p:cNvPr id="30" name="正方形/長方形 29"/>
            <p:cNvSpPr/>
            <p:nvPr/>
          </p:nvSpPr>
          <p:spPr>
            <a:xfrm>
              <a:off x="5597232" y="3862923"/>
              <a:ext cx="2472152" cy="646331"/>
            </a:xfrm>
            <a:prstGeom prst="rect">
              <a:avLst/>
            </a:prstGeom>
            <a:solidFill>
              <a:schemeClr val="bg1"/>
            </a:solidFill>
          </p:spPr>
          <p:txBody>
            <a:bodyPr wrap="none">
              <a:spAutoFit/>
            </a:bodyPr>
            <a:lstStyle/>
            <a:p>
              <a:r>
                <a:rPr lang="en-US" altLang="ja-JP" i="1" dirty="0">
                  <a:solidFill>
                    <a:srgbClr val="000000"/>
                  </a:solidFill>
                </a:rPr>
                <a:t>N</a:t>
              </a:r>
              <a:r>
                <a:rPr lang="en-US" altLang="ja-JP" i="1" baseline="-25000" dirty="0">
                  <a:solidFill>
                    <a:srgbClr val="000000"/>
                  </a:solidFill>
                  <a:latin typeface="Symbol" charset="2"/>
                  <a:cs typeface="Symbol" charset="2"/>
                </a:rPr>
                <a:t>s</a:t>
              </a:r>
              <a:r>
                <a:rPr lang="en-US" altLang="ja-JP" dirty="0">
                  <a:solidFill>
                    <a:srgbClr val="000000"/>
                  </a:solidFill>
                </a:rPr>
                <a:t> </a:t>
              </a:r>
              <a:r>
                <a:rPr lang="ja-JP" altLang="en-US" dirty="0">
                  <a:solidFill>
                    <a:srgbClr val="000000"/>
                  </a:solidFill>
                </a:rPr>
                <a:t>：</a:t>
              </a:r>
              <a:r>
                <a:rPr lang="en-US" altLang="ja-JP" dirty="0">
                  <a:solidFill>
                    <a:srgbClr val="000000"/>
                  </a:solidFill>
                </a:rPr>
                <a:t> </a:t>
              </a:r>
              <a:r>
                <a:rPr lang="ja-JP" altLang="en-US" dirty="0">
                  <a:solidFill>
                    <a:srgbClr val="000000"/>
                  </a:solidFill>
                </a:rPr>
                <a:t>独立な減衰波の数</a:t>
              </a:r>
              <a:endParaRPr lang="en-US" altLang="ja-JP" dirty="0">
                <a:solidFill>
                  <a:srgbClr val="000000"/>
                </a:solidFill>
              </a:endParaRPr>
            </a:p>
            <a:p>
              <a:r>
                <a:rPr lang="en-US" altLang="ja-JP" i="1" dirty="0">
                  <a:solidFill>
                    <a:srgbClr val="000000"/>
                  </a:solidFill>
                </a:rPr>
                <a:t>N</a:t>
              </a:r>
              <a:r>
                <a:rPr lang="en-US" altLang="ja-JP" baseline="-25000" dirty="0">
                  <a:solidFill>
                    <a:srgbClr val="000000"/>
                  </a:solidFill>
                </a:rPr>
                <a:t>BC</a:t>
              </a:r>
              <a:r>
                <a:rPr lang="en-US" altLang="ja-JP" i="1" baseline="-25000" dirty="0">
                  <a:solidFill>
                    <a:srgbClr val="000000"/>
                  </a:solidFill>
                </a:rPr>
                <a:t>,</a:t>
              </a:r>
              <a:r>
                <a:rPr lang="en-US" altLang="ja-JP" i="1" baseline="-25000" dirty="0">
                  <a:solidFill>
                    <a:srgbClr val="000000"/>
                  </a:solidFill>
                  <a:latin typeface="Symbol" charset="2"/>
                  <a:cs typeface="Symbol" charset="2"/>
                </a:rPr>
                <a:t>s</a:t>
              </a:r>
              <a:r>
                <a:rPr lang="en-US" altLang="ja-JP" i="1" dirty="0">
                  <a:solidFill>
                    <a:srgbClr val="000000"/>
                  </a:solidFill>
                </a:rPr>
                <a:t> </a:t>
              </a:r>
              <a:r>
                <a:rPr lang="ja-JP" altLang="en-US" dirty="0">
                  <a:solidFill>
                    <a:srgbClr val="000000"/>
                  </a:solidFill>
                </a:rPr>
                <a:t>：</a:t>
              </a:r>
              <a:r>
                <a:rPr lang="en-US" altLang="ja-JP" dirty="0">
                  <a:solidFill>
                    <a:srgbClr val="000000"/>
                  </a:solidFill>
                </a:rPr>
                <a:t> </a:t>
              </a:r>
              <a:r>
                <a:rPr lang="ja-JP" altLang="en-US" dirty="0">
                  <a:solidFill>
                    <a:srgbClr val="000000"/>
                  </a:solidFill>
                </a:rPr>
                <a:t>境界条件の数</a:t>
              </a:r>
              <a:endParaRPr lang="ja-JP" altLang="en-US" dirty="0"/>
            </a:p>
          </p:txBody>
        </p:sp>
        <mc:AlternateContent xmlns:mc="http://schemas.openxmlformats.org/markup-compatibility/2006" xmlns:a14="http://schemas.microsoft.com/office/drawing/2010/main">
          <mc:Choice Requires="a14">
            <p:sp>
              <p:nvSpPr>
                <p:cNvPr id="16" name="正方形/長方形 15"/>
                <p:cNvSpPr/>
                <p:nvPr/>
              </p:nvSpPr>
              <p:spPr>
                <a:xfrm>
                  <a:off x="1949170" y="3593264"/>
                  <a:ext cx="3487098" cy="887038"/>
                </a:xfrm>
                <a:prstGeom prst="rect">
                  <a:avLst/>
                </a:prstGeom>
                <a:ln>
                  <a:solidFill>
                    <a:srgbClr val="FF0000"/>
                  </a:solidFill>
                </a:ln>
              </p:spPr>
              <p:txBody>
                <a:bodyPr wrap="square">
                  <a:spAutoFit/>
                </a:bodyPr>
                <a:lstStyle/>
                <a:p>
                  <a:r>
                    <a:rPr lang="ja-JP" altLang="en-US" sz="2000" dirty="0">
                      <a:solidFill>
                        <a:srgbClr val="000000"/>
                      </a:solidFill>
                      <a:ea typeface="ＭＳ Ｐゴシック" pitchFamily="-29" charset="-128"/>
                      <a:cs typeface="Calibri"/>
                    </a:rPr>
                    <a:t>エッジ状態数</a:t>
                  </a:r>
                  <a:r>
                    <a:rPr lang="en-US" altLang="ja-JP" sz="2000" dirty="0">
                      <a:solidFill>
                        <a:srgbClr val="000000"/>
                      </a:solidFill>
                      <a:ea typeface="ＭＳ Ｐゴシック" pitchFamily="-29" charset="-128"/>
                      <a:cs typeface="Calibri"/>
                    </a:rPr>
                    <a:t>/</a:t>
                  </a:r>
                  <a:r>
                    <a:rPr lang="ja-JP" altLang="en-US" sz="2000" dirty="0">
                      <a:solidFill>
                        <a:srgbClr val="000000"/>
                      </a:solidFill>
                      <a:ea typeface="ＭＳ Ｐゴシック" pitchFamily="-29" charset="-128"/>
                      <a:cs typeface="Calibri"/>
                    </a:rPr>
                    <a:t>（スピン・端）：</a:t>
                  </a:r>
                  <a14:m>
                    <m:oMath xmlns:m="http://schemas.openxmlformats.org/officeDocument/2006/math">
                      <m:sSubSup>
                        <m:sSubSupPr>
                          <m:ctrlPr>
                            <a:rPr lang="en-US" altLang="ja-JP" sz="2000" i="1" smtClean="0">
                              <a:solidFill>
                                <a:srgbClr val="000000"/>
                              </a:solidFill>
                              <a:latin typeface="Cambria Math" panose="02040503050406030204" pitchFamily="18" charset="0"/>
                              <a:ea typeface="ＭＳ Ｐゴシック" pitchFamily="-29" charset="-128"/>
                              <a:cs typeface="Calibri"/>
                            </a:rPr>
                          </m:ctrlPr>
                        </m:sSubSupPr>
                        <m:e>
                          <m:r>
                            <a:rPr lang="en-US" altLang="ja-JP" sz="2000" b="0" i="1" smtClean="0">
                              <a:solidFill>
                                <a:srgbClr val="000000"/>
                              </a:solidFill>
                              <a:latin typeface="Cambria Math" charset="0"/>
                              <a:ea typeface="ＭＳ Ｐゴシック" pitchFamily="-29" charset="-128"/>
                              <a:cs typeface="Calibri"/>
                            </a:rPr>
                            <m:t>𝑁</m:t>
                          </m:r>
                        </m:e>
                        <m:sub>
                          <m:r>
                            <m:rPr>
                              <m:nor/>
                            </m:rPr>
                            <a:rPr lang="en-US" altLang="ja-JP" sz="2000" i="0" smtClean="0">
                              <a:solidFill>
                                <a:srgbClr val="000000"/>
                              </a:solidFill>
                              <a:latin typeface="Cambria Math" charset="0"/>
                              <a:ea typeface="ＭＳ Ｐゴシック" pitchFamily="-29" charset="-128"/>
                              <a:cs typeface="Calibri"/>
                            </a:rPr>
                            <m:t>edge</m:t>
                          </m:r>
                        </m:sub>
                        <m:sup>
                          <m:r>
                            <a:rPr lang="en-US" altLang="ja-JP" sz="2000" b="0" i="1" smtClean="0">
                              <a:solidFill>
                                <a:srgbClr val="000000"/>
                              </a:solidFill>
                              <a:latin typeface="Cambria Math" charset="0"/>
                              <a:ea typeface="ＭＳ Ｐゴシック" pitchFamily="-29" charset="-128"/>
                              <a:cs typeface="Calibri"/>
                            </a:rPr>
                            <m:t>(</m:t>
                          </m:r>
                          <m:r>
                            <a:rPr lang="en-US" altLang="ja-JP" sz="2000" b="0" i="1" smtClean="0">
                              <a:solidFill>
                                <a:srgbClr val="000000"/>
                              </a:solidFill>
                              <a:latin typeface="Cambria Math" charset="0"/>
                              <a:ea typeface="Cambria Math" charset="0"/>
                              <a:cs typeface="Cambria Math" charset="0"/>
                            </a:rPr>
                            <m:t>𝜎</m:t>
                          </m:r>
                          <m:r>
                            <a:rPr lang="en-US" altLang="ja-JP" sz="2000" b="0" i="1" smtClean="0">
                              <a:solidFill>
                                <a:srgbClr val="000000"/>
                              </a:solidFill>
                              <a:latin typeface="Cambria Math" charset="0"/>
                              <a:ea typeface="ＭＳ Ｐゴシック" pitchFamily="-29" charset="-128"/>
                              <a:cs typeface="Calibri"/>
                            </a:rPr>
                            <m:t>)</m:t>
                          </m:r>
                        </m:sup>
                      </m:sSubSup>
                      <m:r>
                        <a:rPr lang="en-US" altLang="ja-JP" sz="2000" b="0" i="1" smtClean="0">
                          <a:solidFill>
                            <a:srgbClr val="000000"/>
                          </a:solidFill>
                          <a:latin typeface="Cambria Math" charset="0"/>
                          <a:ea typeface="ＭＳ Ｐゴシック" pitchFamily="-29" charset="-128"/>
                          <a:cs typeface="Calibri"/>
                        </a:rPr>
                        <m:t>=</m:t>
                      </m:r>
                      <m:r>
                        <m:rPr>
                          <m:nor/>
                        </m:rPr>
                        <a:rPr lang="en-US" altLang="ja-JP" sz="2000" i="0" smtClean="0">
                          <a:solidFill>
                            <a:srgbClr val="000000"/>
                          </a:solidFill>
                          <a:latin typeface="Cambria Math" charset="0"/>
                          <a:ea typeface="ＭＳ Ｐゴシック" pitchFamily="-29" charset="-128"/>
                          <a:cs typeface="Calibri"/>
                        </a:rPr>
                        <m:t>max</m:t>
                      </m:r>
                      <m:d>
                        <m:dPr>
                          <m:ctrlPr>
                            <a:rPr lang="mr-IN" altLang="ja-JP" sz="2000" i="1" smtClean="0">
                              <a:solidFill>
                                <a:srgbClr val="000000"/>
                              </a:solidFill>
                              <a:latin typeface="Cambria Math" panose="02040503050406030204" pitchFamily="18" charset="0"/>
                              <a:ea typeface="ＭＳ Ｐゴシック" pitchFamily="-29" charset="-128"/>
                              <a:cs typeface="Calibri"/>
                            </a:rPr>
                          </m:ctrlPr>
                        </m:dPr>
                        <m:e>
                          <m:r>
                            <a:rPr lang="en-US" altLang="ja-JP" sz="2000" b="0" i="1" smtClean="0">
                              <a:solidFill>
                                <a:srgbClr val="000000"/>
                              </a:solidFill>
                              <a:latin typeface="Cambria Math" charset="0"/>
                              <a:ea typeface="ＭＳ Ｐゴシック" pitchFamily="-29" charset="-128"/>
                              <a:cs typeface="Calibri"/>
                            </a:rPr>
                            <m:t>0,</m:t>
                          </m:r>
                          <m:sSub>
                            <m:sSubPr>
                              <m:ctrlPr>
                                <a:rPr lang="en-US" altLang="ja-JP" sz="2000" i="1" smtClean="0">
                                  <a:solidFill>
                                    <a:srgbClr val="000000"/>
                                  </a:solidFill>
                                  <a:latin typeface="Cambria Math" panose="02040503050406030204" pitchFamily="18" charset="0"/>
                                  <a:ea typeface="ＭＳ Ｐゴシック" pitchFamily="-29" charset="-128"/>
                                  <a:cs typeface="Calibri"/>
                                </a:rPr>
                              </m:ctrlPr>
                            </m:sSubPr>
                            <m:e>
                              <m:r>
                                <a:rPr lang="en-US" altLang="ja-JP" sz="2000" b="0" i="1" smtClean="0">
                                  <a:solidFill>
                                    <a:srgbClr val="000000"/>
                                  </a:solidFill>
                                  <a:latin typeface="Cambria Math" charset="0"/>
                                  <a:ea typeface="ＭＳ Ｐゴシック" pitchFamily="-29" charset="-128"/>
                                  <a:cs typeface="Calibri"/>
                                </a:rPr>
                                <m:t>𝑁</m:t>
                              </m:r>
                            </m:e>
                            <m:sub>
                              <m:r>
                                <a:rPr lang="en-US" altLang="ja-JP" sz="2000" b="0" i="1" smtClean="0">
                                  <a:solidFill>
                                    <a:srgbClr val="000000"/>
                                  </a:solidFill>
                                  <a:latin typeface="Cambria Math" charset="0"/>
                                  <a:ea typeface="Cambria Math" charset="0"/>
                                  <a:cs typeface="Cambria Math" charset="0"/>
                                </a:rPr>
                                <m:t>𝜎</m:t>
                              </m:r>
                            </m:sub>
                          </m:sSub>
                          <m:r>
                            <a:rPr lang="en-US" altLang="ja-JP" sz="2000" b="0" i="1" smtClean="0">
                              <a:solidFill>
                                <a:srgbClr val="000000"/>
                              </a:solidFill>
                              <a:latin typeface="Cambria Math" charset="0"/>
                              <a:ea typeface="ＭＳ Ｐゴシック" pitchFamily="-29" charset="-128"/>
                              <a:cs typeface="Calibri"/>
                            </a:rPr>
                            <m:t>−</m:t>
                          </m:r>
                          <m:sSub>
                            <m:sSubPr>
                              <m:ctrlPr>
                                <a:rPr lang="en-US" altLang="ja-JP" sz="2000" i="1">
                                  <a:solidFill>
                                    <a:srgbClr val="000000"/>
                                  </a:solidFill>
                                  <a:latin typeface="Cambria Math" panose="02040503050406030204" pitchFamily="18" charset="0"/>
                                  <a:ea typeface="ＭＳ Ｐゴシック" pitchFamily="-29" charset="-128"/>
                                  <a:cs typeface="Calibri"/>
                                </a:rPr>
                              </m:ctrlPr>
                            </m:sSubPr>
                            <m:e>
                              <m:r>
                                <a:rPr lang="en-US" altLang="ja-JP" sz="2000" b="0" i="1">
                                  <a:solidFill>
                                    <a:srgbClr val="000000"/>
                                  </a:solidFill>
                                  <a:latin typeface="Cambria Math" charset="0"/>
                                  <a:ea typeface="ＭＳ Ｐゴシック" pitchFamily="-29" charset="-128"/>
                                  <a:cs typeface="Calibri"/>
                                </a:rPr>
                                <m:t>𝑁</m:t>
                              </m:r>
                            </m:e>
                            <m:sub>
                              <m:r>
                                <a:rPr lang="en-US" altLang="ja-JP" sz="2000" i="1" smtClean="0">
                                  <a:solidFill>
                                    <a:srgbClr val="000000"/>
                                  </a:solidFill>
                                  <a:latin typeface="Cambria Math" charset="0"/>
                                  <a:ea typeface="ＭＳ Ｐゴシック" pitchFamily="-29" charset="-128"/>
                                  <a:cs typeface="Calibri"/>
                                </a:rPr>
                                <m:t>𝐵𝐶</m:t>
                              </m:r>
                              <m:r>
                                <a:rPr lang="en-US" altLang="ja-JP" sz="2000" b="0" i="1" smtClean="0">
                                  <a:solidFill>
                                    <a:srgbClr val="000000"/>
                                  </a:solidFill>
                                  <a:latin typeface="Cambria Math" charset="0"/>
                                  <a:ea typeface="ＭＳ Ｐゴシック" pitchFamily="-29" charset="-128"/>
                                  <a:cs typeface="Calibri"/>
                                </a:rPr>
                                <m:t>,</m:t>
                              </m:r>
                              <m:r>
                                <a:rPr lang="en-US" altLang="ja-JP" sz="2000" b="0" i="1">
                                  <a:solidFill>
                                    <a:srgbClr val="000000"/>
                                  </a:solidFill>
                                  <a:latin typeface="Cambria Math" charset="0"/>
                                  <a:ea typeface="Cambria Math" charset="0"/>
                                  <a:cs typeface="Cambria Math" charset="0"/>
                                </a:rPr>
                                <m:t>𝜎</m:t>
                              </m:r>
                            </m:sub>
                          </m:sSub>
                        </m:e>
                      </m:d>
                    </m:oMath>
                  </a14:m>
                  <a:endParaRPr lang="ja-JP" altLang="en-US" sz="2000" dirty="0">
                    <a:solidFill>
                      <a:srgbClr val="000000"/>
                    </a:solidFill>
                  </a:endParaRPr>
                </a:p>
              </p:txBody>
            </p:sp>
          </mc:Choice>
          <mc:Fallback xmlns="">
            <p:sp>
              <p:nvSpPr>
                <p:cNvPr id="16" name="正方形/長方形 15"/>
                <p:cNvSpPr>
                  <a:spLocks noRot="1" noChangeAspect="1" noMove="1" noResize="1" noEditPoints="1" noAdjustHandles="1" noChangeArrowheads="1" noChangeShapeType="1" noTextEdit="1"/>
                </p:cNvSpPr>
                <p:nvPr/>
              </p:nvSpPr>
              <p:spPr>
                <a:xfrm>
                  <a:off x="1949170" y="3593264"/>
                  <a:ext cx="3487098" cy="887038"/>
                </a:xfrm>
                <a:prstGeom prst="rect">
                  <a:avLst/>
                </a:prstGeom>
                <a:blipFill rotWithShape="0">
                  <a:blip r:embed="rId7"/>
                  <a:stretch>
                    <a:fillRect l="-1742" t="-4730"/>
                  </a:stretch>
                </a:blipFill>
                <a:ln>
                  <a:solidFill>
                    <a:srgbClr val="FF0000"/>
                  </a:solidFill>
                </a:ln>
              </p:spPr>
              <p:txBody>
                <a:bodyPr/>
                <a:lstStyle/>
                <a:p>
                  <a:r>
                    <a:rPr lang="ja-JP" altLang="en-US">
                      <a:noFill/>
                    </a:rPr>
                    <a:t> </a:t>
                  </a:r>
                </a:p>
              </p:txBody>
            </p:sp>
          </mc:Fallback>
        </mc:AlternateContent>
      </p:grpSp>
      <p:sp>
        <p:nvSpPr>
          <p:cNvPr id="27" name="テキスト ボックス 26"/>
          <p:cNvSpPr txBox="1"/>
          <p:nvPr/>
        </p:nvSpPr>
        <p:spPr>
          <a:xfrm>
            <a:off x="206537" y="748223"/>
            <a:ext cx="1428587" cy="400110"/>
          </a:xfrm>
          <a:prstGeom prst="rect">
            <a:avLst/>
          </a:prstGeom>
          <a:noFill/>
        </p:spPr>
        <p:txBody>
          <a:bodyPr wrap="square" rtlCol="0">
            <a:spAutoFit/>
          </a:bodyPr>
          <a:lstStyle/>
          <a:p>
            <a:pPr algn="ctr"/>
            <a:r>
              <a:rPr kumimoji="1" lang="en-US" altLang="ja-JP" sz="2000" dirty="0"/>
              <a:t>(</a:t>
            </a:r>
            <a:r>
              <a:rPr kumimoji="1" lang="en-US" altLang="ja-JP" sz="2000" i="1" dirty="0" err="1"/>
              <a:t>n,m</a:t>
            </a:r>
            <a:r>
              <a:rPr kumimoji="1" lang="en-US" altLang="ja-JP" sz="2000" dirty="0"/>
              <a:t>)=(</a:t>
            </a:r>
            <a:r>
              <a:rPr kumimoji="1" lang="en-US" altLang="ja-JP" sz="2000" i="1" dirty="0"/>
              <a:t>6,4</a:t>
            </a:r>
            <a:r>
              <a:rPr kumimoji="1" lang="en-US" altLang="ja-JP" sz="2000" dirty="0"/>
              <a:t>)</a:t>
            </a:r>
          </a:p>
        </p:txBody>
      </p:sp>
      <p:sp>
        <p:nvSpPr>
          <p:cNvPr id="3" name="テキスト ボックス 2"/>
          <p:cNvSpPr txBox="1"/>
          <p:nvPr/>
        </p:nvSpPr>
        <p:spPr>
          <a:xfrm>
            <a:off x="2200635" y="1999486"/>
            <a:ext cx="1002197" cy="369332"/>
          </a:xfrm>
          <a:prstGeom prst="rect">
            <a:avLst/>
          </a:prstGeom>
          <a:noFill/>
        </p:spPr>
        <p:txBody>
          <a:bodyPr wrap="none" rtlCol="0">
            <a:spAutoFit/>
          </a:bodyPr>
          <a:lstStyle/>
          <a:p>
            <a:r>
              <a:rPr kumimoji="1" lang="en-US" altLang="ja-JP" dirty="0"/>
              <a:t>B</a:t>
            </a:r>
            <a:r>
              <a:rPr kumimoji="1" lang="ja-JP" altLang="en-US" dirty="0"/>
              <a:t>副格子</a:t>
            </a:r>
          </a:p>
        </p:txBody>
      </p:sp>
      <p:sp>
        <p:nvSpPr>
          <p:cNvPr id="28" name="テキスト ボックス 27"/>
          <p:cNvSpPr txBox="1"/>
          <p:nvPr/>
        </p:nvSpPr>
        <p:spPr>
          <a:xfrm>
            <a:off x="4254297" y="1999486"/>
            <a:ext cx="1002197" cy="369332"/>
          </a:xfrm>
          <a:prstGeom prst="rect">
            <a:avLst/>
          </a:prstGeom>
          <a:noFill/>
        </p:spPr>
        <p:txBody>
          <a:bodyPr wrap="none" rtlCol="0">
            <a:spAutoFit/>
          </a:bodyPr>
          <a:lstStyle/>
          <a:p>
            <a:r>
              <a:rPr kumimoji="1" lang="en-US" altLang="ja-JP" dirty="0"/>
              <a:t>A</a:t>
            </a:r>
            <a:r>
              <a:rPr kumimoji="1" lang="ja-JP" altLang="en-US" dirty="0"/>
              <a:t>副格子</a:t>
            </a:r>
          </a:p>
        </p:txBody>
      </p:sp>
      <p:sp>
        <p:nvSpPr>
          <p:cNvPr id="24" name="正方形/長方形 23">
            <a:extLst>
              <a:ext uri="{FF2B5EF4-FFF2-40B4-BE49-F238E27FC236}">
                <a16:creationId xmlns:a16="http://schemas.microsoft.com/office/drawing/2014/main" id="{F8E2F42C-049A-DC41-9E96-A61FB53399A1}"/>
              </a:ext>
            </a:extLst>
          </p:cNvPr>
          <p:cNvSpPr/>
          <p:nvPr/>
        </p:nvSpPr>
        <p:spPr>
          <a:xfrm>
            <a:off x="3993931" y="767158"/>
            <a:ext cx="5150069" cy="286232"/>
          </a:xfrm>
          <a:prstGeom prst="rect">
            <a:avLst/>
          </a:prstGeom>
        </p:spPr>
        <p:txBody>
          <a:bodyPr wrap="square">
            <a:spAutoFit/>
          </a:bodyPr>
          <a:lstStyle/>
          <a:p>
            <a:pPr marL="342900" indent="-342900" defTabSz="914400">
              <a:lnSpc>
                <a:spcPct val="90000"/>
              </a:lnSpc>
              <a:spcBef>
                <a:spcPct val="20000"/>
              </a:spcBef>
              <a:buClr>
                <a:srgbClr val="6F89F7"/>
              </a:buClr>
              <a:buSzPct val="110000"/>
              <a:defRPr/>
            </a:pPr>
            <a:r>
              <a:rPr kumimoji="0" lang="en-US" altLang="ja-JP" sz="1400" kern="0" dirty="0">
                <a:solidFill>
                  <a:srgbClr val="000000"/>
                </a:solidFill>
                <a:cs typeface="Calibri"/>
              </a:rPr>
              <a:t>Izumida, </a:t>
            </a:r>
            <a:r>
              <a:rPr kumimoji="0" lang="en-US" altLang="ja-JP" sz="1400" kern="0" dirty="0" err="1">
                <a:solidFill>
                  <a:srgbClr val="000000"/>
                </a:solidFill>
                <a:cs typeface="Calibri"/>
              </a:rPr>
              <a:t>Okuyama</a:t>
            </a:r>
            <a:r>
              <a:rPr kumimoji="0" lang="en-US" altLang="ja-JP" sz="1400" kern="0" dirty="0">
                <a:solidFill>
                  <a:srgbClr val="000000"/>
                </a:solidFill>
                <a:cs typeface="Calibri"/>
              </a:rPr>
              <a:t>, </a:t>
            </a:r>
            <a:r>
              <a:rPr kumimoji="0" lang="en-US" altLang="ja-JP" sz="1400" kern="0" dirty="0" err="1">
                <a:solidFill>
                  <a:srgbClr val="000000"/>
                </a:solidFill>
                <a:cs typeface="Calibri"/>
              </a:rPr>
              <a:t>Yamakage</a:t>
            </a:r>
            <a:r>
              <a:rPr kumimoji="0" lang="en-US" altLang="ja-JP" sz="1400" kern="0" dirty="0">
                <a:solidFill>
                  <a:srgbClr val="000000"/>
                </a:solidFill>
                <a:cs typeface="Calibri"/>
              </a:rPr>
              <a:t>, Saito, Phys. Rev. B </a:t>
            </a:r>
            <a:r>
              <a:rPr kumimoji="0" lang="en-US" altLang="ja-JP" sz="1400" b="1" kern="0" dirty="0">
                <a:solidFill>
                  <a:srgbClr val="000000"/>
                </a:solidFill>
                <a:cs typeface="Calibri"/>
              </a:rPr>
              <a:t>93</a:t>
            </a:r>
            <a:r>
              <a:rPr kumimoji="0" lang="en-US" altLang="ja-JP" sz="1400" kern="0" dirty="0">
                <a:solidFill>
                  <a:srgbClr val="000000"/>
                </a:solidFill>
                <a:cs typeface="Calibri"/>
              </a:rPr>
              <a:t>, 195442 (2016)</a:t>
            </a:r>
          </a:p>
        </p:txBody>
      </p:sp>
      <p:sp>
        <p:nvSpPr>
          <p:cNvPr id="5" name="スライド番号プレースホルダー 4">
            <a:extLst>
              <a:ext uri="{FF2B5EF4-FFF2-40B4-BE49-F238E27FC236}">
                <a16:creationId xmlns:a16="http://schemas.microsoft.com/office/drawing/2014/main" id="{E4050086-B921-6F45-86E5-24B60AC3147A}"/>
              </a:ext>
            </a:extLst>
          </p:cNvPr>
          <p:cNvSpPr>
            <a:spLocks noGrp="1"/>
          </p:cNvSpPr>
          <p:nvPr>
            <p:ph type="sldNum" sz="quarter" idx="12"/>
          </p:nvPr>
        </p:nvSpPr>
        <p:spPr/>
        <p:txBody>
          <a:bodyPr/>
          <a:lstStyle/>
          <a:p>
            <a:fld id="{85F06041-1EDA-E94D-86F3-DBBEB1D991AC}" type="slidenum">
              <a:rPr lang="ja-JP" altLang="en-US" smtClean="0"/>
              <a:pPr/>
              <a:t>17</a:t>
            </a:fld>
            <a:r>
              <a:rPr lang="en-US" altLang="ja-JP"/>
              <a:t>/21</a:t>
            </a:r>
            <a:endParaRPr lang="ja-JP" altLang="en-US" dirty="0"/>
          </a:p>
        </p:txBody>
      </p:sp>
    </p:spTree>
    <p:extLst>
      <p:ext uri="{BB962C8B-B14F-4D97-AF65-F5344CB8AC3E}">
        <p14:creationId xmlns:p14="http://schemas.microsoft.com/office/powerpoint/2010/main" val="1431022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2"/>
          <p:cNvSpPr txBox="1">
            <a:spLocks noChangeArrowheads="1"/>
          </p:cNvSpPr>
          <p:nvPr/>
        </p:nvSpPr>
        <p:spPr bwMode="auto">
          <a:xfrm>
            <a:off x="609600" y="152400"/>
            <a:ext cx="8291592"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dirty="0">
                <a:solidFill>
                  <a:schemeClr val="tx1"/>
                </a:solidFill>
                <a:cs typeface="Calibri"/>
              </a:rPr>
              <a:t>巻き数と</a:t>
            </a:r>
            <a:r>
              <a:rPr lang="ja-JP" altLang="en-US" sz="3200">
                <a:solidFill>
                  <a:schemeClr val="tx1"/>
                </a:solidFill>
                <a:cs typeface="Calibri"/>
              </a:rPr>
              <a:t>バルク端対応</a:t>
            </a:r>
            <a:endParaRPr kumimoji="0" lang="en-US" altLang="ja-JP" sz="3200" dirty="0">
              <a:solidFill>
                <a:schemeClr val="tx1"/>
              </a:solidFill>
              <a:latin typeface="Calibri"/>
              <a:cs typeface="Calibri"/>
            </a:endParaRPr>
          </a:p>
        </p:txBody>
      </p:sp>
      <p:sp>
        <p:nvSpPr>
          <p:cNvPr id="55"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latin typeface="Calibri"/>
              <a:ea typeface="ＭＳ Ｐゴシック" pitchFamily="-29" charset="-128"/>
              <a:cs typeface="Calibri"/>
            </a:endParaRPr>
          </a:p>
        </p:txBody>
      </p:sp>
      <mc:AlternateContent xmlns:mc="http://schemas.openxmlformats.org/markup-compatibility/2006" xmlns:a14="http://schemas.microsoft.com/office/drawing/2010/main">
        <mc:Choice Requires="a14">
          <p:sp>
            <p:nvSpPr>
              <p:cNvPr id="20" name="正方形/長方形 19"/>
              <p:cNvSpPr/>
              <p:nvPr/>
            </p:nvSpPr>
            <p:spPr>
              <a:xfrm>
                <a:off x="254985" y="1106659"/>
                <a:ext cx="4952015" cy="1044453"/>
              </a:xfrm>
              <a:prstGeom prst="rect">
                <a:avLst/>
              </a:prstGeom>
              <a:ln>
                <a:noFill/>
              </a:ln>
            </p:spPr>
            <p:txBody>
              <a:bodyPr wrap="square">
                <a:spAutoFit/>
              </a:bodyPr>
              <a:lstStyle/>
              <a:p>
                <a:r>
                  <a:rPr lang="ja-JP" altLang="en-US" dirty="0">
                    <a:solidFill>
                      <a:srgbClr val="000000"/>
                    </a:solidFill>
                    <a:ea typeface="ＭＳ Ｐゴシック" pitchFamily="-29" charset="-128"/>
                    <a:cs typeface="Calibri"/>
                  </a:rPr>
                  <a:t>バルクハミルトニアン：</a:t>
                </a:r>
                <a14:m>
                  <m:oMath xmlns:m="http://schemas.openxmlformats.org/officeDocument/2006/math">
                    <m:r>
                      <a:rPr lang="en-US" altLang="ja-JP" i="1">
                        <a:latin typeface="Cambria Math" charset="0"/>
                      </a:rPr>
                      <m:t>𝐻</m:t>
                    </m:r>
                    <m:d>
                      <m:dPr>
                        <m:ctrlPr>
                          <a:rPr lang="mr-IN" altLang="ja-JP" i="1">
                            <a:latin typeface="Cambria Math" panose="02040503050406030204" pitchFamily="18" charset="0"/>
                          </a:rPr>
                        </m:ctrlPr>
                      </m:dPr>
                      <m:e>
                        <m:acc>
                          <m:accPr>
                            <m:chr m:val="⃗"/>
                            <m:ctrlPr>
                              <a:rPr lang="hr-HR" altLang="ja-JP" i="1">
                                <a:latin typeface="Cambria Math" panose="02040503050406030204" pitchFamily="18" charset="0"/>
                              </a:rPr>
                            </m:ctrlPr>
                          </m:accPr>
                          <m:e>
                            <m:r>
                              <a:rPr lang="en-US" altLang="ja-JP" i="1">
                                <a:latin typeface="Cambria Math" charset="0"/>
                              </a:rPr>
                              <m:t>𝑘</m:t>
                            </m:r>
                          </m:e>
                        </m:acc>
                      </m:e>
                    </m:d>
                    <m:r>
                      <a:rPr lang="en-US" altLang="ja-JP" i="1">
                        <a:latin typeface="Cambria Math" charset="0"/>
                      </a:rPr>
                      <m:t>=</m:t>
                    </m:r>
                    <m:d>
                      <m:dPr>
                        <m:ctrlPr>
                          <a:rPr lang="mr-IN" altLang="ja-JP" i="1">
                            <a:latin typeface="Cambria Math" panose="02040503050406030204" pitchFamily="18" charset="0"/>
                          </a:rPr>
                        </m:ctrlPr>
                      </m:dPr>
                      <m:e>
                        <m:m>
                          <m:mPr>
                            <m:mcs>
                              <m:mc>
                                <m:mcPr>
                                  <m:count m:val="2"/>
                                  <m:mcJc m:val="center"/>
                                </m:mcPr>
                              </m:mc>
                            </m:mcs>
                            <m:ctrlPr>
                              <a:rPr lang="mr-IN" altLang="ja-JP" i="1">
                                <a:latin typeface="Cambria Math" panose="02040503050406030204" pitchFamily="18" charset="0"/>
                              </a:rPr>
                            </m:ctrlPr>
                          </m:mPr>
                          <m:mr>
                            <m:e>
                              <m:r>
                                <m:rPr>
                                  <m:brk m:alnAt="7"/>
                                </m:rPr>
                                <a:rPr lang="en-US" altLang="ja-JP" i="1">
                                  <a:latin typeface="Cambria Math" charset="0"/>
                                </a:rPr>
                                <m:t>0</m:t>
                              </m:r>
                            </m:e>
                            <m:e>
                              <m:r>
                                <a:rPr lang="en-US" altLang="ja-JP" i="1">
                                  <a:latin typeface="Cambria Math" charset="0"/>
                                </a:rPr>
                                <m:t>𝑓</m:t>
                              </m:r>
                              <m:r>
                                <a:rPr lang="en-US" altLang="ja-JP" i="1">
                                  <a:latin typeface="Cambria Math" charset="0"/>
                                </a:rPr>
                                <m:t>(</m:t>
                              </m:r>
                              <m:acc>
                                <m:accPr>
                                  <m:chr m:val="⃗"/>
                                  <m:ctrlPr>
                                    <a:rPr lang="hr-HR" altLang="ja-JP" i="1">
                                      <a:latin typeface="Cambria Math" panose="02040503050406030204" pitchFamily="18" charset="0"/>
                                    </a:rPr>
                                  </m:ctrlPr>
                                </m:accPr>
                                <m:e>
                                  <m:r>
                                    <a:rPr lang="en-US" altLang="ja-JP" i="1">
                                      <a:latin typeface="Cambria Math" charset="0"/>
                                    </a:rPr>
                                    <m:t>𝑘</m:t>
                                  </m:r>
                                </m:e>
                              </m:acc>
                              <m:r>
                                <a:rPr lang="en-US" altLang="ja-JP" i="1">
                                  <a:latin typeface="Cambria Math" charset="0"/>
                                </a:rPr>
                                <m:t>)</m:t>
                              </m:r>
                              <m:r>
                                <a:rPr lang="ja-JP" altLang="en-US" i="1">
                                  <a:latin typeface="Cambria Math" charset="0"/>
                                </a:rPr>
                                <m:t> </m:t>
                              </m:r>
                            </m:e>
                          </m:mr>
                          <m:mr>
                            <m:e>
                              <m:sSup>
                                <m:sSupPr>
                                  <m:ctrlPr>
                                    <a:rPr lang="en-US" altLang="ja-JP" i="1">
                                      <a:latin typeface="Cambria Math" panose="02040503050406030204" pitchFamily="18" charset="0"/>
                                    </a:rPr>
                                  </m:ctrlPr>
                                </m:sSupPr>
                                <m:e>
                                  <m:r>
                                    <a:rPr lang="en-US" altLang="ja-JP" i="1">
                                      <a:latin typeface="Cambria Math" charset="0"/>
                                    </a:rPr>
                                    <m:t>𝑓</m:t>
                                  </m:r>
                                </m:e>
                                <m:sup>
                                  <m:r>
                                    <a:rPr lang="en-US" altLang="ja-JP" i="1">
                                      <a:latin typeface="Cambria Math" charset="0"/>
                                    </a:rPr>
                                    <m:t>∗</m:t>
                                  </m:r>
                                </m:sup>
                              </m:sSup>
                              <m:r>
                                <a:rPr lang="en-US" altLang="ja-JP" i="1">
                                  <a:latin typeface="Cambria Math" charset="0"/>
                                </a:rPr>
                                <m:t>(</m:t>
                              </m:r>
                              <m:acc>
                                <m:accPr>
                                  <m:chr m:val="⃗"/>
                                  <m:ctrlPr>
                                    <a:rPr lang="hr-HR" altLang="ja-JP" i="1">
                                      <a:latin typeface="Cambria Math" panose="02040503050406030204" pitchFamily="18" charset="0"/>
                                    </a:rPr>
                                  </m:ctrlPr>
                                </m:accPr>
                                <m:e>
                                  <m:r>
                                    <a:rPr lang="en-US" altLang="ja-JP" i="1">
                                      <a:latin typeface="Cambria Math" charset="0"/>
                                    </a:rPr>
                                    <m:t>𝑘</m:t>
                                  </m:r>
                                </m:e>
                              </m:acc>
                              <m:r>
                                <a:rPr lang="en-US" altLang="ja-JP" i="1">
                                  <a:latin typeface="Cambria Math" charset="0"/>
                                </a:rPr>
                                <m:t>)</m:t>
                              </m:r>
                            </m:e>
                            <m:e>
                              <m:r>
                                <a:rPr lang="en-US" altLang="ja-JP" i="1">
                                  <a:latin typeface="Cambria Math" charset="0"/>
                                </a:rPr>
                                <m:t>0</m:t>
                              </m:r>
                            </m:e>
                          </m:mr>
                        </m:m>
                      </m:e>
                    </m:d>
                  </m:oMath>
                </a14:m>
                <a:endParaRPr lang="en-US" altLang="ja-JP" dirty="0"/>
              </a:p>
              <a:p>
                <a:endParaRPr lang="ja-JP" altLang="en-US" dirty="0">
                  <a:solidFill>
                    <a:srgbClr val="000000"/>
                  </a:solidFill>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254985" y="1106659"/>
                <a:ext cx="4952015" cy="1044453"/>
              </a:xfrm>
              <a:prstGeom prst="rect">
                <a:avLst/>
              </a:prstGeom>
              <a:blipFill>
                <a:blip r:embed="rId3"/>
                <a:stretch>
                  <a:fillRect l="-1023"/>
                </a:stretch>
              </a:blipFill>
              <a:ln>
                <a:noFill/>
              </a:ln>
            </p:spPr>
            <p:txBody>
              <a:bodyPr/>
              <a:lstStyle/>
              <a:p>
                <a:r>
                  <a:rPr lang="ja-JP" altLang="en-US">
                    <a:noFill/>
                  </a:rPr>
                  <a:t> </a:t>
                </a:r>
              </a:p>
            </p:txBody>
          </p:sp>
        </mc:Fallback>
      </mc:AlternateContent>
      <p:grpSp>
        <p:nvGrpSpPr>
          <p:cNvPr id="11" name="図形グループ 10"/>
          <p:cNvGrpSpPr/>
          <p:nvPr/>
        </p:nvGrpSpPr>
        <p:grpSpPr>
          <a:xfrm>
            <a:off x="468613" y="2027083"/>
            <a:ext cx="5354117" cy="2337798"/>
            <a:chOff x="468613" y="1827393"/>
            <a:chExt cx="5354117" cy="2337798"/>
          </a:xfrm>
        </p:grpSpPr>
        <mc:AlternateContent xmlns:mc="http://schemas.openxmlformats.org/markup-compatibility/2006" xmlns:a14="http://schemas.microsoft.com/office/drawing/2010/main">
          <mc:Choice Requires="a14">
            <p:sp>
              <p:nvSpPr>
                <p:cNvPr id="21" name="正方形/長方形 20"/>
                <p:cNvSpPr/>
                <p:nvPr/>
              </p:nvSpPr>
              <p:spPr>
                <a:xfrm>
                  <a:off x="1609463" y="1827393"/>
                  <a:ext cx="4213267" cy="1124988"/>
                </a:xfrm>
                <a:prstGeom prst="rect">
                  <a:avLst/>
                </a:prstGeom>
                <a:ln>
                  <a:noFill/>
                </a:ln>
              </p:spPr>
              <p:txBody>
                <a:bodyPr wrap="square">
                  <a:spAutoFit/>
                </a:bodyPr>
                <a:lstStyle/>
                <a:p>
                  <a:r>
                    <a:rPr lang="ja-JP" altLang="en-US" dirty="0">
                      <a:solidFill>
                        <a:srgbClr val="000000"/>
                      </a:solidFill>
                      <a:ea typeface="ＭＳ Ｐゴシック" pitchFamily="-29" charset="-128"/>
                      <a:cs typeface="Calibri"/>
                    </a:rPr>
                    <a:t>巻き数：</a:t>
                  </a:r>
                  <a14:m>
                    <m:oMath xmlns:m="http://schemas.openxmlformats.org/officeDocument/2006/math">
                      <m:r>
                        <a:rPr lang="en-US" altLang="ja-JP" b="0" i="1" smtClean="0">
                          <a:solidFill>
                            <a:srgbClr val="000000"/>
                          </a:solidFill>
                          <a:latin typeface="Cambria Math" charset="0"/>
                          <a:ea typeface="ＭＳ Ｐゴシック" pitchFamily="-29" charset="-128"/>
                          <a:cs typeface="Calibri"/>
                        </a:rPr>
                        <m:t>𝑤</m:t>
                      </m:r>
                      <m:r>
                        <a:rPr lang="en-US" altLang="ja-JP" b="0" i="1" smtClean="0">
                          <a:solidFill>
                            <a:srgbClr val="000000"/>
                          </a:solidFill>
                          <a:latin typeface="Cambria Math" charset="0"/>
                          <a:ea typeface="ＭＳ Ｐゴシック" pitchFamily="-29" charset="-128"/>
                          <a:cs typeface="Calibri"/>
                        </a:rPr>
                        <m:t>=</m:t>
                      </m:r>
                      <m:f>
                        <m:fPr>
                          <m:ctrlPr>
                            <a:rPr lang="mr-IN" altLang="ja-JP" b="0" i="1" smtClean="0">
                              <a:solidFill>
                                <a:srgbClr val="000000"/>
                              </a:solidFill>
                              <a:latin typeface="Cambria Math" panose="02040503050406030204" pitchFamily="18" charset="0"/>
                              <a:ea typeface="ＭＳ Ｐゴシック" pitchFamily="-29" charset="-128"/>
                              <a:cs typeface="Calibri"/>
                            </a:rPr>
                          </m:ctrlPr>
                        </m:fPr>
                        <m:num>
                          <m:r>
                            <a:rPr lang="en-US" altLang="ja-JP" b="0" i="1" smtClean="0">
                              <a:solidFill>
                                <a:srgbClr val="000000"/>
                              </a:solidFill>
                              <a:latin typeface="Cambria Math" charset="0"/>
                              <a:ea typeface="ＭＳ Ｐゴシック" pitchFamily="-29" charset="-128"/>
                              <a:cs typeface="Calibri"/>
                            </a:rPr>
                            <m:t>1</m:t>
                          </m:r>
                        </m:num>
                        <m:den>
                          <m:r>
                            <a:rPr lang="en-US" altLang="ja-JP" b="0" i="1" smtClean="0">
                              <a:solidFill>
                                <a:srgbClr val="000000"/>
                              </a:solidFill>
                              <a:latin typeface="Cambria Math" charset="0"/>
                              <a:ea typeface="ＭＳ Ｐゴシック" pitchFamily="-29" charset="-128"/>
                              <a:cs typeface="Calibri"/>
                            </a:rPr>
                            <m:t>2</m:t>
                          </m:r>
                          <m:r>
                            <a:rPr lang="en-US" altLang="ja-JP" b="0" i="1" smtClean="0">
                              <a:solidFill>
                                <a:srgbClr val="000000"/>
                              </a:solidFill>
                              <a:latin typeface="Cambria Math" charset="0"/>
                              <a:ea typeface="Cambria Math" charset="0"/>
                              <a:cs typeface="Cambria Math" charset="0"/>
                            </a:rPr>
                            <m:t>𝜋</m:t>
                          </m:r>
                        </m:den>
                      </m:f>
                      <m:limLow>
                        <m:limLowPr>
                          <m:ctrlPr>
                            <a:rPr lang="mr-IN" altLang="ja-JP" b="0" i="1" smtClean="0">
                              <a:solidFill>
                                <a:srgbClr val="000000"/>
                              </a:solidFill>
                              <a:latin typeface="Cambria Math" panose="02040503050406030204" pitchFamily="18" charset="0"/>
                              <a:ea typeface="ＭＳ Ｐゴシック" pitchFamily="-29" charset="-128"/>
                              <a:cs typeface="Calibri"/>
                            </a:rPr>
                          </m:ctrlPr>
                        </m:limLowPr>
                        <m:e>
                          <m:groupChr>
                            <m:groupChrPr>
                              <m:chr m:val="⏟"/>
                              <m:ctrlPr>
                                <a:rPr lang="mr-IN" altLang="ja-JP" b="0" i="1" smtClean="0">
                                  <a:solidFill>
                                    <a:srgbClr val="000000"/>
                                  </a:solidFill>
                                  <a:latin typeface="Cambria Math" panose="02040503050406030204" pitchFamily="18" charset="0"/>
                                  <a:ea typeface="ＭＳ Ｐゴシック" pitchFamily="-29" charset="-128"/>
                                  <a:cs typeface="Calibri"/>
                                </a:rPr>
                              </m:ctrlPr>
                            </m:groupChrPr>
                            <m:e>
                              <m:nary>
                                <m:naryPr>
                                  <m:ctrlPr>
                                    <a:rPr lang="is-IS" altLang="ja-JP" i="1">
                                      <a:solidFill>
                                        <a:srgbClr val="000000"/>
                                      </a:solidFill>
                                      <a:latin typeface="Cambria Math" panose="02040503050406030204" pitchFamily="18" charset="0"/>
                                      <a:ea typeface="ＭＳ Ｐゴシック" pitchFamily="-29" charset="-128"/>
                                      <a:cs typeface="Calibri"/>
                                    </a:rPr>
                                  </m:ctrlPr>
                                </m:naryPr>
                                <m:sub>
                                  <m:r>
                                    <a:rPr lang="en-US" altLang="ja-JP" i="1">
                                      <a:solidFill>
                                        <a:srgbClr val="000000"/>
                                      </a:solidFill>
                                      <a:latin typeface="Cambria Math" charset="0"/>
                                      <a:ea typeface="Cambria Math" charset="0"/>
                                      <a:cs typeface="Cambria Math" charset="0"/>
                                    </a:rPr>
                                    <m:t>0</m:t>
                                  </m:r>
                                </m:sub>
                                <m:sup>
                                  <m:r>
                                    <a:rPr lang="en-US" altLang="ja-JP" i="1">
                                      <a:solidFill>
                                        <a:srgbClr val="000000"/>
                                      </a:solidFill>
                                      <a:latin typeface="Cambria Math" charset="0"/>
                                      <a:ea typeface="ＭＳ Ｐゴシック" pitchFamily="-29" charset="-128"/>
                                      <a:cs typeface="Calibri"/>
                                    </a:rPr>
                                    <m:t>2</m:t>
                                  </m:r>
                                  <m:r>
                                    <a:rPr lang="en-US" altLang="ja-JP" i="1">
                                      <a:solidFill>
                                        <a:srgbClr val="000000"/>
                                      </a:solidFill>
                                      <a:latin typeface="Cambria Math" charset="0"/>
                                      <a:ea typeface="Cambria Math" charset="0"/>
                                      <a:cs typeface="Cambria Math" charset="0"/>
                                    </a:rPr>
                                    <m:t>𝜋</m:t>
                                  </m:r>
                                </m:sup>
                                <m:e>
                                  <m:r>
                                    <a:rPr lang="en-US" altLang="ja-JP" i="1">
                                      <a:solidFill>
                                        <a:srgbClr val="000000"/>
                                      </a:solidFill>
                                      <a:latin typeface="Cambria Math" charset="0"/>
                                      <a:ea typeface="ＭＳ Ｐゴシック" pitchFamily="-29" charset="-128"/>
                                      <a:cs typeface="Calibri"/>
                                    </a:rPr>
                                    <m:t>𝑑𝑘</m:t>
                                  </m:r>
                                  <m:f>
                                    <m:fPr>
                                      <m:ctrlPr>
                                        <a:rPr lang="mr-IN" altLang="ja-JP" i="1">
                                          <a:solidFill>
                                            <a:srgbClr val="000000"/>
                                          </a:solidFill>
                                          <a:latin typeface="Cambria Math" panose="02040503050406030204" pitchFamily="18" charset="0"/>
                                          <a:ea typeface="ＭＳ Ｐゴシック" pitchFamily="-29" charset="-128"/>
                                          <a:cs typeface="Calibri"/>
                                        </a:rPr>
                                      </m:ctrlPr>
                                    </m:fPr>
                                    <m:num>
                                      <m:r>
                                        <a:rPr lang="mr-IN" altLang="ja-JP" i="1">
                                          <a:solidFill>
                                            <a:srgbClr val="000000"/>
                                          </a:solidFill>
                                          <a:latin typeface="Cambria Math" charset="0"/>
                                          <a:ea typeface="Cambria Math" charset="0"/>
                                          <a:cs typeface="Cambria Math" charset="0"/>
                                        </a:rPr>
                                        <m:t>𝜕</m:t>
                                      </m:r>
                                      <m:func>
                                        <m:funcPr>
                                          <m:ctrlPr>
                                            <a:rPr lang="en-US" altLang="ja-JP" i="1">
                                              <a:solidFill>
                                                <a:srgbClr val="000000"/>
                                              </a:solidFill>
                                              <a:latin typeface="Cambria Math" panose="02040503050406030204" pitchFamily="18" charset="0"/>
                                              <a:ea typeface="Cambria Math" charset="0"/>
                                              <a:cs typeface="Cambria Math" charset="0"/>
                                            </a:rPr>
                                          </m:ctrlPr>
                                        </m:funcPr>
                                        <m:fName>
                                          <m:r>
                                            <m:rPr>
                                              <m:sty m:val="p"/>
                                            </m:rPr>
                                            <a:rPr lang="en-US" altLang="ja-JP">
                                              <a:solidFill>
                                                <a:srgbClr val="000000"/>
                                              </a:solidFill>
                                              <a:latin typeface="Cambria Math" charset="0"/>
                                              <a:ea typeface="Cambria Math" charset="0"/>
                                              <a:cs typeface="Cambria Math" charset="0"/>
                                            </a:rPr>
                                            <m:t>arg</m:t>
                                          </m:r>
                                        </m:fName>
                                        <m:e>
                                          <m:r>
                                            <a:rPr lang="en-US" altLang="ja-JP" i="1">
                                              <a:solidFill>
                                                <a:srgbClr val="000000"/>
                                              </a:solidFill>
                                              <a:latin typeface="Cambria Math" charset="0"/>
                                              <a:ea typeface="Cambria Math" charset="0"/>
                                              <a:cs typeface="Cambria Math" charset="0"/>
                                            </a:rPr>
                                            <m:t>𝑓</m:t>
                                          </m:r>
                                        </m:e>
                                      </m:func>
                                    </m:num>
                                    <m:den>
                                      <m:r>
                                        <a:rPr lang="mr-IN" altLang="ja-JP" i="1">
                                          <a:solidFill>
                                            <a:srgbClr val="000000"/>
                                          </a:solidFill>
                                          <a:latin typeface="Cambria Math" charset="0"/>
                                          <a:ea typeface="Cambria Math" charset="0"/>
                                          <a:cs typeface="Cambria Math" charset="0"/>
                                        </a:rPr>
                                        <m:t>𝜕</m:t>
                                      </m:r>
                                      <m:r>
                                        <a:rPr lang="en-US" altLang="ja-JP" i="1">
                                          <a:solidFill>
                                            <a:srgbClr val="000000"/>
                                          </a:solidFill>
                                          <a:latin typeface="Cambria Math" charset="0"/>
                                          <a:ea typeface="Cambria Math" charset="0"/>
                                          <a:cs typeface="Cambria Math" charset="0"/>
                                        </a:rPr>
                                        <m:t>𝑘</m:t>
                                      </m:r>
                                    </m:den>
                                  </m:f>
                                </m:e>
                              </m:nary>
                            </m:e>
                          </m:groupChr>
                        </m:e>
                        <m:lim>
                          <m:eqArr>
                            <m:eqArrPr>
                              <m:ctrlPr>
                                <a:rPr lang="en-US" altLang="ja-JP" b="0" i="1" smtClean="0">
                                  <a:solidFill>
                                    <a:srgbClr val="000000"/>
                                  </a:solidFill>
                                  <a:latin typeface="Cambria Math" panose="02040503050406030204" pitchFamily="18" charset="0"/>
                                  <a:ea typeface="ＭＳ Ｐゴシック" pitchFamily="-29" charset="-128"/>
                                  <a:cs typeface="Calibri"/>
                                </a:rPr>
                              </m:ctrlPr>
                            </m:eqArrPr>
                            <m:e/>
                            <m:e>
                              <m:r>
                                <a:rPr lang="en-US" altLang="ja-JP" b="0" i="1" smtClean="0">
                                  <a:solidFill>
                                    <a:srgbClr val="000000"/>
                                  </a:solidFill>
                                  <a:latin typeface="Cambria Math" charset="0"/>
                                  <a:ea typeface="ＭＳ Ｐゴシック" pitchFamily="-29" charset="-128"/>
                                  <a:cs typeface="Calibri"/>
                                </a:rPr>
                                <m:t>=2</m:t>
                              </m:r>
                              <m:r>
                                <a:rPr lang="mr-IN" altLang="ja-JP" b="0" i="1" smtClean="0">
                                  <a:solidFill>
                                    <a:srgbClr val="000000"/>
                                  </a:solidFill>
                                  <a:latin typeface="Cambria Math" charset="0"/>
                                  <a:ea typeface="Cambria Math" charset="0"/>
                                  <a:cs typeface="Cambria Math" charset="0"/>
                                </a:rPr>
                                <m:t>𝜋</m:t>
                              </m:r>
                              <m:r>
                                <a:rPr lang="en-US" altLang="ja-JP" b="0" i="1" smtClean="0">
                                  <a:solidFill>
                                    <a:srgbClr val="000000"/>
                                  </a:solidFill>
                                  <a:latin typeface="Cambria Math" charset="0"/>
                                  <a:ea typeface="Cambria Math" charset="0"/>
                                  <a:cs typeface="Cambria Math" charset="0"/>
                                </a:rPr>
                                <m:t>𝑁</m:t>
                              </m:r>
                            </m:e>
                            <m:e>
                              <m:r>
                                <a:rPr lang="en-US" altLang="ja-JP" b="0" i="1" smtClean="0">
                                  <a:solidFill>
                                    <a:srgbClr val="000000"/>
                                  </a:solidFill>
                                  <a:latin typeface="Cambria Math" charset="0"/>
                                  <a:ea typeface="Cambria Math" charset="0"/>
                                  <a:cs typeface="Cambria Math" charset="0"/>
                                </a:rPr>
                                <m:t>[∵</m:t>
                              </m:r>
                              <m:r>
                                <a:rPr lang="en-US" altLang="ja-JP" i="1">
                                  <a:solidFill>
                                    <a:srgbClr val="000000"/>
                                  </a:solidFill>
                                  <a:latin typeface="Cambria Math" charset="0"/>
                                  <a:ea typeface="Cambria Math" charset="0"/>
                                  <a:cs typeface="Cambria Math" charset="0"/>
                                </a:rPr>
                                <m:t>𝑓</m:t>
                              </m:r>
                              <m:d>
                                <m:dPr>
                                  <m:ctrlPr>
                                    <a:rPr lang="en-US" altLang="ja-JP" b="0" i="1" smtClean="0">
                                      <a:solidFill>
                                        <a:srgbClr val="000000"/>
                                      </a:solidFill>
                                      <a:latin typeface="Cambria Math" panose="02040503050406030204" pitchFamily="18" charset="0"/>
                                      <a:ea typeface="Cambria Math" charset="0"/>
                                      <a:cs typeface="Cambria Math" charset="0"/>
                                    </a:rPr>
                                  </m:ctrlPr>
                                </m:dPr>
                                <m:e>
                                  <m:r>
                                    <a:rPr lang="en-US" altLang="ja-JP" b="0" i="1" smtClean="0">
                                      <a:solidFill>
                                        <a:srgbClr val="000000"/>
                                      </a:solidFill>
                                      <a:latin typeface="Cambria Math" charset="0"/>
                                      <a:ea typeface="Cambria Math" charset="0"/>
                                      <a:cs typeface="Cambria Math" charset="0"/>
                                    </a:rPr>
                                    <m:t>𝑘</m:t>
                                  </m:r>
                                  <m:r>
                                    <a:rPr lang="en-US" altLang="ja-JP" b="0" i="1" smtClean="0">
                                      <a:solidFill>
                                        <a:srgbClr val="000000"/>
                                      </a:solidFill>
                                      <a:latin typeface="Cambria Math" charset="0"/>
                                      <a:ea typeface="Cambria Math" charset="0"/>
                                      <a:cs typeface="Cambria Math" charset="0"/>
                                    </a:rPr>
                                    <m:t>+2</m:t>
                                  </m:r>
                                  <m:r>
                                    <a:rPr lang="mr-IN" altLang="ja-JP" i="1">
                                      <a:solidFill>
                                        <a:srgbClr val="000000"/>
                                      </a:solidFill>
                                      <a:latin typeface="Cambria Math" charset="0"/>
                                      <a:ea typeface="Cambria Math" charset="0"/>
                                      <a:cs typeface="Cambria Math" charset="0"/>
                                    </a:rPr>
                                    <m:t>𝜋</m:t>
                                  </m:r>
                                </m:e>
                              </m:d>
                              <m:r>
                                <a:rPr lang="en-US" altLang="ja-JP" b="0" i="1" smtClean="0">
                                  <a:solidFill>
                                    <a:srgbClr val="000000"/>
                                  </a:solidFill>
                                  <a:latin typeface="Cambria Math" charset="0"/>
                                  <a:ea typeface="Cambria Math" charset="0"/>
                                  <a:cs typeface="Cambria Math" charset="0"/>
                                </a:rPr>
                                <m:t>=</m:t>
                              </m:r>
                              <m:r>
                                <a:rPr lang="en-US" altLang="ja-JP" b="0" i="1" smtClean="0">
                                  <a:solidFill>
                                    <a:srgbClr val="000000"/>
                                  </a:solidFill>
                                  <a:latin typeface="Cambria Math" charset="0"/>
                                  <a:ea typeface="Cambria Math" charset="0"/>
                                  <a:cs typeface="Cambria Math" charset="0"/>
                                </a:rPr>
                                <m:t>𝑓</m:t>
                              </m:r>
                              <m:d>
                                <m:dPr>
                                  <m:ctrlPr>
                                    <a:rPr lang="en-US" altLang="ja-JP" b="0" i="1" smtClean="0">
                                      <a:solidFill>
                                        <a:srgbClr val="000000"/>
                                      </a:solidFill>
                                      <a:latin typeface="Cambria Math" panose="02040503050406030204" pitchFamily="18" charset="0"/>
                                      <a:ea typeface="Cambria Math" charset="0"/>
                                      <a:cs typeface="Cambria Math" charset="0"/>
                                    </a:rPr>
                                  </m:ctrlPr>
                                </m:dPr>
                                <m:e>
                                  <m:r>
                                    <a:rPr lang="en-US" altLang="ja-JP" b="0" i="1" smtClean="0">
                                      <a:solidFill>
                                        <a:srgbClr val="000000"/>
                                      </a:solidFill>
                                      <a:latin typeface="Cambria Math" charset="0"/>
                                      <a:ea typeface="Cambria Math" charset="0"/>
                                      <a:cs typeface="Cambria Math" charset="0"/>
                                    </a:rPr>
                                    <m:t>𝑘</m:t>
                                  </m:r>
                                </m:e>
                              </m:d>
                              <m:r>
                                <a:rPr lang="en-US" altLang="ja-JP" b="0" i="1" smtClean="0">
                                  <a:solidFill>
                                    <a:srgbClr val="000000"/>
                                  </a:solidFill>
                                  <a:latin typeface="Cambria Math" charset="0"/>
                                  <a:ea typeface="Cambria Math" charset="0"/>
                                  <a:cs typeface="Cambria Math" charset="0"/>
                                </a:rPr>
                                <m:t>]</m:t>
                              </m:r>
                            </m:e>
                          </m:eqArr>
                        </m:lim>
                      </m:limLow>
                      <m:r>
                        <a:rPr lang="en-US" altLang="ja-JP" b="0" i="1" smtClean="0">
                          <a:solidFill>
                            <a:srgbClr val="000000"/>
                          </a:solidFill>
                          <a:latin typeface="Cambria Math" panose="02040503050406030204" pitchFamily="18" charset="0"/>
                          <a:ea typeface="Cambria Math" charset="0"/>
                          <a:cs typeface="Cambria Math" charset="0"/>
                        </a:rPr>
                        <m:t>=</m:t>
                      </m:r>
                      <m:r>
                        <a:rPr lang="en-US" altLang="ja-JP" b="0" i="1" smtClean="0">
                          <a:solidFill>
                            <a:srgbClr val="000000"/>
                          </a:solidFill>
                          <a:latin typeface="Cambria Math" panose="02040503050406030204" pitchFamily="18" charset="0"/>
                          <a:ea typeface="Cambria Math" charset="0"/>
                          <a:cs typeface="Cambria Math" charset="0"/>
                        </a:rPr>
                        <m:t>𝑁</m:t>
                      </m:r>
                      <m:r>
                        <a:rPr lang="is-IS" altLang="ja-JP" b="0" i="1" smtClean="0">
                          <a:solidFill>
                            <a:srgbClr val="000000"/>
                          </a:solidFill>
                          <a:latin typeface="Cambria Math" charset="0"/>
                          <a:ea typeface="Cambria Math" charset="0"/>
                          <a:cs typeface="Cambria Math" charset="0"/>
                        </a:rPr>
                        <m:t>∈</m:t>
                      </m:r>
                      <m:r>
                        <a:rPr lang="is-IS" altLang="ja-JP" b="0" i="1" smtClean="0">
                          <a:solidFill>
                            <a:srgbClr val="000000"/>
                          </a:solidFill>
                          <a:latin typeface="Cambria Math" charset="0"/>
                          <a:ea typeface="Cambria Math" charset="0"/>
                          <a:cs typeface="Cambria Math" charset="0"/>
                        </a:rPr>
                        <m:t>ℤ</m:t>
                      </m:r>
                    </m:oMath>
                  </a14:m>
                  <a:endParaRPr lang="ja-JP" altLang="en-US" dirty="0">
                    <a:solidFill>
                      <a:srgbClr val="000000"/>
                    </a:solidFill>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1609463" y="1827393"/>
                  <a:ext cx="4213267" cy="1124988"/>
                </a:xfrm>
                <a:prstGeom prst="rect">
                  <a:avLst/>
                </a:prstGeom>
                <a:blipFill>
                  <a:blip r:embed="rId4"/>
                  <a:stretch>
                    <a:fillRect l="-1205" t="-40449" b="-10112"/>
                  </a:stretch>
                </a:blipFill>
                <a:ln>
                  <a:noFill/>
                </a:ln>
              </p:spPr>
              <p:txBody>
                <a:bodyPr/>
                <a:lstStyle/>
                <a:p>
                  <a:r>
                    <a:rPr lang="ja-JP" altLang="en-US">
                      <a:noFill/>
                    </a:rPr>
                    <a:t> </a:t>
                  </a:r>
                </a:p>
              </p:txBody>
            </p:sp>
          </mc:Fallback>
        </mc:AlternateContent>
        <p:sp>
          <p:nvSpPr>
            <p:cNvPr id="26" name="テキスト ボックス 25"/>
            <p:cNvSpPr txBox="1"/>
            <p:nvPr/>
          </p:nvSpPr>
          <p:spPr>
            <a:xfrm>
              <a:off x="649198" y="3641971"/>
              <a:ext cx="1308247" cy="523220"/>
            </a:xfrm>
            <a:prstGeom prst="rect">
              <a:avLst/>
            </a:prstGeom>
            <a:noFill/>
          </p:spPr>
          <p:txBody>
            <a:bodyPr wrap="square" rtlCol="0">
              <a:spAutoFit/>
            </a:bodyPr>
            <a:lstStyle/>
            <a:p>
              <a:r>
                <a:rPr lang="en-US" altLang="ja-JP" sz="1400" dirty="0" err="1"/>
                <a:t>w</a:t>
              </a:r>
              <a:r>
                <a:rPr lang="en-US" altLang="ja-JP" sz="1400" baseline="-25000" dirty="0" err="1"/>
                <a:t>μ</a:t>
              </a:r>
              <a:r>
                <a:rPr lang="en-US" altLang="ja-JP" sz="1400" baseline="-25000" dirty="0"/>
                <a:t>=0</a:t>
              </a:r>
              <a:r>
                <a:rPr lang="en-US" altLang="ja-JP" sz="1400" dirty="0"/>
                <a:t>=0, </a:t>
              </a:r>
              <a:r>
                <a:rPr lang="en-US" altLang="ja-JP" sz="1400" dirty="0" err="1"/>
                <a:t>w</a:t>
              </a:r>
              <a:r>
                <a:rPr lang="en-US" altLang="ja-JP" sz="1400" baseline="-25000" dirty="0" err="1"/>
                <a:t>μ</a:t>
              </a:r>
              <a:r>
                <a:rPr lang="en-US" altLang="ja-JP" sz="1400" baseline="-25000" dirty="0"/>
                <a:t>=1</a:t>
              </a:r>
              <a:r>
                <a:rPr lang="en-US" altLang="ja-JP" sz="1400" dirty="0"/>
                <a:t>=1</a:t>
              </a:r>
            </a:p>
            <a:p>
              <a:r>
                <a:rPr kumimoji="1" lang="en-US" altLang="ja-JP" sz="1400" dirty="0"/>
                <a:t>(</a:t>
              </a:r>
              <a:r>
                <a:rPr kumimoji="1" lang="en-US" altLang="ja-JP" sz="1400" i="1" dirty="0" err="1"/>
                <a:t>n,m</a:t>
              </a:r>
              <a:r>
                <a:rPr kumimoji="1" lang="en-US" altLang="ja-JP" sz="1400" dirty="0"/>
                <a:t>)=(</a:t>
              </a:r>
              <a:r>
                <a:rPr kumimoji="1" lang="en-US" altLang="ja-JP" sz="1400" i="1" dirty="0"/>
                <a:t>6,4</a:t>
              </a:r>
              <a:r>
                <a:rPr kumimoji="1" lang="en-US" altLang="ja-JP" sz="1400" dirty="0"/>
                <a:t>)</a:t>
              </a:r>
            </a:p>
          </p:txBody>
        </p:sp>
        <p:grpSp>
          <p:nvGrpSpPr>
            <p:cNvPr id="2" name="図形グループ 1"/>
            <p:cNvGrpSpPr/>
            <p:nvPr/>
          </p:nvGrpSpPr>
          <p:grpSpPr>
            <a:xfrm>
              <a:off x="468613" y="2392764"/>
              <a:ext cx="1904526" cy="1252830"/>
              <a:chOff x="2830459" y="4478207"/>
              <a:chExt cx="3494837" cy="2298963"/>
            </a:xfrm>
          </p:grpSpPr>
          <p:pic>
            <p:nvPicPr>
              <p:cNvPr id="25" name="図 24" descr="fig07_0703_0604_windingN.jpg"/>
              <p:cNvPicPr>
                <a:picLocks noChangeAspect="1"/>
              </p:cNvPicPr>
              <p:nvPr/>
            </p:nvPicPr>
            <p:blipFill rotWithShape="1">
              <a:blip r:embed="rId5">
                <a:extLst>
                  <a:ext uri="{28A0092B-C50C-407E-A947-70E740481C1C}">
                    <a14:useLocalDpi xmlns:a14="http://schemas.microsoft.com/office/drawing/2010/main" val="0"/>
                  </a:ext>
                </a:extLst>
              </a:blip>
              <a:srcRect l="54768" t="10553"/>
              <a:stretch/>
            </p:blipFill>
            <p:spPr>
              <a:xfrm>
                <a:off x="2830459" y="4609800"/>
                <a:ext cx="3494837" cy="2167370"/>
              </a:xfrm>
              <a:prstGeom prst="rect">
                <a:avLst/>
              </a:prstGeom>
            </p:spPr>
          </p:pic>
          <p:sp>
            <p:nvSpPr>
              <p:cNvPr id="28" name="テキスト ボックス 27"/>
              <p:cNvSpPr txBox="1"/>
              <p:nvPr/>
            </p:nvSpPr>
            <p:spPr>
              <a:xfrm>
                <a:off x="5215162" y="4478207"/>
                <a:ext cx="1039316" cy="432253"/>
              </a:xfrm>
              <a:prstGeom prst="rect">
                <a:avLst/>
              </a:prstGeom>
              <a:noFill/>
            </p:spPr>
            <p:txBody>
              <a:bodyPr wrap="square" rtlCol="0">
                <a:spAutoFit/>
              </a:bodyPr>
              <a:lstStyle/>
              <a:p>
                <a:r>
                  <a:rPr lang="en-US" altLang="ja-JP" sz="1200" i="1" dirty="0"/>
                  <a:t>μ</a:t>
                </a:r>
                <a:r>
                  <a:rPr kumimoji="1" lang="en-US" altLang="ja-JP" sz="1200" dirty="0"/>
                  <a:t>=0</a:t>
                </a:r>
              </a:p>
            </p:txBody>
          </p:sp>
          <p:sp>
            <p:nvSpPr>
              <p:cNvPr id="29" name="テキスト ボックス 28"/>
              <p:cNvSpPr txBox="1"/>
              <p:nvPr/>
            </p:nvSpPr>
            <p:spPr>
              <a:xfrm>
                <a:off x="2888486" y="4654718"/>
                <a:ext cx="1039316" cy="432253"/>
              </a:xfrm>
              <a:prstGeom prst="rect">
                <a:avLst/>
              </a:prstGeom>
              <a:noFill/>
            </p:spPr>
            <p:txBody>
              <a:bodyPr wrap="square" rtlCol="0">
                <a:spAutoFit/>
              </a:bodyPr>
              <a:lstStyle/>
              <a:p>
                <a:r>
                  <a:rPr lang="en-US" altLang="ja-JP" sz="1200" i="1" dirty="0">
                    <a:solidFill>
                      <a:srgbClr val="FF0000"/>
                    </a:solidFill>
                  </a:rPr>
                  <a:t>μ</a:t>
                </a:r>
                <a:r>
                  <a:rPr kumimoji="1" lang="en-US" altLang="ja-JP" sz="1200" dirty="0">
                    <a:solidFill>
                      <a:srgbClr val="FF0000"/>
                    </a:solidFill>
                  </a:rPr>
                  <a:t>=1</a:t>
                </a:r>
              </a:p>
            </p:txBody>
          </p:sp>
        </p:grpSp>
      </p:grpSp>
      <mc:AlternateContent xmlns:mc="http://schemas.openxmlformats.org/markup-compatibility/2006" xmlns:a14="http://schemas.microsoft.com/office/drawing/2010/main">
        <mc:Choice Requires="a14">
          <p:sp>
            <p:nvSpPr>
              <p:cNvPr id="33" name="正方形/長方形 32"/>
              <p:cNvSpPr/>
              <p:nvPr/>
            </p:nvSpPr>
            <p:spPr>
              <a:xfrm>
                <a:off x="5456560" y="1177672"/>
                <a:ext cx="3319498" cy="9024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i="1" smtClean="0">
                          <a:latin typeface="Cambria Math" charset="0"/>
                        </a:rPr>
                        <m:t>𝑓</m:t>
                      </m:r>
                      <m:d>
                        <m:dPr>
                          <m:ctrlPr>
                            <a:rPr lang="en-US" altLang="ja-JP" i="1">
                              <a:latin typeface="Cambria Math" panose="02040503050406030204" pitchFamily="18" charset="0"/>
                            </a:rPr>
                          </m:ctrlPr>
                        </m:dPr>
                        <m:e>
                          <m:acc>
                            <m:accPr>
                              <m:chr m:val="⃗"/>
                              <m:ctrlPr>
                                <a:rPr lang="hr-HR" altLang="ja-JP" i="1">
                                  <a:latin typeface="Cambria Math" panose="02040503050406030204" pitchFamily="18" charset="0"/>
                                </a:rPr>
                              </m:ctrlPr>
                            </m:accPr>
                            <m:e>
                              <m:r>
                                <a:rPr lang="en-US" altLang="ja-JP" i="1">
                                  <a:latin typeface="Cambria Math" charset="0"/>
                                </a:rPr>
                                <m:t>𝑘</m:t>
                              </m:r>
                            </m:e>
                          </m:acc>
                        </m:e>
                      </m:d>
                      <m:r>
                        <a:rPr lang="en-US" altLang="ja-JP" b="0" i="1" smtClean="0">
                          <a:latin typeface="Cambria Math" charset="0"/>
                        </a:rPr>
                        <m:t>=</m:t>
                      </m:r>
                      <m:d>
                        <m:dPr>
                          <m:begChr m:val="⟨"/>
                          <m:endChr m:val="⟩"/>
                          <m:ctrlPr>
                            <a:rPr lang="ja-JP" altLang="en-US" i="1">
                              <a:latin typeface="Cambria Math" panose="02040503050406030204" pitchFamily="18" charset="0"/>
                            </a:rPr>
                          </m:ctrlPr>
                        </m:dPr>
                        <m:e>
                          <m:r>
                            <m:rPr>
                              <m:nor/>
                            </m:rPr>
                            <a:rPr lang="en-US" altLang="ja-JP" b="0" i="0" smtClean="0">
                              <a:latin typeface="Cambria Math" charset="0"/>
                            </a:rPr>
                            <m:t>A</m:t>
                          </m:r>
                          <m:acc>
                            <m:accPr>
                              <m:chr m:val="⃗"/>
                              <m:ctrlPr>
                                <a:rPr lang="hr-HR" altLang="ja-JP" i="1">
                                  <a:latin typeface="Cambria Math" panose="02040503050406030204" pitchFamily="18" charset="0"/>
                                </a:rPr>
                              </m:ctrlPr>
                            </m:accPr>
                            <m:e>
                              <m:r>
                                <a:rPr lang="en-US" altLang="ja-JP" i="1">
                                  <a:latin typeface="Cambria Math" charset="0"/>
                                </a:rPr>
                                <m:t>𝑘</m:t>
                              </m:r>
                            </m:e>
                          </m:acc>
                        </m:e>
                        <m:e>
                          <m:r>
                            <a:rPr lang="en-US" altLang="ja-JP" i="1">
                              <a:latin typeface="Cambria Math" charset="0"/>
                            </a:rPr>
                            <m:t>𝐻</m:t>
                          </m:r>
                        </m:e>
                        <m:e>
                          <m:r>
                            <m:rPr>
                              <m:nor/>
                            </m:rPr>
                            <a:rPr lang="en-US" altLang="ja-JP" b="0" i="0" smtClean="0">
                              <a:latin typeface="Cambria Math" charset="0"/>
                            </a:rPr>
                            <m:t>B</m:t>
                          </m:r>
                          <m:acc>
                            <m:accPr>
                              <m:chr m:val="⃗"/>
                              <m:ctrlPr>
                                <a:rPr lang="hr-HR" altLang="ja-JP" i="1">
                                  <a:latin typeface="Cambria Math" panose="02040503050406030204" pitchFamily="18" charset="0"/>
                                </a:rPr>
                              </m:ctrlPr>
                            </m:accPr>
                            <m:e>
                              <m:r>
                                <a:rPr lang="en-US" altLang="ja-JP" i="1">
                                  <a:latin typeface="Cambria Math" charset="0"/>
                                </a:rPr>
                                <m:t>𝑘</m:t>
                              </m:r>
                            </m:e>
                          </m:acc>
                        </m:e>
                      </m:d>
                      <m:r>
                        <a:rPr lang="en-US" altLang="ja-JP" b="0" i="1" smtClean="0">
                          <a:latin typeface="Cambria Math" charset="0"/>
                        </a:rPr>
                        <m:t>=</m:t>
                      </m:r>
                      <m:nary>
                        <m:naryPr>
                          <m:chr m:val="∑"/>
                          <m:ctrlPr>
                            <a:rPr lang="is-IS" altLang="ja-JP" b="0" i="1" smtClean="0">
                              <a:latin typeface="Cambria Math" panose="02040503050406030204" pitchFamily="18" charset="0"/>
                            </a:rPr>
                          </m:ctrlPr>
                        </m:naryPr>
                        <m:sub>
                          <m:r>
                            <m:rPr>
                              <m:brk m:alnAt="23"/>
                            </m:rPr>
                            <a:rPr lang="en-US" altLang="ja-JP" b="0" i="1" smtClean="0">
                              <a:latin typeface="Cambria Math" charset="0"/>
                            </a:rPr>
                            <m:t>𝑗</m:t>
                          </m:r>
                          <m:r>
                            <a:rPr lang="en-US" altLang="ja-JP" b="0" i="1" smtClean="0">
                              <a:latin typeface="Cambria Math" charset="0"/>
                            </a:rPr>
                            <m:t>=1</m:t>
                          </m:r>
                        </m:sub>
                        <m:sup>
                          <m:r>
                            <a:rPr lang="en-US" altLang="ja-JP" b="0" i="1" smtClean="0">
                              <a:latin typeface="Cambria Math" charset="0"/>
                            </a:rPr>
                            <m:t>3</m:t>
                          </m:r>
                        </m:sup>
                        <m:e>
                          <m:sSup>
                            <m:sSupPr>
                              <m:ctrlPr>
                                <a:rPr lang="mr-IN" altLang="ja-JP" i="1">
                                  <a:latin typeface="Cambria Math" panose="02040503050406030204" pitchFamily="18" charset="0"/>
                                </a:rPr>
                              </m:ctrlPr>
                            </m:sSupPr>
                            <m:e>
                              <m:r>
                                <a:rPr lang="en-US" altLang="ja-JP" b="0" i="1" smtClean="0">
                                  <a:latin typeface="Cambria Math" charset="0"/>
                                </a:rPr>
                                <m:t>𝑡</m:t>
                              </m:r>
                              <m:r>
                                <a:rPr lang="en-US" altLang="ja-JP" i="1">
                                  <a:latin typeface="Cambria Math" charset="0"/>
                                </a:rPr>
                                <m:t>𝑒</m:t>
                              </m:r>
                            </m:e>
                            <m:sup>
                              <m:r>
                                <a:rPr lang="en-US" altLang="ja-JP" i="1">
                                  <a:latin typeface="Cambria Math" charset="0"/>
                                </a:rPr>
                                <m:t>𝑖</m:t>
                              </m:r>
                              <m:acc>
                                <m:accPr>
                                  <m:chr m:val="⃗"/>
                                  <m:ctrlPr>
                                    <a:rPr lang="hr-HR" altLang="ja-JP" i="1">
                                      <a:latin typeface="Cambria Math" panose="02040503050406030204" pitchFamily="18" charset="0"/>
                                    </a:rPr>
                                  </m:ctrlPr>
                                </m:accPr>
                                <m:e>
                                  <m:r>
                                    <a:rPr lang="en-US" altLang="ja-JP" i="1">
                                      <a:latin typeface="Cambria Math" charset="0"/>
                                    </a:rPr>
                                    <m:t>𝑘</m:t>
                                  </m:r>
                                </m:e>
                              </m:acc>
                              <m:r>
                                <a:rPr lang="en-US" altLang="ja-JP" i="1">
                                  <a:latin typeface="Cambria Math" charset="0"/>
                                  <a:ea typeface="Cambria Math" charset="0"/>
                                  <a:cs typeface="Cambria Math" charset="0"/>
                                </a:rPr>
                                <m:t>∙</m:t>
                              </m:r>
                              <m:sSub>
                                <m:sSubPr>
                                  <m:ctrlPr>
                                    <a:rPr lang="en-US" altLang="ja-JP" i="1">
                                      <a:latin typeface="Cambria Math" panose="02040503050406030204" pitchFamily="18" charset="0"/>
                                      <a:ea typeface="Cambria Math" charset="0"/>
                                      <a:cs typeface="Cambria Math" charset="0"/>
                                    </a:rPr>
                                  </m:ctrlPr>
                                </m:sSubPr>
                                <m:e>
                                  <m:acc>
                                    <m:accPr>
                                      <m:chr m:val="⃗"/>
                                      <m:ctrlPr>
                                        <a:rPr lang="mr-IN" altLang="ja-JP" i="1">
                                          <a:latin typeface="Cambria Math" panose="02040503050406030204" pitchFamily="18" charset="0"/>
                                        </a:rPr>
                                      </m:ctrlPr>
                                    </m:accPr>
                                    <m:e>
                                      <m:r>
                                        <a:rPr lang="en-US" altLang="ja-JP" b="0" i="1" smtClean="0">
                                          <a:latin typeface="Cambria Math" charset="0"/>
                                        </a:rPr>
                                        <m:t>𝛿</m:t>
                                      </m:r>
                                    </m:e>
                                  </m:acc>
                                </m:e>
                                <m:sub>
                                  <m:r>
                                    <a:rPr lang="en-US" altLang="ja-JP" b="0" i="1" smtClean="0">
                                      <a:latin typeface="Cambria Math" charset="0"/>
                                    </a:rPr>
                                    <m:t>𝑗</m:t>
                                  </m:r>
                                </m:sub>
                              </m:sSub>
                            </m:sup>
                          </m:sSup>
                        </m:e>
                      </m:nary>
                    </m:oMath>
                  </m:oMathPara>
                </a14:m>
                <a:endParaRPr lang="ja-JP" altLang="en-US" dirty="0"/>
              </a:p>
            </p:txBody>
          </p:sp>
        </mc:Choice>
        <mc:Fallback xmlns="">
          <p:sp>
            <p:nvSpPr>
              <p:cNvPr id="33" name="正方形/長方形 32"/>
              <p:cNvSpPr>
                <a:spLocks noRot="1" noChangeAspect="1" noMove="1" noResize="1" noEditPoints="1" noAdjustHandles="1" noChangeArrowheads="1" noChangeShapeType="1" noTextEdit="1"/>
              </p:cNvSpPr>
              <p:nvPr/>
            </p:nvSpPr>
            <p:spPr>
              <a:xfrm>
                <a:off x="5456560" y="1177672"/>
                <a:ext cx="3319498" cy="902427"/>
              </a:xfrm>
              <a:prstGeom prst="rect">
                <a:avLst/>
              </a:prstGeom>
              <a:blipFill>
                <a:blip r:embed="rId6"/>
                <a:stretch>
                  <a:fillRect t="-91667" b="-140278"/>
                </a:stretch>
              </a:blipFill>
            </p:spPr>
            <p:txBody>
              <a:bodyPr/>
              <a:lstStyle/>
              <a:p>
                <a:r>
                  <a:rPr lang="ja-JP" altLang="en-US">
                    <a:noFill/>
                  </a:rPr>
                  <a:t> </a:t>
                </a:r>
              </a:p>
            </p:txBody>
          </p:sp>
        </mc:Fallback>
      </mc:AlternateContent>
      <p:grpSp>
        <p:nvGrpSpPr>
          <p:cNvPr id="13" name="図形グループ 12"/>
          <p:cNvGrpSpPr/>
          <p:nvPr/>
        </p:nvGrpSpPr>
        <p:grpSpPr>
          <a:xfrm>
            <a:off x="2612773" y="1871900"/>
            <a:ext cx="6353427" cy="4369532"/>
            <a:chOff x="2612773" y="1672210"/>
            <a:chExt cx="6353427" cy="4369532"/>
          </a:xfrm>
        </p:grpSpPr>
        <p:pic>
          <p:nvPicPr>
            <p:cNvPr id="30" name="図 29" descr="fig06_lambdaSol_0604.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4677" y="4202970"/>
              <a:ext cx="1901523" cy="1838772"/>
            </a:xfrm>
            <a:prstGeom prst="rect">
              <a:avLst/>
            </a:prstGeom>
          </p:spPr>
        </p:pic>
        <p:grpSp>
          <p:nvGrpSpPr>
            <p:cNvPr id="12" name="図形グループ 11"/>
            <p:cNvGrpSpPr/>
            <p:nvPr/>
          </p:nvGrpSpPr>
          <p:grpSpPr>
            <a:xfrm>
              <a:off x="2612773" y="1672210"/>
              <a:ext cx="5712974" cy="2694840"/>
              <a:chOff x="2612773" y="1672210"/>
              <a:chExt cx="5712974" cy="2694840"/>
            </a:xfrm>
          </p:grpSpPr>
          <p:sp>
            <p:nvSpPr>
              <p:cNvPr id="31" name="正方形/長方形 30"/>
              <p:cNvSpPr/>
              <p:nvPr/>
            </p:nvSpPr>
            <p:spPr>
              <a:xfrm>
                <a:off x="2959352" y="3443720"/>
                <a:ext cx="4651566" cy="923330"/>
              </a:xfrm>
              <a:prstGeom prst="rect">
                <a:avLst/>
              </a:prstGeom>
              <a:ln w="19050" cmpd="sng">
                <a:solidFill>
                  <a:srgbClr val="FF6600"/>
                </a:solidFill>
              </a:ln>
            </p:spPr>
            <p:txBody>
              <a:bodyPr wrap="square">
                <a:spAutoFit/>
              </a:bodyPr>
              <a:lstStyle/>
              <a:p>
                <a:r>
                  <a:rPr lang="en-US" altLang="ja-JP" i="1" dirty="0">
                    <a:solidFill>
                      <a:srgbClr val="000000"/>
                    </a:solidFill>
                    <a:ea typeface="ＭＳ Ｐゴシック" pitchFamily="-29" charset="-128"/>
                    <a:cs typeface="Calibri"/>
                  </a:rPr>
                  <a:t>F(</a:t>
                </a:r>
                <a:r>
                  <a:rPr lang="en-US" altLang="ja-JP" i="1" dirty="0" err="1">
                    <a:solidFill>
                      <a:srgbClr val="000000"/>
                    </a:solidFill>
                    <a:ea typeface="ＭＳ Ｐゴシック" pitchFamily="-29" charset="-128"/>
                    <a:cs typeface="Calibri"/>
                  </a:rPr>
                  <a:t>λ</a:t>
                </a:r>
                <a:r>
                  <a:rPr lang="en-US" altLang="ja-JP" i="1" dirty="0">
                    <a:solidFill>
                      <a:srgbClr val="000000"/>
                    </a:solidFill>
                    <a:ea typeface="ＭＳ Ｐゴシック" pitchFamily="-29" charset="-128"/>
                    <a:cs typeface="Calibri"/>
                  </a:rPr>
                  <a:t>)</a:t>
                </a:r>
                <a:r>
                  <a:rPr lang="en-US" altLang="ja-JP" dirty="0">
                    <a:solidFill>
                      <a:srgbClr val="000000"/>
                    </a:solidFill>
                    <a:ea typeface="ＭＳ Ｐゴシック" pitchFamily="-29" charset="-128"/>
                    <a:cs typeface="Calibri"/>
                  </a:rPr>
                  <a:t>: B</a:t>
                </a:r>
                <a:r>
                  <a:rPr lang="ja-JP" altLang="en-US" dirty="0">
                    <a:solidFill>
                      <a:srgbClr val="000000"/>
                    </a:solidFill>
                    <a:ea typeface="ＭＳ Ｐゴシック" pitchFamily="-29" charset="-128"/>
                    <a:cs typeface="Calibri"/>
                  </a:rPr>
                  <a:t>モードの方程式の左辺</a:t>
                </a:r>
                <a:endParaRPr lang="en-US" altLang="ja-JP" dirty="0">
                  <a:solidFill>
                    <a:srgbClr val="000000"/>
                  </a:solidFill>
                  <a:ea typeface="ＭＳ Ｐゴシック" pitchFamily="-29" charset="-128"/>
                  <a:cs typeface="Calibri"/>
                </a:endParaRPr>
              </a:p>
              <a:p>
                <a:r>
                  <a:rPr lang="en-US" altLang="ja-JP" b="1" i="1" dirty="0">
                    <a:solidFill>
                      <a:srgbClr val="000000"/>
                    </a:solidFill>
                    <a:ea typeface="ＭＳ Ｐゴシック" pitchFamily="-29" charset="-128"/>
                    <a:cs typeface="Calibri"/>
                  </a:rPr>
                  <a:t>        </a:t>
                </a:r>
                <a:r>
                  <a:rPr lang="en-US" altLang="ja-JP" i="1" dirty="0">
                    <a:solidFill>
                      <a:srgbClr val="000000"/>
                    </a:solidFill>
                    <a:ea typeface="ＭＳ Ｐゴシック" pitchFamily="-29" charset="-128"/>
                    <a:cs typeface="Calibri"/>
                  </a:rPr>
                  <a:t>N</a:t>
                </a:r>
                <a:r>
                  <a:rPr lang="en-US" altLang="ja-JP" i="1" baseline="-25000" dirty="0">
                    <a:solidFill>
                      <a:srgbClr val="000000"/>
                    </a:solidFill>
                    <a:ea typeface="ＭＳ Ｐゴシック" pitchFamily="-29" charset="-128"/>
                    <a:cs typeface="Calibri"/>
                  </a:rPr>
                  <a:t>B</a:t>
                </a:r>
                <a:r>
                  <a:rPr lang="en-US" altLang="ja-JP" i="1" dirty="0">
                    <a:solidFill>
                      <a:srgbClr val="000000"/>
                    </a:solidFill>
                    <a:ea typeface="ＭＳ Ｐゴシック" pitchFamily="-29" charset="-128"/>
                    <a:cs typeface="Calibri"/>
                  </a:rPr>
                  <a:t> </a:t>
                </a:r>
                <a:r>
                  <a:rPr lang="ja-JP" altLang="en-US" dirty="0">
                    <a:solidFill>
                      <a:srgbClr val="000000"/>
                    </a:solidFill>
                    <a:ea typeface="ＭＳ Ｐゴシック" pitchFamily="-29" charset="-128"/>
                    <a:cs typeface="Calibri"/>
                  </a:rPr>
                  <a:t>個の根</a:t>
                </a:r>
                <a:r>
                  <a:rPr lang="en-US" altLang="ja-JP" dirty="0">
                    <a:solidFill>
                      <a:srgbClr val="000000"/>
                    </a:solidFill>
                    <a:ea typeface="ＭＳ Ｐゴシック" pitchFamily="-29" charset="-128"/>
                    <a:cs typeface="Calibri"/>
                  </a:rPr>
                  <a:t> in C</a:t>
                </a:r>
                <a:r>
                  <a:rPr lang="en-US" altLang="ja-JP" baseline="-25000" dirty="0">
                    <a:solidFill>
                      <a:srgbClr val="000000"/>
                    </a:solidFill>
                    <a:ea typeface="ＭＳ Ｐゴシック" pitchFamily="-29" charset="-128"/>
                    <a:cs typeface="Calibri"/>
                  </a:rPr>
                  <a:t>1</a:t>
                </a:r>
                <a:r>
                  <a:rPr lang="en-US" altLang="ja-JP" dirty="0">
                    <a:solidFill>
                      <a:srgbClr val="000000"/>
                    </a:solidFill>
                    <a:ea typeface="ＭＳ Ｐゴシック" pitchFamily="-29" charset="-128"/>
                    <a:cs typeface="Calibri"/>
                  </a:rPr>
                  <a:t> (</a:t>
                </a:r>
                <a:r>
                  <a:rPr lang="en-US" altLang="ja-JP" b="1" dirty="0">
                    <a:solidFill>
                      <a:srgbClr val="000000"/>
                    </a:solidFill>
                    <a:ea typeface="ＭＳ Ｐゴシック" pitchFamily="-29" charset="-128"/>
                    <a:cs typeface="Calibri"/>
                  </a:rPr>
                  <a:t>= </a:t>
                </a:r>
                <a:r>
                  <a:rPr lang="ja-JP" altLang="en-US" b="1" dirty="0">
                    <a:solidFill>
                      <a:srgbClr val="000000"/>
                    </a:solidFill>
                    <a:ea typeface="ＭＳ Ｐゴシック" pitchFamily="-29" charset="-128"/>
                    <a:cs typeface="Calibri"/>
                  </a:rPr>
                  <a:t>減衰波の数</a:t>
                </a:r>
                <a:r>
                  <a:rPr lang="en-US" altLang="ja-JP" dirty="0">
                    <a:solidFill>
                      <a:srgbClr val="000000"/>
                    </a:solidFill>
                    <a:ea typeface="ＭＳ Ｐゴシック" pitchFamily="-29" charset="-128"/>
                    <a:cs typeface="Calibri"/>
                  </a:rPr>
                  <a:t>)</a:t>
                </a:r>
              </a:p>
              <a:p>
                <a:r>
                  <a:rPr lang="en-US" altLang="ja-JP" b="1" i="1" dirty="0">
                    <a:solidFill>
                      <a:srgbClr val="000000"/>
                    </a:solidFill>
                    <a:ea typeface="ＭＳ Ｐゴシック" pitchFamily="-29" charset="-128"/>
                    <a:cs typeface="Calibri"/>
                  </a:rPr>
                  <a:t>        </a:t>
                </a:r>
                <a:r>
                  <a:rPr lang="en-US" altLang="ja-JP" i="1" dirty="0">
                    <a:solidFill>
                      <a:srgbClr val="000000"/>
                    </a:solidFill>
                    <a:ea typeface="ＭＳ Ｐゴシック" pitchFamily="-29" charset="-128"/>
                    <a:cs typeface="Calibri"/>
                  </a:rPr>
                  <a:t>N</a:t>
                </a:r>
                <a:r>
                  <a:rPr lang="en-US" altLang="ja-JP" i="1" baseline="-25000" dirty="0">
                    <a:solidFill>
                      <a:srgbClr val="000000"/>
                    </a:solidFill>
                    <a:ea typeface="ＭＳ Ｐゴシック" pitchFamily="-29" charset="-128"/>
                    <a:cs typeface="Calibri"/>
                  </a:rPr>
                  <a:t>B,BC</a:t>
                </a:r>
                <a:r>
                  <a:rPr lang="en-US" altLang="ja-JP" i="1" dirty="0">
                    <a:solidFill>
                      <a:srgbClr val="000000"/>
                    </a:solidFill>
                    <a:ea typeface="ＭＳ Ｐゴシック" pitchFamily="-29" charset="-128"/>
                    <a:cs typeface="Calibri"/>
                  </a:rPr>
                  <a:t> </a:t>
                </a:r>
                <a:r>
                  <a:rPr lang="ja-JP" altLang="en-US" dirty="0">
                    <a:solidFill>
                      <a:srgbClr val="000000"/>
                    </a:solidFill>
                    <a:ea typeface="ＭＳ Ｐゴシック" pitchFamily="-29" charset="-128"/>
                    <a:cs typeface="Calibri"/>
                  </a:rPr>
                  <a:t>個の極</a:t>
                </a:r>
                <a:r>
                  <a:rPr lang="en-US" altLang="ja-JP" dirty="0">
                    <a:solidFill>
                      <a:srgbClr val="000000"/>
                    </a:solidFill>
                    <a:ea typeface="ＭＳ Ｐゴシック" pitchFamily="-29" charset="-128"/>
                    <a:cs typeface="Calibri"/>
                  </a:rPr>
                  <a:t> @ </a:t>
                </a:r>
                <a:r>
                  <a:rPr lang="ja-JP" altLang="en-US" dirty="0">
                    <a:solidFill>
                      <a:srgbClr val="000000"/>
                    </a:solidFill>
                    <a:ea typeface="ＭＳ Ｐゴシック" pitchFamily="-29" charset="-128"/>
                    <a:cs typeface="Calibri"/>
                  </a:rPr>
                  <a:t>原点</a:t>
                </a:r>
                <a:r>
                  <a:rPr lang="en-US" altLang="ja-JP" dirty="0">
                    <a:solidFill>
                      <a:srgbClr val="000000"/>
                    </a:solidFill>
                    <a:ea typeface="ＭＳ Ｐゴシック" pitchFamily="-29" charset="-128"/>
                    <a:cs typeface="Calibri"/>
                  </a:rPr>
                  <a:t> (</a:t>
                </a:r>
                <a:r>
                  <a:rPr lang="en-US" altLang="ja-JP" b="1" dirty="0">
                    <a:solidFill>
                      <a:srgbClr val="000000"/>
                    </a:solidFill>
                    <a:ea typeface="ＭＳ Ｐゴシック" pitchFamily="-29" charset="-128"/>
                    <a:cs typeface="Calibri"/>
                  </a:rPr>
                  <a:t>= </a:t>
                </a:r>
                <a:r>
                  <a:rPr lang="ja-JP" altLang="en-US" b="1" dirty="0">
                    <a:solidFill>
                      <a:srgbClr val="000000"/>
                    </a:solidFill>
                    <a:ea typeface="ＭＳ Ｐゴシック" pitchFamily="-29" charset="-128"/>
                    <a:cs typeface="Calibri"/>
                  </a:rPr>
                  <a:t>境界条件の数</a:t>
                </a:r>
                <a:r>
                  <a:rPr lang="en-US" altLang="ja-JP" dirty="0">
                    <a:solidFill>
                      <a:srgbClr val="000000"/>
                    </a:solidFill>
                    <a:ea typeface="ＭＳ Ｐゴシック" pitchFamily="-29" charset="-128"/>
                    <a:cs typeface="Calibri"/>
                  </a:rPr>
                  <a:t>)</a:t>
                </a:r>
                <a:endParaRPr lang="ja-JP" altLang="en-US" dirty="0">
                  <a:solidFill>
                    <a:srgbClr val="000000"/>
                  </a:solidFill>
                </a:endParaRPr>
              </a:p>
            </p:txBody>
          </p:sp>
          <p:cxnSp>
            <p:nvCxnSpPr>
              <p:cNvPr id="4" name="直線矢印コネクタ 3"/>
              <p:cNvCxnSpPr/>
              <p:nvPr/>
            </p:nvCxnSpPr>
            <p:spPr>
              <a:xfrm>
                <a:off x="6209439" y="1672210"/>
                <a:ext cx="0" cy="109863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3" name="正方形/長方形 42"/>
                  <p:cNvSpPr/>
                  <p:nvPr/>
                </p:nvSpPr>
                <p:spPr>
                  <a:xfrm>
                    <a:off x="2612773" y="2885158"/>
                    <a:ext cx="5712974" cy="511422"/>
                  </a:xfrm>
                  <a:prstGeom prst="rect">
                    <a:avLst/>
                  </a:prstGeom>
                  <a:ln>
                    <a:noFill/>
                  </a:ln>
                </p:spPr>
                <p:txBody>
                  <a:bodyPr wrap="square">
                    <a:spAutoFit/>
                  </a:bodyPr>
                  <a:lstStyle/>
                  <a:p>
                    <a14:m>
                      <m:oMath xmlns:m="http://schemas.openxmlformats.org/officeDocument/2006/math">
                        <m:r>
                          <a:rPr lang="en-US" altLang="ja-JP" b="0" i="1" smtClean="0">
                            <a:solidFill>
                              <a:srgbClr val="000000"/>
                            </a:solidFill>
                            <a:latin typeface="Cambria Math" charset="0"/>
                            <a:ea typeface="ＭＳ Ｐゴシック" pitchFamily="-29" charset="-128"/>
                            <a:cs typeface="Calibri"/>
                          </a:rPr>
                          <m:t>=</m:t>
                        </m:r>
                        <m:f>
                          <m:fPr>
                            <m:ctrlPr>
                              <a:rPr lang="mr-IN" altLang="ja-JP" b="0" i="1" smtClean="0">
                                <a:solidFill>
                                  <a:srgbClr val="000000"/>
                                </a:solidFill>
                                <a:latin typeface="Cambria Math" panose="02040503050406030204" pitchFamily="18" charset="0"/>
                                <a:ea typeface="ＭＳ Ｐゴシック" pitchFamily="-29" charset="-128"/>
                                <a:cs typeface="Calibri"/>
                              </a:rPr>
                            </m:ctrlPr>
                          </m:fPr>
                          <m:num>
                            <m:r>
                              <a:rPr lang="en-US" altLang="ja-JP" b="0" i="1" smtClean="0">
                                <a:solidFill>
                                  <a:srgbClr val="000000"/>
                                </a:solidFill>
                                <a:latin typeface="Cambria Math" charset="0"/>
                                <a:ea typeface="ＭＳ Ｐゴシック" pitchFamily="-29" charset="-128"/>
                                <a:cs typeface="Calibri"/>
                              </a:rPr>
                              <m:t>1</m:t>
                            </m:r>
                          </m:num>
                          <m:den>
                            <m:r>
                              <a:rPr lang="en-US" altLang="ja-JP" b="0" i="1" smtClean="0">
                                <a:solidFill>
                                  <a:srgbClr val="000000"/>
                                </a:solidFill>
                                <a:latin typeface="Cambria Math" charset="0"/>
                                <a:ea typeface="ＭＳ Ｐゴシック" pitchFamily="-29" charset="-128"/>
                                <a:cs typeface="Calibri"/>
                              </a:rPr>
                              <m:t>2</m:t>
                            </m:r>
                            <m:r>
                              <a:rPr lang="en-US" altLang="ja-JP" b="0" i="1" smtClean="0">
                                <a:solidFill>
                                  <a:srgbClr val="000000"/>
                                </a:solidFill>
                                <a:latin typeface="Cambria Math" charset="0"/>
                                <a:ea typeface="Cambria Math" charset="0"/>
                                <a:cs typeface="Cambria Math" charset="0"/>
                              </a:rPr>
                              <m:t>𝜋</m:t>
                            </m:r>
                            <m:r>
                              <a:rPr lang="en-US" altLang="ja-JP" b="0" i="1" smtClean="0">
                                <a:solidFill>
                                  <a:srgbClr val="000000"/>
                                </a:solidFill>
                                <a:latin typeface="Cambria Math" charset="0"/>
                                <a:ea typeface="Cambria Math" charset="0"/>
                                <a:cs typeface="Cambria Math" charset="0"/>
                              </a:rPr>
                              <m:t>𝑖</m:t>
                            </m:r>
                          </m:den>
                        </m:f>
                        <m:nary>
                          <m:naryPr>
                            <m:chr m:val="∮"/>
                            <m:ctrlPr>
                              <a:rPr lang="is-IS" altLang="ja-JP" b="0" i="1" smtClean="0">
                                <a:solidFill>
                                  <a:srgbClr val="000000"/>
                                </a:solidFill>
                                <a:latin typeface="Cambria Math" panose="02040503050406030204" pitchFamily="18" charset="0"/>
                                <a:ea typeface="ＭＳ Ｐゴシック" pitchFamily="-29" charset="-128"/>
                                <a:cs typeface="Calibri"/>
                              </a:rPr>
                            </m:ctrlPr>
                          </m:naryPr>
                          <m:sub>
                            <m:sSub>
                              <m:sSubPr>
                                <m:ctrlPr>
                                  <a:rPr lang="en-US" altLang="ja-JP" b="0" i="1" smtClean="0">
                                    <a:solidFill>
                                      <a:srgbClr val="000000"/>
                                    </a:solidFill>
                                    <a:latin typeface="Cambria Math" panose="02040503050406030204" pitchFamily="18" charset="0"/>
                                    <a:ea typeface="ＭＳ Ｐゴシック" pitchFamily="-29" charset="-128"/>
                                    <a:cs typeface="Calibri"/>
                                  </a:rPr>
                                </m:ctrlPr>
                              </m:sSubPr>
                              <m:e>
                                <m:r>
                                  <a:rPr lang="en-US" altLang="ja-JP" b="0" i="1" smtClean="0">
                                    <a:solidFill>
                                      <a:srgbClr val="000000"/>
                                    </a:solidFill>
                                    <a:latin typeface="Cambria Math" charset="0"/>
                                    <a:ea typeface="ＭＳ Ｐゴシック" pitchFamily="-29" charset="-128"/>
                                    <a:cs typeface="Calibri"/>
                                  </a:rPr>
                                  <m:t>𝑐</m:t>
                                </m:r>
                              </m:e>
                              <m:sub>
                                <m:r>
                                  <a:rPr lang="en-US" altLang="ja-JP" b="0" i="1" smtClean="0">
                                    <a:solidFill>
                                      <a:srgbClr val="000000"/>
                                    </a:solidFill>
                                    <a:latin typeface="Cambria Math" charset="0"/>
                                    <a:ea typeface="ＭＳ Ｐゴシック" pitchFamily="-29" charset="-128"/>
                                    <a:cs typeface="Calibri"/>
                                  </a:rPr>
                                  <m:t>1</m:t>
                                </m:r>
                              </m:sub>
                            </m:sSub>
                          </m:sub>
                          <m:sup>
                            <m:r>
                              <a:rPr lang="en-US" altLang="ja-JP" b="0" i="1" smtClean="0">
                                <a:solidFill>
                                  <a:srgbClr val="000000"/>
                                </a:solidFill>
                                <a:latin typeface="Cambria Math" charset="0"/>
                                <a:ea typeface="ＭＳ Ｐゴシック" pitchFamily="-29" charset="-128"/>
                                <a:cs typeface="Calibri"/>
                              </a:rPr>
                              <m:t> </m:t>
                            </m:r>
                          </m:sup>
                          <m:e>
                            <m:r>
                              <a:rPr lang="en-US" altLang="ja-JP" b="0" i="1" smtClean="0">
                                <a:solidFill>
                                  <a:srgbClr val="000000"/>
                                </a:solidFill>
                                <a:latin typeface="Cambria Math" charset="0"/>
                                <a:ea typeface="ＭＳ Ｐゴシック" pitchFamily="-29" charset="-128"/>
                                <a:cs typeface="Calibri"/>
                              </a:rPr>
                              <m:t>𝑑</m:t>
                            </m:r>
                            <m:r>
                              <a:rPr lang="en-US" altLang="ja-JP" b="0" i="1" smtClean="0">
                                <a:solidFill>
                                  <a:srgbClr val="000000"/>
                                </a:solidFill>
                                <a:latin typeface="Cambria Math" charset="0"/>
                                <a:ea typeface="Cambria Math" charset="0"/>
                                <a:cs typeface="Cambria Math" charset="0"/>
                              </a:rPr>
                              <m:t>𝜆</m:t>
                            </m:r>
                          </m:e>
                        </m:nary>
                        <m:f>
                          <m:fPr>
                            <m:ctrlPr>
                              <a:rPr lang="mr-IN" altLang="ja-JP" i="1">
                                <a:solidFill>
                                  <a:srgbClr val="000000"/>
                                </a:solidFill>
                                <a:latin typeface="Cambria Math" panose="02040503050406030204" pitchFamily="18" charset="0"/>
                                <a:ea typeface="ＭＳ Ｐゴシック" pitchFamily="-29" charset="-128"/>
                                <a:cs typeface="Calibri"/>
                              </a:rPr>
                            </m:ctrlPr>
                          </m:fPr>
                          <m:num>
                            <m:r>
                              <a:rPr lang="mr-IN" altLang="ja-JP" i="1">
                                <a:solidFill>
                                  <a:srgbClr val="000000"/>
                                </a:solidFill>
                                <a:latin typeface="Cambria Math" charset="0"/>
                                <a:ea typeface="Cambria Math" charset="0"/>
                                <a:cs typeface="Cambria Math" charset="0"/>
                              </a:rPr>
                              <m:t>𝜕</m:t>
                            </m:r>
                            <m:func>
                              <m:funcPr>
                                <m:ctrlPr>
                                  <a:rPr lang="en-US" altLang="ja-JP" i="1">
                                    <a:solidFill>
                                      <a:srgbClr val="000000"/>
                                    </a:solidFill>
                                    <a:latin typeface="Cambria Math" panose="02040503050406030204" pitchFamily="18" charset="0"/>
                                    <a:ea typeface="Cambria Math" charset="0"/>
                                    <a:cs typeface="Cambria Math" charset="0"/>
                                  </a:rPr>
                                </m:ctrlPr>
                              </m:funcPr>
                              <m:fName>
                                <m:r>
                                  <m:rPr>
                                    <m:sty m:val="p"/>
                                  </m:rPr>
                                  <a:rPr lang="en-US" altLang="ja-JP" b="0" i="0" smtClean="0">
                                    <a:solidFill>
                                      <a:srgbClr val="000000"/>
                                    </a:solidFill>
                                    <a:latin typeface="Cambria Math" charset="0"/>
                                    <a:ea typeface="Cambria Math" charset="0"/>
                                    <a:cs typeface="Cambria Math" charset="0"/>
                                  </a:rPr>
                                  <m:t>log</m:t>
                                </m:r>
                              </m:fName>
                              <m:e>
                                <m:r>
                                  <a:rPr lang="en-US" altLang="ja-JP" b="0" i="1" smtClean="0">
                                    <a:solidFill>
                                      <a:srgbClr val="000000"/>
                                    </a:solidFill>
                                    <a:latin typeface="Cambria Math" charset="0"/>
                                    <a:ea typeface="Cambria Math" charset="0"/>
                                    <a:cs typeface="Cambria Math" charset="0"/>
                                  </a:rPr>
                                  <m:t>𝐹</m:t>
                                </m:r>
                              </m:e>
                            </m:func>
                          </m:num>
                          <m:den>
                            <m:r>
                              <a:rPr lang="mr-IN" altLang="ja-JP" i="1">
                                <a:solidFill>
                                  <a:srgbClr val="000000"/>
                                </a:solidFill>
                                <a:latin typeface="Cambria Math" charset="0"/>
                                <a:ea typeface="Cambria Math" charset="0"/>
                                <a:cs typeface="Cambria Math" charset="0"/>
                              </a:rPr>
                              <m:t>𝜕</m:t>
                            </m:r>
                            <m:r>
                              <a:rPr lang="mr-IN" altLang="ja-JP" i="1" smtClean="0">
                                <a:solidFill>
                                  <a:srgbClr val="000000"/>
                                </a:solidFill>
                                <a:latin typeface="Cambria Math" charset="0"/>
                                <a:ea typeface="Cambria Math" charset="0"/>
                                <a:cs typeface="Cambria Math" charset="0"/>
                              </a:rPr>
                              <m:t>𝜆</m:t>
                            </m:r>
                          </m:den>
                        </m:f>
                      </m:oMath>
                    </a14:m>
                    <a:r>
                      <a:rPr lang="en-US" altLang="ja-JP" dirty="0">
                        <a:solidFill>
                          <a:srgbClr val="000000"/>
                        </a:solidFill>
                      </a:rPr>
                      <a:t>,          </a:t>
                    </a:r>
                    <a14:m>
                      <m:oMath xmlns:m="http://schemas.openxmlformats.org/officeDocument/2006/math">
                        <m:r>
                          <a:rPr lang="en-US" altLang="ja-JP" b="0" i="1" dirty="0" smtClean="0">
                            <a:solidFill>
                              <a:srgbClr val="000000"/>
                            </a:solidFill>
                            <a:latin typeface="Cambria Math" charset="0"/>
                          </a:rPr>
                          <m:t>𝐹</m:t>
                        </m:r>
                        <m:d>
                          <m:dPr>
                            <m:ctrlPr>
                              <a:rPr lang="mr-IN" altLang="ja-JP" b="0" i="1" dirty="0" smtClean="0">
                                <a:solidFill>
                                  <a:srgbClr val="000000"/>
                                </a:solidFill>
                                <a:latin typeface="Cambria Math" panose="02040503050406030204" pitchFamily="18" charset="0"/>
                              </a:rPr>
                            </m:ctrlPr>
                          </m:dPr>
                          <m:e>
                            <m:r>
                              <a:rPr lang="en-US" altLang="ja-JP" i="1">
                                <a:solidFill>
                                  <a:srgbClr val="000000"/>
                                </a:solidFill>
                                <a:latin typeface="Cambria Math" charset="0"/>
                                <a:ea typeface="Cambria Math" charset="0"/>
                                <a:cs typeface="Cambria Math" charset="0"/>
                              </a:rPr>
                              <m:t>𝜆</m:t>
                            </m:r>
                          </m:e>
                        </m:d>
                        <m:r>
                          <a:rPr lang="en-US" altLang="ja-JP" b="0" i="1" dirty="0" smtClean="0">
                            <a:solidFill>
                              <a:srgbClr val="000000"/>
                            </a:solidFill>
                            <a:latin typeface="Cambria Math" charset="0"/>
                          </a:rPr>
                          <m:t>=</m:t>
                        </m:r>
                        <m:nary>
                          <m:naryPr>
                            <m:chr m:val="∑"/>
                            <m:ctrlPr>
                              <a:rPr lang="is-IS" altLang="ja-JP" b="0" i="1" dirty="0" smtClean="0">
                                <a:solidFill>
                                  <a:srgbClr val="000000"/>
                                </a:solidFill>
                                <a:latin typeface="Cambria Math" panose="02040503050406030204" pitchFamily="18" charset="0"/>
                              </a:rPr>
                            </m:ctrlPr>
                          </m:naryPr>
                          <m:sub>
                            <m:r>
                              <m:rPr>
                                <m:brk m:alnAt="23"/>
                              </m:rPr>
                              <a:rPr lang="en-US" altLang="ja-JP" b="0" i="1" dirty="0" smtClean="0">
                                <a:solidFill>
                                  <a:srgbClr val="000000"/>
                                </a:solidFill>
                                <a:latin typeface="Cambria Math" charset="0"/>
                              </a:rPr>
                              <m:t>𝑗</m:t>
                            </m:r>
                            <m:r>
                              <a:rPr lang="en-US" altLang="ja-JP" b="0" i="1" dirty="0" smtClean="0">
                                <a:solidFill>
                                  <a:srgbClr val="000000"/>
                                </a:solidFill>
                                <a:latin typeface="Cambria Math" charset="0"/>
                              </a:rPr>
                              <m:t>=1</m:t>
                            </m:r>
                          </m:sub>
                          <m:sup>
                            <m:r>
                              <a:rPr lang="en-US" altLang="ja-JP" b="0" i="1" dirty="0" smtClean="0">
                                <a:solidFill>
                                  <a:srgbClr val="000000"/>
                                </a:solidFill>
                                <a:latin typeface="Cambria Math" charset="0"/>
                              </a:rPr>
                              <m:t>3</m:t>
                            </m:r>
                          </m:sup>
                          <m:e>
                            <m:sSup>
                              <m:sSupPr>
                                <m:ctrlPr>
                                  <a:rPr lang="is-IS" altLang="ja-JP" b="0" i="1" dirty="0" smtClean="0">
                                    <a:solidFill>
                                      <a:srgbClr val="000000"/>
                                    </a:solidFill>
                                    <a:latin typeface="Cambria Math" panose="02040503050406030204" pitchFamily="18" charset="0"/>
                                  </a:rPr>
                                </m:ctrlPr>
                              </m:sSupPr>
                              <m:e>
                                <m:r>
                                  <a:rPr lang="en-US" altLang="ja-JP" b="0" i="1" dirty="0" smtClean="0">
                                    <a:solidFill>
                                      <a:srgbClr val="000000"/>
                                    </a:solidFill>
                                    <a:latin typeface="Cambria Math" charset="0"/>
                                  </a:rPr>
                                  <m:t>𝑒</m:t>
                                </m:r>
                              </m:e>
                              <m:sup>
                                <m:r>
                                  <a:rPr lang="en-US" altLang="ja-JP" b="0" i="1" dirty="0" smtClean="0">
                                    <a:solidFill>
                                      <a:srgbClr val="000000"/>
                                    </a:solidFill>
                                    <a:latin typeface="Cambria Math" charset="0"/>
                                  </a:rPr>
                                  <m:t>𝑖</m:t>
                                </m:r>
                                <m:f>
                                  <m:fPr>
                                    <m:ctrlPr>
                                      <a:rPr lang="mr-IN" altLang="ja-JP" b="0" i="1" dirty="0" smtClean="0">
                                        <a:solidFill>
                                          <a:srgbClr val="000000"/>
                                        </a:solidFill>
                                        <a:latin typeface="Cambria Math" panose="02040503050406030204" pitchFamily="18" charset="0"/>
                                      </a:rPr>
                                    </m:ctrlPr>
                                  </m:fPr>
                                  <m:num>
                                    <m:r>
                                      <a:rPr lang="en-US" altLang="ja-JP" i="1" dirty="0">
                                        <a:solidFill>
                                          <a:srgbClr val="000000"/>
                                        </a:solidFill>
                                        <a:latin typeface="Cambria Math" charset="0"/>
                                      </a:rPr>
                                      <m:t>2</m:t>
                                    </m:r>
                                    <m:r>
                                      <a:rPr lang="en-US" altLang="ja-JP" i="1" dirty="0">
                                        <a:solidFill>
                                          <a:srgbClr val="000000"/>
                                        </a:solidFill>
                                        <a:latin typeface="Cambria Math" charset="0"/>
                                        <a:ea typeface="Cambria Math" charset="0"/>
                                        <a:cs typeface="Cambria Math" charset="0"/>
                                      </a:rPr>
                                      <m:t>𝜋</m:t>
                                    </m:r>
                                  </m:num>
                                  <m:den>
                                    <m:r>
                                      <a:rPr lang="en-US" altLang="ja-JP" b="0" i="1" dirty="0" smtClean="0">
                                        <a:solidFill>
                                          <a:srgbClr val="000000"/>
                                        </a:solidFill>
                                        <a:latin typeface="Cambria Math" charset="0"/>
                                      </a:rPr>
                                      <m:t>𝑑</m:t>
                                    </m:r>
                                  </m:den>
                                </m:f>
                                <m:sSub>
                                  <m:sSubPr>
                                    <m:ctrlPr>
                                      <a:rPr lang="en-US" altLang="ja-JP" b="0" i="1" dirty="0" smtClean="0">
                                        <a:solidFill>
                                          <a:srgbClr val="000000"/>
                                        </a:solidFill>
                                        <a:latin typeface="Cambria Math" panose="02040503050406030204" pitchFamily="18" charset="0"/>
                                        <a:ea typeface="Cambria Math" charset="0"/>
                                        <a:cs typeface="Cambria Math" charset="0"/>
                                      </a:rPr>
                                    </m:ctrlPr>
                                  </m:sSubPr>
                                  <m:e>
                                    <m:r>
                                      <m:rPr>
                                        <m:sty m:val="p"/>
                                      </m:rPr>
                                      <a:rPr lang="el-GR" altLang="ja-JP" i="1" dirty="0">
                                        <a:solidFill>
                                          <a:srgbClr val="000000"/>
                                        </a:solidFill>
                                        <a:latin typeface="Cambria Math" charset="0"/>
                                        <a:ea typeface="Cambria Math" charset="0"/>
                                        <a:cs typeface="Cambria Math" charset="0"/>
                                      </a:rPr>
                                      <m:t>Δ</m:t>
                                    </m:r>
                                    <m:r>
                                      <a:rPr lang="el-GR" altLang="ja-JP" i="1" dirty="0">
                                        <a:solidFill>
                                          <a:srgbClr val="000000"/>
                                        </a:solidFill>
                                        <a:latin typeface="Cambria Math" charset="0"/>
                                        <a:ea typeface="Cambria Math" charset="0"/>
                                        <a:cs typeface="Cambria Math" charset="0"/>
                                      </a:rPr>
                                      <m:t>𝜈</m:t>
                                    </m:r>
                                  </m:e>
                                  <m:sub>
                                    <m:r>
                                      <a:rPr lang="en-US" altLang="ja-JP" b="0" i="1" dirty="0" smtClean="0">
                                        <a:solidFill>
                                          <a:srgbClr val="000000"/>
                                        </a:solidFill>
                                        <a:latin typeface="Cambria Math" charset="0"/>
                                        <a:ea typeface="Cambria Math" charset="0"/>
                                        <a:cs typeface="Cambria Math" charset="0"/>
                                      </a:rPr>
                                      <m:t>𝑗</m:t>
                                    </m:r>
                                  </m:sub>
                                </m:sSub>
                                <m:r>
                                  <a:rPr lang="en-US" altLang="ja-JP" b="0" i="1" dirty="0" smtClean="0">
                                    <a:solidFill>
                                      <a:srgbClr val="000000"/>
                                    </a:solidFill>
                                    <a:latin typeface="Cambria Math" charset="0"/>
                                    <a:ea typeface="Cambria Math" charset="0"/>
                                    <a:cs typeface="Cambria Math" charset="0"/>
                                  </a:rPr>
                                  <m:t>𝜇</m:t>
                                </m:r>
                              </m:sup>
                            </m:sSup>
                            <m:sSup>
                              <m:sSupPr>
                                <m:ctrlPr>
                                  <a:rPr lang="is-IS" altLang="ja-JP" b="0" i="1" dirty="0" smtClean="0">
                                    <a:solidFill>
                                      <a:srgbClr val="000000"/>
                                    </a:solidFill>
                                    <a:latin typeface="Cambria Math" panose="02040503050406030204" pitchFamily="18" charset="0"/>
                                    <a:ea typeface="Cambria Math" charset="0"/>
                                    <a:cs typeface="Cambria Math" charset="0"/>
                                  </a:rPr>
                                </m:ctrlPr>
                              </m:sSupPr>
                              <m:e>
                                <m:r>
                                  <a:rPr lang="is-IS" altLang="ja-JP" i="1" dirty="0">
                                    <a:solidFill>
                                      <a:srgbClr val="000000"/>
                                    </a:solidFill>
                                    <a:latin typeface="Cambria Math" charset="0"/>
                                    <a:ea typeface="Cambria Math" charset="0"/>
                                    <a:cs typeface="Cambria Math" charset="0"/>
                                  </a:rPr>
                                  <m:t>𝜆</m:t>
                                </m:r>
                              </m:e>
                              <m:sup>
                                <m:sSub>
                                  <m:sSubPr>
                                    <m:ctrlPr>
                                      <a:rPr lang="en-US" altLang="ja-JP" b="0" i="1" dirty="0" smtClean="0">
                                        <a:solidFill>
                                          <a:srgbClr val="000000"/>
                                        </a:solidFill>
                                        <a:latin typeface="Cambria Math" panose="02040503050406030204" pitchFamily="18" charset="0"/>
                                        <a:ea typeface="Cambria Math" charset="0"/>
                                        <a:cs typeface="Cambria Math" charset="0"/>
                                      </a:rPr>
                                    </m:ctrlPr>
                                  </m:sSubPr>
                                  <m:e>
                                    <m:r>
                                      <m:rPr>
                                        <m:sty m:val="p"/>
                                      </m:rPr>
                                      <a:rPr lang="el-GR" altLang="ja-JP" i="1" dirty="0">
                                        <a:solidFill>
                                          <a:srgbClr val="000000"/>
                                        </a:solidFill>
                                        <a:latin typeface="Cambria Math" charset="0"/>
                                        <a:ea typeface="Cambria Math" charset="0"/>
                                        <a:cs typeface="Cambria Math" charset="0"/>
                                      </a:rPr>
                                      <m:t>Δ</m:t>
                                    </m:r>
                                    <m:r>
                                      <a:rPr lang="el-GR" altLang="ja-JP" i="1" dirty="0">
                                        <a:solidFill>
                                          <a:srgbClr val="000000"/>
                                        </a:solidFill>
                                        <a:latin typeface="Cambria Math" charset="0"/>
                                        <a:ea typeface="Cambria Math" charset="0"/>
                                        <a:cs typeface="Cambria Math" charset="0"/>
                                      </a:rPr>
                                      <m:t>ℓ</m:t>
                                    </m:r>
                                  </m:e>
                                  <m:sub>
                                    <m:r>
                                      <a:rPr lang="en-US" altLang="ja-JP" b="0" i="1" dirty="0" smtClean="0">
                                        <a:solidFill>
                                          <a:srgbClr val="000000"/>
                                        </a:solidFill>
                                        <a:latin typeface="Cambria Math" charset="0"/>
                                        <a:ea typeface="Cambria Math" charset="0"/>
                                        <a:cs typeface="Cambria Math" charset="0"/>
                                      </a:rPr>
                                      <m:t>𝑗</m:t>
                                    </m:r>
                                  </m:sub>
                                </m:sSub>
                              </m:sup>
                            </m:sSup>
                          </m:e>
                        </m:nary>
                      </m:oMath>
                    </a14:m>
                    <a:endParaRPr lang="ja-JP" altLang="en-US" dirty="0">
                      <a:solidFill>
                        <a:srgbClr val="000000"/>
                      </a:solidFill>
                    </a:endParaRPr>
                  </a:p>
                </p:txBody>
              </p:sp>
            </mc:Choice>
            <mc:Fallback xmlns="">
              <p:sp>
                <p:nvSpPr>
                  <p:cNvPr id="43" name="正方形/長方形 42"/>
                  <p:cNvSpPr>
                    <a:spLocks noRot="1" noChangeAspect="1" noMove="1" noResize="1" noEditPoints="1" noAdjustHandles="1" noChangeArrowheads="1" noChangeShapeType="1" noTextEdit="1"/>
                  </p:cNvSpPr>
                  <p:nvPr/>
                </p:nvSpPr>
                <p:spPr>
                  <a:xfrm>
                    <a:off x="2612773" y="2885158"/>
                    <a:ext cx="5712974" cy="511422"/>
                  </a:xfrm>
                  <a:prstGeom prst="rect">
                    <a:avLst/>
                  </a:prstGeom>
                  <a:blipFill>
                    <a:blip r:embed="rId8"/>
                    <a:stretch>
                      <a:fillRect t="-85366" b="-139024"/>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正方形/長方形 5"/>
                  <p:cNvSpPr/>
                  <p:nvPr/>
                </p:nvSpPr>
                <p:spPr>
                  <a:xfrm>
                    <a:off x="6232630" y="2014519"/>
                    <a:ext cx="943272" cy="378245"/>
                  </a:xfrm>
                  <a:prstGeom prst="rect">
                    <a:avLst/>
                  </a:prstGeom>
                </p:spPr>
                <p:txBody>
                  <a:bodyPr wrap="none">
                    <a:spAutoFit/>
                  </a:bodyPr>
                  <a:lstStyle/>
                  <a:p>
                    <a14:m>
                      <m:oMath xmlns:m="http://schemas.openxmlformats.org/officeDocument/2006/math">
                        <m:sSup>
                          <m:sSupPr>
                            <m:ctrlPr>
                              <a:rPr lang="is-IS" altLang="ja-JP" i="1" dirty="0" smtClean="0">
                                <a:solidFill>
                                  <a:srgbClr val="000000"/>
                                </a:solidFill>
                                <a:latin typeface="Cambria Math" panose="02040503050406030204" pitchFamily="18" charset="0"/>
                              </a:rPr>
                            </m:ctrlPr>
                          </m:sSupPr>
                          <m:e>
                            <m:r>
                              <a:rPr lang="en-US" altLang="ja-JP" i="1" dirty="0">
                                <a:solidFill>
                                  <a:srgbClr val="000000"/>
                                </a:solidFill>
                                <a:latin typeface="Cambria Math" charset="0"/>
                              </a:rPr>
                              <m:t>𝑒</m:t>
                            </m:r>
                          </m:e>
                          <m:sup>
                            <m:r>
                              <a:rPr lang="en-US" altLang="ja-JP" i="1" dirty="0">
                                <a:solidFill>
                                  <a:srgbClr val="000000"/>
                                </a:solidFill>
                                <a:latin typeface="Cambria Math" charset="0"/>
                              </a:rPr>
                              <m:t>𝑖</m:t>
                            </m:r>
                            <m:r>
                              <a:rPr lang="en-US" altLang="ja-JP" b="0" i="1" dirty="0" smtClean="0">
                                <a:solidFill>
                                  <a:srgbClr val="000000"/>
                                </a:solidFill>
                                <a:latin typeface="Cambria Math" charset="0"/>
                              </a:rPr>
                              <m:t>𝑘</m:t>
                            </m:r>
                          </m:sup>
                        </m:sSup>
                      </m:oMath>
                    </a14:m>
                    <a:r>
                      <a:rPr lang="en-US" altLang="ja-JP" dirty="0">
                        <a:sym typeface="Wingdings"/>
                      </a:rPr>
                      <a:t>  </a:t>
                    </a:r>
                    <a14:m>
                      <m:oMath xmlns:m="http://schemas.openxmlformats.org/officeDocument/2006/math">
                        <m:r>
                          <a:rPr lang="en-US" altLang="ja-JP" i="1">
                            <a:solidFill>
                              <a:srgbClr val="000000"/>
                            </a:solidFill>
                            <a:latin typeface="Cambria Math" charset="0"/>
                            <a:ea typeface="Cambria Math" charset="0"/>
                            <a:cs typeface="Cambria Math" charset="0"/>
                          </a:rPr>
                          <m:t>𝜆</m:t>
                        </m:r>
                      </m:oMath>
                    </a14:m>
                    <a:endParaRPr lang="ja-JP" altLang="en-US" dirty="0"/>
                  </a:p>
                </p:txBody>
              </p:sp>
            </mc:Choice>
            <mc:Fallback xmlns="">
              <p:sp>
                <p:nvSpPr>
                  <p:cNvPr id="6" name="正方形/長方形 5"/>
                  <p:cNvSpPr>
                    <a:spLocks noRot="1" noChangeAspect="1" noMove="1" noResize="1" noEditPoints="1" noAdjustHandles="1" noChangeArrowheads="1" noChangeShapeType="1" noTextEdit="1"/>
                  </p:cNvSpPr>
                  <p:nvPr/>
                </p:nvSpPr>
                <p:spPr>
                  <a:xfrm>
                    <a:off x="6232630" y="2014519"/>
                    <a:ext cx="943272" cy="378245"/>
                  </a:xfrm>
                  <a:prstGeom prst="rect">
                    <a:avLst/>
                  </a:prstGeom>
                  <a:blipFill rotWithShape="0">
                    <a:blip r:embed="rId9"/>
                    <a:stretch>
                      <a:fillRect t="-6349" b="-22222"/>
                    </a:stretch>
                  </a:blipFill>
                </p:spPr>
                <p:txBody>
                  <a:bodyPr/>
                  <a:lstStyle/>
                  <a:p>
                    <a:r>
                      <a:rPr lang="ja-JP" altLang="en-US">
                        <a:noFill/>
                      </a:rPr>
                      <a:t> </a:t>
                    </a:r>
                  </a:p>
                </p:txBody>
              </p:sp>
            </mc:Fallback>
          </mc:AlternateContent>
        </p:grpSp>
      </p:grpSp>
      <p:grpSp>
        <p:nvGrpSpPr>
          <p:cNvPr id="14" name="図形グループ 13"/>
          <p:cNvGrpSpPr/>
          <p:nvPr/>
        </p:nvGrpSpPr>
        <p:grpSpPr>
          <a:xfrm>
            <a:off x="1912828" y="3500769"/>
            <a:ext cx="5022612" cy="3324098"/>
            <a:chOff x="1912828" y="3301079"/>
            <a:chExt cx="5022612" cy="3324098"/>
          </a:xfrm>
        </p:grpSpPr>
        <p:cxnSp>
          <p:nvCxnSpPr>
            <p:cNvPr id="32" name="直線矢印コネクタ 31"/>
            <p:cNvCxnSpPr/>
            <p:nvPr/>
          </p:nvCxnSpPr>
          <p:spPr>
            <a:xfrm>
              <a:off x="2778758" y="3301079"/>
              <a:ext cx="0" cy="2274221"/>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9" name="正方形/長方形 38"/>
            <p:cNvSpPr/>
            <p:nvPr/>
          </p:nvSpPr>
          <p:spPr>
            <a:xfrm>
              <a:off x="2746855" y="4449231"/>
              <a:ext cx="2709705" cy="369332"/>
            </a:xfrm>
            <a:prstGeom prst="rect">
              <a:avLst/>
            </a:prstGeom>
            <a:ln>
              <a:noFill/>
            </a:ln>
          </p:spPr>
          <p:txBody>
            <a:bodyPr wrap="square">
              <a:spAutoFit/>
            </a:bodyPr>
            <a:lstStyle/>
            <a:p>
              <a:r>
                <a:rPr lang="en-US" altLang="ja-JP" dirty="0">
                  <a:solidFill>
                    <a:srgbClr val="000000"/>
                  </a:solidFill>
                  <a:ea typeface="ＭＳ Ｐゴシック" pitchFamily="-29" charset="-128"/>
                  <a:cs typeface="Calibri"/>
                  <a:sym typeface="Wingdings"/>
                </a:rPr>
                <a:t> </a:t>
              </a:r>
              <a:r>
                <a:rPr lang="ja-JP" altLang="en-US" dirty="0">
                  <a:solidFill>
                    <a:srgbClr val="000000"/>
                  </a:solidFill>
                  <a:ea typeface="ＭＳ Ｐゴシック" pitchFamily="-29" charset="-128"/>
                  <a:cs typeface="Calibri"/>
                  <a:sym typeface="Wingdings"/>
                </a:rPr>
                <a:t>偏角の原理</a:t>
              </a:r>
              <a:endParaRPr lang="ja-JP" altLang="en-US" dirty="0">
                <a:solidFill>
                  <a:srgbClr val="000000"/>
                </a:solidFill>
              </a:endParaRPr>
            </a:p>
          </p:txBody>
        </p:sp>
        <mc:AlternateContent xmlns:mc="http://schemas.openxmlformats.org/markup-compatibility/2006" xmlns:a14="http://schemas.microsoft.com/office/drawing/2010/main">
          <mc:Choice Requires="a14">
            <p:sp>
              <p:nvSpPr>
                <p:cNvPr id="8" name="正方形/長方形 7"/>
                <p:cNvSpPr/>
                <p:nvPr/>
              </p:nvSpPr>
              <p:spPr>
                <a:xfrm>
                  <a:off x="3085796" y="4768728"/>
                  <a:ext cx="3849644" cy="7155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ctrlPr>
                              <a:rPr lang="is-IS" altLang="ja-JP" i="1" smtClean="0">
                                <a:solidFill>
                                  <a:srgbClr val="000000"/>
                                </a:solidFill>
                                <a:latin typeface="Cambria Math" panose="02040503050406030204" pitchFamily="18" charset="0"/>
                                <a:ea typeface="ＭＳ Ｐゴシック" pitchFamily="-29" charset="-128"/>
                                <a:cs typeface="Calibri"/>
                              </a:rPr>
                            </m:ctrlPr>
                          </m:naryPr>
                          <m:sub>
                            <m:sSub>
                              <m:sSubPr>
                                <m:ctrlPr>
                                  <a:rPr lang="en-US" altLang="ja-JP" i="1">
                                    <a:solidFill>
                                      <a:srgbClr val="000000"/>
                                    </a:solidFill>
                                    <a:latin typeface="Cambria Math" panose="02040503050406030204" pitchFamily="18" charset="0"/>
                                    <a:ea typeface="ＭＳ Ｐゴシック" pitchFamily="-29" charset="-128"/>
                                    <a:cs typeface="Calibri"/>
                                  </a:rPr>
                                </m:ctrlPr>
                              </m:sSubPr>
                              <m:e>
                                <m:r>
                                  <a:rPr lang="en-US" altLang="ja-JP" i="1">
                                    <a:solidFill>
                                      <a:srgbClr val="000000"/>
                                    </a:solidFill>
                                    <a:latin typeface="Cambria Math" charset="0"/>
                                    <a:ea typeface="ＭＳ Ｐゴシック" pitchFamily="-29" charset="-128"/>
                                    <a:cs typeface="Calibri"/>
                                  </a:rPr>
                                  <m:t>𝑐</m:t>
                                </m:r>
                              </m:e>
                              <m:sub>
                                <m:r>
                                  <a:rPr lang="en-US" altLang="ja-JP" i="1">
                                    <a:solidFill>
                                      <a:srgbClr val="000000"/>
                                    </a:solidFill>
                                    <a:latin typeface="Cambria Math" charset="0"/>
                                    <a:ea typeface="ＭＳ Ｐゴシック" pitchFamily="-29" charset="-128"/>
                                    <a:cs typeface="Calibri"/>
                                  </a:rPr>
                                  <m:t>1</m:t>
                                </m:r>
                              </m:sub>
                            </m:sSub>
                          </m:sub>
                          <m:sup>
                            <m:r>
                              <a:rPr lang="en-US" altLang="ja-JP" i="1">
                                <a:solidFill>
                                  <a:srgbClr val="000000"/>
                                </a:solidFill>
                                <a:latin typeface="Cambria Math" charset="0"/>
                                <a:ea typeface="ＭＳ Ｐゴシック" pitchFamily="-29" charset="-128"/>
                                <a:cs typeface="Calibri"/>
                              </a:rPr>
                              <m:t> </m:t>
                            </m:r>
                          </m:sup>
                          <m:e>
                            <m:r>
                              <a:rPr lang="en-US" altLang="ja-JP" i="1">
                                <a:solidFill>
                                  <a:srgbClr val="000000"/>
                                </a:solidFill>
                                <a:latin typeface="Cambria Math" charset="0"/>
                                <a:ea typeface="ＭＳ Ｐゴシック" pitchFamily="-29" charset="-128"/>
                                <a:cs typeface="Calibri"/>
                              </a:rPr>
                              <m:t>𝑑</m:t>
                            </m:r>
                            <m:r>
                              <a:rPr lang="en-US" altLang="ja-JP" i="1">
                                <a:solidFill>
                                  <a:srgbClr val="000000"/>
                                </a:solidFill>
                                <a:latin typeface="Cambria Math" charset="0"/>
                                <a:ea typeface="Cambria Math" charset="0"/>
                                <a:cs typeface="Cambria Math" charset="0"/>
                              </a:rPr>
                              <m:t>𝜆</m:t>
                            </m:r>
                          </m:e>
                        </m:nary>
                        <m:f>
                          <m:fPr>
                            <m:ctrlPr>
                              <a:rPr lang="mr-IN" altLang="ja-JP" i="1">
                                <a:solidFill>
                                  <a:srgbClr val="000000"/>
                                </a:solidFill>
                                <a:latin typeface="Cambria Math" panose="02040503050406030204" pitchFamily="18" charset="0"/>
                                <a:ea typeface="ＭＳ Ｐゴシック" pitchFamily="-29" charset="-128"/>
                                <a:cs typeface="Calibri"/>
                              </a:rPr>
                            </m:ctrlPr>
                          </m:fPr>
                          <m:num>
                            <m:r>
                              <a:rPr lang="mr-IN" altLang="ja-JP" i="1">
                                <a:solidFill>
                                  <a:srgbClr val="000000"/>
                                </a:solidFill>
                                <a:latin typeface="Cambria Math" charset="0"/>
                                <a:ea typeface="Cambria Math" charset="0"/>
                                <a:cs typeface="Cambria Math" charset="0"/>
                              </a:rPr>
                              <m:t>𝜕</m:t>
                            </m:r>
                            <m:func>
                              <m:funcPr>
                                <m:ctrlPr>
                                  <a:rPr lang="en-US" altLang="ja-JP" i="1">
                                    <a:solidFill>
                                      <a:srgbClr val="000000"/>
                                    </a:solidFill>
                                    <a:latin typeface="Cambria Math" panose="02040503050406030204" pitchFamily="18" charset="0"/>
                                    <a:ea typeface="Cambria Math" charset="0"/>
                                    <a:cs typeface="Cambria Math" charset="0"/>
                                  </a:rPr>
                                </m:ctrlPr>
                              </m:funcPr>
                              <m:fName>
                                <m:r>
                                  <m:rPr>
                                    <m:sty m:val="p"/>
                                  </m:rPr>
                                  <a:rPr lang="en-US" altLang="ja-JP">
                                    <a:solidFill>
                                      <a:srgbClr val="000000"/>
                                    </a:solidFill>
                                    <a:latin typeface="Cambria Math" charset="0"/>
                                    <a:ea typeface="Cambria Math" charset="0"/>
                                    <a:cs typeface="Cambria Math" charset="0"/>
                                  </a:rPr>
                                  <m:t>log</m:t>
                                </m:r>
                              </m:fName>
                              <m:e>
                                <m:r>
                                  <a:rPr lang="en-US" altLang="ja-JP" i="1">
                                    <a:solidFill>
                                      <a:srgbClr val="000000"/>
                                    </a:solidFill>
                                    <a:latin typeface="Cambria Math" charset="0"/>
                                    <a:ea typeface="Cambria Math" charset="0"/>
                                    <a:cs typeface="Cambria Math" charset="0"/>
                                  </a:rPr>
                                  <m:t>𝐹</m:t>
                                </m:r>
                              </m:e>
                            </m:func>
                          </m:num>
                          <m:den>
                            <m:r>
                              <a:rPr lang="mr-IN" altLang="ja-JP" i="1">
                                <a:solidFill>
                                  <a:srgbClr val="000000"/>
                                </a:solidFill>
                                <a:latin typeface="Cambria Math" charset="0"/>
                                <a:ea typeface="Cambria Math" charset="0"/>
                                <a:cs typeface="Cambria Math" charset="0"/>
                              </a:rPr>
                              <m:t>𝜕𝜆</m:t>
                            </m:r>
                          </m:den>
                        </m:f>
                        <m:r>
                          <a:rPr lang="en-US" altLang="ja-JP" b="0" i="1" smtClean="0">
                            <a:solidFill>
                              <a:srgbClr val="000000"/>
                            </a:solidFill>
                            <a:latin typeface="Cambria Math" charset="0"/>
                            <a:ea typeface="Cambria Math" charset="0"/>
                            <a:cs typeface="Cambria Math" charset="0"/>
                          </a:rPr>
                          <m:t>=</m:t>
                        </m:r>
                        <m:r>
                          <a:rPr lang="en-US" altLang="ja-JP" i="1">
                            <a:solidFill>
                              <a:srgbClr val="000000"/>
                            </a:solidFill>
                            <a:latin typeface="Cambria Math" charset="0"/>
                            <a:ea typeface="ＭＳ Ｐゴシック" pitchFamily="-29" charset="-128"/>
                            <a:cs typeface="Calibri"/>
                          </a:rPr>
                          <m:t>2</m:t>
                        </m:r>
                        <m:r>
                          <a:rPr lang="en-US" altLang="ja-JP" i="1">
                            <a:solidFill>
                              <a:srgbClr val="000000"/>
                            </a:solidFill>
                            <a:latin typeface="Cambria Math" charset="0"/>
                            <a:ea typeface="Cambria Math" charset="0"/>
                            <a:cs typeface="Cambria Math" charset="0"/>
                          </a:rPr>
                          <m:t>𝜋</m:t>
                        </m:r>
                        <m:r>
                          <a:rPr lang="en-US" altLang="ja-JP" i="1">
                            <a:solidFill>
                              <a:srgbClr val="000000"/>
                            </a:solidFill>
                            <a:latin typeface="Cambria Math" charset="0"/>
                            <a:ea typeface="Cambria Math" charset="0"/>
                            <a:cs typeface="Cambria Math" charset="0"/>
                          </a:rPr>
                          <m:t>𝑖</m:t>
                        </m:r>
                        <m:d>
                          <m:dPr>
                            <m:ctrlPr>
                              <a:rPr lang="mr-IN" altLang="ja-JP" i="1" smtClean="0">
                                <a:solidFill>
                                  <a:srgbClr val="000000"/>
                                </a:solidFill>
                                <a:latin typeface="Cambria Math" panose="02040503050406030204" pitchFamily="18" charset="0"/>
                                <a:ea typeface="Cambria Math" charset="0"/>
                                <a:cs typeface="Cambria Math" charset="0"/>
                              </a:rPr>
                            </m:ctrlPr>
                          </m:dPr>
                          <m:e>
                            <m:sSub>
                              <m:sSubPr>
                                <m:ctrlPr>
                                  <a:rPr lang="en-US" altLang="ja-JP" i="1" smtClean="0">
                                    <a:solidFill>
                                      <a:srgbClr val="000000"/>
                                    </a:solidFill>
                                    <a:latin typeface="Cambria Math" panose="02040503050406030204" pitchFamily="18" charset="0"/>
                                    <a:ea typeface="Cambria Math" charset="0"/>
                                    <a:cs typeface="Cambria Math" charset="0"/>
                                  </a:rPr>
                                </m:ctrlPr>
                              </m:sSubPr>
                              <m:e>
                                <m:r>
                                  <a:rPr lang="en-US" altLang="ja-JP" b="0" i="1" smtClean="0">
                                    <a:solidFill>
                                      <a:srgbClr val="000000"/>
                                    </a:solidFill>
                                    <a:latin typeface="Cambria Math" charset="0"/>
                                    <a:ea typeface="Cambria Math" charset="0"/>
                                    <a:cs typeface="Cambria Math" charset="0"/>
                                  </a:rPr>
                                  <m:t>𝑁</m:t>
                                </m:r>
                              </m:e>
                              <m:sub>
                                <m:r>
                                  <m:rPr>
                                    <m:nor/>
                                  </m:rPr>
                                  <a:rPr lang="en-US" altLang="ja-JP" b="0" i="0" smtClean="0">
                                    <a:solidFill>
                                      <a:srgbClr val="000000"/>
                                    </a:solidFill>
                                    <a:latin typeface="Cambria Math" charset="0"/>
                                    <a:ea typeface="Cambria Math" charset="0"/>
                                    <a:cs typeface="Cambria Math" charset="0"/>
                                  </a:rPr>
                                  <m:t>root</m:t>
                                </m:r>
                              </m:sub>
                            </m:sSub>
                            <m:r>
                              <a:rPr lang="en-US" altLang="ja-JP" b="0" i="1" smtClean="0">
                                <a:solidFill>
                                  <a:srgbClr val="000000"/>
                                </a:solidFill>
                                <a:latin typeface="Cambria Math" charset="0"/>
                                <a:ea typeface="Cambria Math" charset="0"/>
                                <a:cs typeface="Cambria Math" charset="0"/>
                              </a:rPr>
                              <m:t>−</m:t>
                            </m:r>
                            <m:sSub>
                              <m:sSubPr>
                                <m:ctrlPr>
                                  <a:rPr lang="en-US" altLang="ja-JP" i="1">
                                    <a:solidFill>
                                      <a:srgbClr val="000000"/>
                                    </a:solidFill>
                                    <a:latin typeface="Cambria Math" panose="02040503050406030204" pitchFamily="18" charset="0"/>
                                    <a:ea typeface="Cambria Math" charset="0"/>
                                    <a:cs typeface="Cambria Math" charset="0"/>
                                  </a:rPr>
                                </m:ctrlPr>
                              </m:sSubPr>
                              <m:e>
                                <m:r>
                                  <a:rPr lang="en-US" altLang="ja-JP" b="0" i="1" smtClean="0">
                                    <a:solidFill>
                                      <a:srgbClr val="000000"/>
                                    </a:solidFill>
                                    <a:latin typeface="Cambria Math" charset="0"/>
                                    <a:ea typeface="Cambria Math" charset="0"/>
                                    <a:cs typeface="Cambria Math" charset="0"/>
                                  </a:rPr>
                                  <m:t>𝑁</m:t>
                                </m:r>
                              </m:e>
                              <m:sub>
                                <m:r>
                                  <m:rPr>
                                    <m:nor/>
                                  </m:rPr>
                                  <a:rPr lang="en-US" altLang="ja-JP" b="0" i="0" smtClean="0">
                                    <a:solidFill>
                                      <a:srgbClr val="000000"/>
                                    </a:solidFill>
                                    <a:latin typeface="Cambria Math" charset="0"/>
                                    <a:ea typeface="Cambria Math" charset="0"/>
                                    <a:cs typeface="Cambria Math" charset="0"/>
                                  </a:rPr>
                                  <m:t>pole</m:t>
                                </m:r>
                              </m:sub>
                            </m:sSub>
                          </m:e>
                        </m:d>
                      </m:oMath>
                    </m:oMathPara>
                  </a14:m>
                  <a:endParaRPr lang="ja-JP" altLang="en-US" dirty="0"/>
                </a:p>
              </p:txBody>
            </p:sp>
          </mc:Choice>
          <mc:Fallback xmlns="">
            <p:sp>
              <p:nvSpPr>
                <p:cNvPr id="8" name="正方形/長方形 7"/>
                <p:cNvSpPr>
                  <a:spLocks noRot="1" noChangeAspect="1" noMove="1" noResize="1" noEditPoints="1" noAdjustHandles="1" noChangeArrowheads="1" noChangeShapeType="1" noTextEdit="1"/>
                </p:cNvSpPr>
                <p:nvPr/>
              </p:nvSpPr>
              <p:spPr>
                <a:xfrm>
                  <a:off x="3085796" y="4768728"/>
                  <a:ext cx="3849644" cy="715581"/>
                </a:xfrm>
                <a:prstGeom prst="rect">
                  <a:avLst/>
                </a:prstGeom>
                <a:blipFill rotWithShape="0">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4" name="正方形/長方形 43"/>
                <p:cNvSpPr/>
                <p:nvPr/>
              </p:nvSpPr>
              <p:spPr>
                <a:xfrm>
                  <a:off x="1912828" y="5575300"/>
                  <a:ext cx="3569132" cy="530530"/>
                </a:xfrm>
                <a:prstGeom prst="rect">
                  <a:avLst/>
                </a:prstGeom>
                <a:ln>
                  <a:noFill/>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0" i="1" smtClean="0">
                            <a:solidFill>
                              <a:srgbClr val="000000"/>
                            </a:solidFill>
                            <a:latin typeface="Cambria Math" charset="0"/>
                            <a:ea typeface="ＭＳ Ｐゴシック" pitchFamily="-29" charset="-128"/>
                            <a:cs typeface="Calibri"/>
                          </a:rPr>
                          <m:t>𝑤</m:t>
                        </m:r>
                        <m:r>
                          <a:rPr lang="en-US" altLang="ja-JP" b="0" i="1" smtClean="0">
                            <a:solidFill>
                              <a:srgbClr val="000000"/>
                            </a:solidFill>
                            <a:latin typeface="Cambria Math" charset="0"/>
                            <a:ea typeface="ＭＳ Ｐゴシック" pitchFamily="-29" charset="-128"/>
                            <a:cs typeface="Calibri"/>
                          </a:rPr>
                          <m:t>=</m:t>
                        </m:r>
                        <m:sSub>
                          <m:sSubPr>
                            <m:ctrlPr>
                              <a:rPr lang="en-US" altLang="ja-JP" b="0" i="1" smtClean="0">
                                <a:solidFill>
                                  <a:srgbClr val="000000"/>
                                </a:solidFill>
                                <a:latin typeface="Cambria Math" panose="02040503050406030204" pitchFamily="18" charset="0"/>
                                <a:ea typeface="ＭＳ Ｐゴシック" pitchFamily="-29" charset="-128"/>
                                <a:cs typeface="Calibri"/>
                              </a:rPr>
                            </m:ctrlPr>
                          </m:sSubPr>
                          <m:e>
                            <m:r>
                              <a:rPr lang="en-US" altLang="ja-JP" b="0" i="1" smtClean="0">
                                <a:solidFill>
                                  <a:srgbClr val="000000"/>
                                </a:solidFill>
                                <a:latin typeface="Cambria Math" charset="0"/>
                                <a:ea typeface="ＭＳ Ｐゴシック" pitchFamily="-29" charset="-128"/>
                                <a:cs typeface="Calibri"/>
                              </a:rPr>
                              <m:t>𝑁</m:t>
                            </m:r>
                          </m:e>
                          <m:sub>
                            <m:r>
                              <a:rPr lang="en-US" altLang="ja-JP" b="0" i="1" smtClean="0">
                                <a:solidFill>
                                  <a:srgbClr val="000000"/>
                                </a:solidFill>
                                <a:latin typeface="Cambria Math" charset="0"/>
                                <a:ea typeface="ＭＳ Ｐゴシック" pitchFamily="-29" charset="-128"/>
                                <a:cs typeface="Calibri"/>
                              </a:rPr>
                              <m:t>𝐵</m:t>
                            </m:r>
                          </m:sub>
                        </m:sSub>
                        <m:r>
                          <a:rPr lang="en-US" altLang="ja-JP" b="0" i="1" smtClean="0">
                            <a:solidFill>
                              <a:srgbClr val="000000"/>
                            </a:solidFill>
                            <a:latin typeface="Cambria Math" charset="0"/>
                            <a:ea typeface="ＭＳ Ｐゴシック" pitchFamily="-29" charset="-128"/>
                            <a:cs typeface="Calibri"/>
                          </a:rPr>
                          <m:t>−</m:t>
                        </m:r>
                        <m:sSub>
                          <m:sSubPr>
                            <m:ctrlPr>
                              <a:rPr lang="en-US" altLang="ja-JP" i="1">
                                <a:solidFill>
                                  <a:srgbClr val="000000"/>
                                </a:solidFill>
                                <a:latin typeface="Cambria Math" panose="02040503050406030204" pitchFamily="18" charset="0"/>
                                <a:ea typeface="ＭＳ Ｐゴシック" pitchFamily="-29" charset="-128"/>
                                <a:cs typeface="Calibri"/>
                              </a:rPr>
                            </m:ctrlPr>
                          </m:sSubPr>
                          <m:e>
                            <m:r>
                              <a:rPr lang="en-US" altLang="ja-JP" i="1">
                                <a:solidFill>
                                  <a:srgbClr val="000000"/>
                                </a:solidFill>
                                <a:latin typeface="Cambria Math" charset="0"/>
                                <a:ea typeface="ＭＳ Ｐゴシック" pitchFamily="-29" charset="-128"/>
                                <a:cs typeface="Calibri"/>
                              </a:rPr>
                              <m:t>𝑁</m:t>
                            </m:r>
                          </m:e>
                          <m:sub>
                            <m:r>
                              <a:rPr lang="en-US" altLang="ja-JP" i="1">
                                <a:solidFill>
                                  <a:srgbClr val="000000"/>
                                </a:solidFill>
                                <a:latin typeface="Cambria Math" charset="0"/>
                                <a:ea typeface="ＭＳ Ｐゴシック" pitchFamily="-29" charset="-128"/>
                                <a:cs typeface="Calibri"/>
                              </a:rPr>
                              <m:t>𝐵𝐶</m:t>
                            </m:r>
                            <m:r>
                              <a:rPr lang="en-US" altLang="ja-JP" i="1">
                                <a:solidFill>
                                  <a:srgbClr val="000000"/>
                                </a:solidFill>
                                <a:latin typeface="Cambria Math" charset="0"/>
                                <a:ea typeface="ＭＳ Ｐゴシック" pitchFamily="-29" charset="-128"/>
                                <a:cs typeface="Calibri"/>
                              </a:rPr>
                              <m:t>,</m:t>
                            </m:r>
                            <m:r>
                              <a:rPr lang="en-US" altLang="ja-JP" i="1">
                                <a:solidFill>
                                  <a:srgbClr val="000000"/>
                                </a:solidFill>
                                <a:latin typeface="Cambria Math" charset="0"/>
                                <a:ea typeface="Cambria Math" charset="0"/>
                                <a:cs typeface="Cambria Math" charset="0"/>
                              </a:rPr>
                              <m:t>𝜎</m:t>
                            </m:r>
                          </m:sub>
                        </m:sSub>
                        <m:sSubSup>
                          <m:sSubSupPr>
                            <m:ctrlPr>
                              <a:rPr lang="en-US" altLang="ja-JP" i="1">
                                <a:solidFill>
                                  <a:srgbClr val="000000"/>
                                </a:solidFill>
                                <a:latin typeface="Cambria Math" panose="02040503050406030204" pitchFamily="18" charset="0"/>
                                <a:ea typeface="ＭＳ Ｐゴシック" pitchFamily="-29" charset="-128"/>
                                <a:cs typeface="Calibri"/>
                              </a:rPr>
                            </m:ctrlPr>
                          </m:sSubSupPr>
                          <m:e>
                            <m:r>
                              <a:rPr lang="en-US" altLang="ja-JP" b="0" i="1" smtClean="0">
                                <a:solidFill>
                                  <a:srgbClr val="000000"/>
                                </a:solidFill>
                                <a:latin typeface="Cambria Math" charset="0"/>
                                <a:ea typeface="ＭＳ Ｐゴシック" pitchFamily="-29" charset="-128"/>
                                <a:cs typeface="Calibri"/>
                              </a:rPr>
                              <m:t>=</m:t>
                            </m:r>
                            <m:r>
                              <a:rPr lang="en-US" altLang="ja-JP" i="1">
                                <a:solidFill>
                                  <a:srgbClr val="000000"/>
                                </a:solidFill>
                                <a:latin typeface="Cambria Math" charset="0"/>
                                <a:ea typeface="ＭＳ Ｐゴシック" pitchFamily="-29" charset="-128"/>
                                <a:cs typeface="Calibri"/>
                              </a:rPr>
                              <m:t>𝑁</m:t>
                            </m:r>
                          </m:e>
                          <m:sub>
                            <m:r>
                              <m:rPr>
                                <m:nor/>
                              </m:rPr>
                              <a:rPr lang="en-US" altLang="ja-JP">
                                <a:solidFill>
                                  <a:srgbClr val="000000"/>
                                </a:solidFill>
                                <a:latin typeface="Cambria Math" charset="0"/>
                                <a:ea typeface="ＭＳ Ｐゴシック" pitchFamily="-29" charset="-128"/>
                                <a:cs typeface="Calibri"/>
                              </a:rPr>
                              <m:t>edge</m:t>
                            </m:r>
                          </m:sub>
                          <m:sup>
                            <m:r>
                              <a:rPr lang="en-US" altLang="ja-JP" i="1">
                                <a:solidFill>
                                  <a:srgbClr val="000000"/>
                                </a:solidFill>
                                <a:latin typeface="Cambria Math" charset="0"/>
                                <a:ea typeface="ＭＳ Ｐゴシック" pitchFamily="-29" charset="-128"/>
                                <a:cs typeface="Calibri"/>
                              </a:rPr>
                              <m:t>(</m:t>
                            </m:r>
                            <m:r>
                              <a:rPr lang="en-US" altLang="ja-JP" b="0" i="1" smtClean="0">
                                <a:solidFill>
                                  <a:srgbClr val="000000"/>
                                </a:solidFill>
                                <a:latin typeface="Cambria Math" charset="0"/>
                                <a:ea typeface="Cambria Math" charset="0"/>
                                <a:cs typeface="Cambria Math" charset="0"/>
                              </a:rPr>
                              <m:t>𝐵</m:t>
                            </m:r>
                            <m:r>
                              <a:rPr lang="en-US" altLang="ja-JP" i="1">
                                <a:solidFill>
                                  <a:srgbClr val="000000"/>
                                </a:solidFill>
                                <a:latin typeface="Cambria Math" charset="0"/>
                                <a:ea typeface="ＭＳ Ｐゴシック" pitchFamily="-29" charset="-128"/>
                                <a:cs typeface="Calibri"/>
                              </a:rPr>
                              <m:t>)</m:t>
                            </m:r>
                          </m:sup>
                        </m:sSubSup>
                      </m:oMath>
                    </m:oMathPara>
                  </a14:m>
                  <a:endParaRPr lang="ja-JP" altLang="en-US" dirty="0">
                    <a:solidFill>
                      <a:srgbClr val="000000"/>
                    </a:solidFill>
                  </a:endParaRPr>
                </a:p>
              </p:txBody>
            </p:sp>
          </mc:Choice>
          <mc:Fallback xmlns="">
            <p:sp>
              <p:nvSpPr>
                <p:cNvPr id="44" name="正方形/長方形 43"/>
                <p:cNvSpPr>
                  <a:spLocks noRot="1" noChangeAspect="1" noMove="1" noResize="1" noEditPoints="1" noAdjustHandles="1" noChangeArrowheads="1" noChangeShapeType="1" noTextEdit="1"/>
                </p:cNvSpPr>
                <p:nvPr/>
              </p:nvSpPr>
              <p:spPr>
                <a:xfrm>
                  <a:off x="1912828" y="5575300"/>
                  <a:ext cx="3569132" cy="530530"/>
                </a:xfrm>
                <a:prstGeom prst="rect">
                  <a:avLst/>
                </a:prstGeom>
                <a:blipFill rotWithShape="0">
                  <a:blip r:embed="rId11"/>
                  <a:stretch>
                    <a:fillRect b="-10345"/>
                  </a:stretch>
                </a:blipFill>
                <a:ln>
                  <a:noFill/>
                </a:ln>
              </p:spPr>
              <p:txBody>
                <a:bodyPr/>
                <a:lstStyle/>
                <a:p>
                  <a:r>
                    <a:rPr lang="ja-JP" altLang="en-US">
                      <a:noFill/>
                    </a:rPr>
                    <a:t> </a:t>
                  </a:r>
                </a:p>
              </p:txBody>
            </p:sp>
          </mc:Fallback>
        </mc:AlternateContent>
        <p:sp>
          <p:nvSpPr>
            <p:cNvPr id="10" name="正方形/長方形 9"/>
            <p:cNvSpPr/>
            <p:nvPr/>
          </p:nvSpPr>
          <p:spPr>
            <a:xfrm>
              <a:off x="2334547" y="6255845"/>
              <a:ext cx="4497177" cy="369332"/>
            </a:xfrm>
            <a:prstGeom prst="rect">
              <a:avLst/>
            </a:prstGeom>
          </p:spPr>
          <p:txBody>
            <a:bodyPr wrap="square">
              <a:spAutoFit/>
            </a:bodyPr>
            <a:lstStyle/>
            <a:p>
              <a:pPr algn="ctr"/>
              <a:r>
                <a:rPr lang="ja-JP" altLang="en-US" b="1">
                  <a:solidFill>
                    <a:srgbClr val="FF0000"/>
                  </a:solidFill>
                  <a:cs typeface="Calibri"/>
                </a:rPr>
                <a:t>巻き数（トポロジカル不変量）</a:t>
              </a:r>
              <a:r>
                <a:rPr lang="en-US" altLang="ja-JP" b="1" dirty="0">
                  <a:solidFill>
                    <a:srgbClr val="FF0000"/>
                  </a:solidFill>
                  <a:cs typeface="Calibri"/>
                </a:rPr>
                <a:t> = </a:t>
              </a:r>
              <a:r>
                <a:rPr lang="ja-JP" altLang="en-US" b="1" dirty="0">
                  <a:solidFill>
                    <a:srgbClr val="FF0000"/>
                  </a:solidFill>
                  <a:cs typeface="Calibri"/>
                </a:rPr>
                <a:t>端状態</a:t>
              </a:r>
              <a:r>
                <a:rPr lang="ja-JP" altLang="en-US" b="1">
                  <a:solidFill>
                    <a:srgbClr val="FF0000"/>
                  </a:solidFill>
                  <a:cs typeface="Calibri"/>
                </a:rPr>
                <a:t>の数</a:t>
              </a:r>
              <a:endParaRPr lang="ja-JP" altLang="en-US" dirty="0">
                <a:solidFill>
                  <a:srgbClr val="FF0000"/>
                </a:solidFill>
              </a:endParaRPr>
            </a:p>
          </p:txBody>
        </p:sp>
      </p:grpSp>
      <p:sp>
        <p:nvSpPr>
          <p:cNvPr id="27" name="正方形/長方形 26">
            <a:extLst>
              <a:ext uri="{FF2B5EF4-FFF2-40B4-BE49-F238E27FC236}">
                <a16:creationId xmlns:a16="http://schemas.microsoft.com/office/drawing/2014/main" id="{B744A3D8-AD4A-C94E-83C9-401DF5F14514}"/>
              </a:ext>
            </a:extLst>
          </p:cNvPr>
          <p:cNvSpPr/>
          <p:nvPr/>
        </p:nvSpPr>
        <p:spPr>
          <a:xfrm>
            <a:off x="3993931" y="789312"/>
            <a:ext cx="5150069" cy="286232"/>
          </a:xfrm>
          <a:prstGeom prst="rect">
            <a:avLst/>
          </a:prstGeom>
        </p:spPr>
        <p:txBody>
          <a:bodyPr wrap="square">
            <a:spAutoFit/>
          </a:bodyPr>
          <a:lstStyle/>
          <a:p>
            <a:pPr marL="342900" indent="-342900" defTabSz="914400">
              <a:lnSpc>
                <a:spcPct val="90000"/>
              </a:lnSpc>
              <a:spcBef>
                <a:spcPct val="20000"/>
              </a:spcBef>
              <a:buClr>
                <a:srgbClr val="6F89F7"/>
              </a:buClr>
              <a:buSzPct val="110000"/>
              <a:defRPr/>
            </a:pPr>
            <a:r>
              <a:rPr kumimoji="0" lang="en-US" altLang="ja-JP" sz="1400" kern="0" dirty="0">
                <a:solidFill>
                  <a:srgbClr val="000000"/>
                </a:solidFill>
                <a:cs typeface="Calibri"/>
              </a:rPr>
              <a:t>Izumida, </a:t>
            </a:r>
            <a:r>
              <a:rPr kumimoji="0" lang="en-US" altLang="ja-JP" sz="1400" kern="0" dirty="0" err="1">
                <a:solidFill>
                  <a:srgbClr val="000000"/>
                </a:solidFill>
                <a:cs typeface="Calibri"/>
              </a:rPr>
              <a:t>Okuyama</a:t>
            </a:r>
            <a:r>
              <a:rPr kumimoji="0" lang="en-US" altLang="ja-JP" sz="1400" kern="0" dirty="0">
                <a:solidFill>
                  <a:srgbClr val="000000"/>
                </a:solidFill>
                <a:cs typeface="Calibri"/>
              </a:rPr>
              <a:t>, </a:t>
            </a:r>
            <a:r>
              <a:rPr kumimoji="0" lang="en-US" altLang="ja-JP" sz="1400" kern="0" dirty="0" err="1">
                <a:solidFill>
                  <a:srgbClr val="000000"/>
                </a:solidFill>
                <a:cs typeface="Calibri"/>
              </a:rPr>
              <a:t>Yamakage</a:t>
            </a:r>
            <a:r>
              <a:rPr kumimoji="0" lang="en-US" altLang="ja-JP" sz="1400" kern="0" dirty="0">
                <a:solidFill>
                  <a:srgbClr val="000000"/>
                </a:solidFill>
                <a:cs typeface="Calibri"/>
              </a:rPr>
              <a:t>, Saito, Phys. Rev. B </a:t>
            </a:r>
            <a:r>
              <a:rPr kumimoji="0" lang="en-US" altLang="ja-JP" sz="1400" b="1" kern="0" dirty="0">
                <a:solidFill>
                  <a:srgbClr val="000000"/>
                </a:solidFill>
                <a:cs typeface="Calibri"/>
              </a:rPr>
              <a:t>93</a:t>
            </a:r>
            <a:r>
              <a:rPr kumimoji="0" lang="en-US" altLang="ja-JP" sz="1400" kern="0" dirty="0">
                <a:solidFill>
                  <a:srgbClr val="000000"/>
                </a:solidFill>
                <a:cs typeface="Calibri"/>
              </a:rPr>
              <a:t>, 195442 (2016)</a:t>
            </a:r>
          </a:p>
        </p:txBody>
      </p:sp>
      <p:sp>
        <p:nvSpPr>
          <p:cNvPr id="5" name="スライド番号プレースホルダー 4">
            <a:extLst>
              <a:ext uri="{FF2B5EF4-FFF2-40B4-BE49-F238E27FC236}">
                <a16:creationId xmlns:a16="http://schemas.microsoft.com/office/drawing/2014/main" id="{6F24861C-4DBA-2C4F-8AB0-0737E2B02D19}"/>
              </a:ext>
            </a:extLst>
          </p:cNvPr>
          <p:cNvSpPr>
            <a:spLocks noGrp="1"/>
          </p:cNvSpPr>
          <p:nvPr>
            <p:ph type="sldNum" sz="quarter" idx="12"/>
          </p:nvPr>
        </p:nvSpPr>
        <p:spPr/>
        <p:txBody>
          <a:bodyPr/>
          <a:lstStyle/>
          <a:p>
            <a:fld id="{85F06041-1EDA-E94D-86F3-DBBEB1D991AC}" type="slidenum">
              <a:rPr lang="ja-JP" altLang="en-US" smtClean="0"/>
              <a:pPr/>
              <a:t>18</a:t>
            </a:fld>
            <a:r>
              <a:rPr lang="en-US" altLang="ja-JP"/>
              <a:t>/21</a:t>
            </a:r>
            <a:endParaRPr lang="ja-JP" altLang="en-US" dirty="0"/>
          </a:p>
        </p:txBody>
      </p:sp>
    </p:spTree>
    <p:extLst>
      <p:ext uri="{BB962C8B-B14F-4D97-AF65-F5344CB8AC3E}">
        <p14:creationId xmlns:p14="http://schemas.microsoft.com/office/powerpoint/2010/main" val="18110974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09600" y="152400"/>
            <a:ext cx="8291592"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a:solidFill>
                  <a:schemeClr val="tx1"/>
                </a:solidFill>
                <a:cs typeface="Calibri"/>
              </a:rPr>
              <a:t>トポロジカル相転移</a:t>
            </a:r>
            <a:endParaRPr kumimoji="0" lang="en-US" altLang="ja-JP" sz="3200" dirty="0">
              <a:solidFill>
                <a:schemeClr val="tx1"/>
              </a:solidFill>
              <a:latin typeface="Calibri"/>
              <a:cs typeface="Calibri"/>
            </a:endParaRPr>
          </a:p>
        </p:txBody>
      </p:sp>
      <p:sp>
        <p:nvSpPr>
          <p:cNvPr id="3"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latin typeface="Calibri"/>
              <a:ea typeface="ＭＳ Ｐゴシック" pitchFamily="-29" charset="-128"/>
              <a:cs typeface="Calibri"/>
            </a:endParaRPr>
          </a:p>
        </p:txBody>
      </p:sp>
      <p:grpSp>
        <p:nvGrpSpPr>
          <p:cNvPr id="30" name="図形グループ 29"/>
          <p:cNvGrpSpPr/>
          <p:nvPr/>
        </p:nvGrpSpPr>
        <p:grpSpPr>
          <a:xfrm>
            <a:off x="2726460" y="1924978"/>
            <a:ext cx="2074386" cy="636022"/>
            <a:chOff x="71454" y="831857"/>
            <a:chExt cx="2074386" cy="636022"/>
          </a:xfrm>
        </p:grpSpPr>
        <p:grpSp>
          <p:nvGrpSpPr>
            <p:cNvPr id="21" name="図形グループ 20"/>
            <p:cNvGrpSpPr/>
            <p:nvPr/>
          </p:nvGrpSpPr>
          <p:grpSpPr>
            <a:xfrm>
              <a:off x="486581" y="925025"/>
              <a:ext cx="1659259" cy="542854"/>
              <a:chOff x="4403966" y="2046549"/>
              <a:chExt cx="1235087" cy="404079"/>
            </a:xfrm>
          </p:grpSpPr>
          <p:sp>
            <p:nvSpPr>
              <p:cNvPr id="20" name="正方形/長方形 19"/>
              <p:cNvSpPr/>
              <p:nvPr/>
            </p:nvSpPr>
            <p:spPr>
              <a:xfrm>
                <a:off x="4514850" y="2048563"/>
                <a:ext cx="1006475" cy="40005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円弧 18"/>
              <p:cNvSpPr/>
              <p:nvPr/>
            </p:nvSpPr>
            <p:spPr>
              <a:xfrm>
                <a:off x="5381659" y="2046976"/>
                <a:ext cx="257394" cy="403225"/>
              </a:xfrm>
              <a:prstGeom prst="arc">
                <a:avLst>
                  <a:gd name="adj1" fmla="val 16200000"/>
                  <a:gd name="adj2" fmla="val 5428456"/>
                </a:avLst>
              </a:prstGeom>
              <a:solidFill>
                <a:schemeClr val="bg1"/>
              </a:solidFill>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8" name="円/楕円 17"/>
              <p:cNvSpPr/>
              <p:nvPr/>
            </p:nvSpPr>
            <p:spPr>
              <a:xfrm>
                <a:off x="4403966" y="2046549"/>
                <a:ext cx="214425" cy="404079"/>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cxnSp>
          <p:nvCxnSpPr>
            <p:cNvPr id="28" name="直線矢印コネクタ 27"/>
            <p:cNvCxnSpPr/>
            <p:nvPr/>
          </p:nvCxnSpPr>
          <p:spPr>
            <a:xfrm>
              <a:off x="222671" y="1203987"/>
              <a:ext cx="404109"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正方形/長方形 34"/>
            <p:cNvSpPr/>
            <p:nvPr/>
          </p:nvSpPr>
          <p:spPr>
            <a:xfrm>
              <a:off x="71454" y="831857"/>
              <a:ext cx="390384" cy="400110"/>
            </a:xfrm>
            <a:prstGeom prst="rect">
              <a:avLst/>
            </a:prstGeom>
            <a:ln>
              <a:noFill/>
            </a:ln>
          </p:spPr>
          <p:txBody>
            <a:bodyPr wrap="square">
              <a:spAutoFit/>
            </a:bodyPr>
            <a:lstStyle/>
            <a:p>
              <a:r>
                <a:rPr lang="en-US" altLang="ja-JP" sz="2000" b="1" i="1" dirty="0">
                  <a:solidFill>
                    <a:srgbClr val="000000"/>
                  </a:solidFill>
                  <a:ea typeface="ＭＳ Ｐゴシック" pitchFamily="-29" charset="-128"/>
                  <a:cs typeface="Calibri"/>
                </a:rPr>
                <a:t>B</a:t>
              </a:r>
              <a:endParaRPr lang="ja-JP" altLang="en-US" sz="2000" dirty="0"/>
            </a:p>
          </p:txBody>
        </p:sp>
      </p:grpSp>
      <p:sp>
        <p:nvSpPr>
          <p:cNvPr id="4" name="正方形/長方形 3"/>
          <p:cNvSpPr/>
          <p:nvPr/>
        </p:nvSpPr>
        <p:spPr>
          <a:xfrm>
            <a:off x="1730609" y="1557397"/>
            <a:ext cx="2430474" cy="400110"/>
          </a:xfrm>
          <a:prstGeom prst="rect">
            <a:avLst/>
          </a:prstGeom>
        </p:spPr>
        <p:txBody>
          <a:bodyPr wrap="none">
            <a:spAutoFit/>
          </a:bodyPr>
          <a:lstStyle/>
          <a:p>
            <a:r>
              <a:rPr lang="ja-JP" altLang="en-US" sz="2000" dirty="0">
                <a:cs typeface="Calibri"/>
              </a:rPr>
              <a:t>軸に平行な磁場</a:t>
            </a:r>
            <a:r>
              <a:rPr lang="en-US" altLang="ja-JP" sz="2000" dirty="0">
                <a:cs typeface="Calibri"/>
              </a:rPr>
              <a:t> (</a:t>
            </a:r>
            <a:r>
              <a:rPr lang="en-US" altLang="ja-JP" sz="2000" dirty="0">
                <a:latin typeface="Times"/>
                <a:cs typeface="Times"/>
              </a:rPr>
              <a:t>~</a:t>
            </a:r>
            <a:r>
              <a:rPr lang="en-US" altLang="ja-JP" sz="2000" dirty="0">
                <a:cs typeface="Calibri"/>
              </a:rPr>
              <a:t>T)</a:t>
            </a:r>
            <a:endParaRPr kumimoji="0" lang="en-US" altLang="ja-JP" sz="2000" dirty="0">
              <a:cs typeface="Calibri"/>
            </a:endParaRPr>
          </a:p>
        </p:txBody>
      </p:sp>
      <p:pic>
        <p:nvPicPr>
          <p:cNvPr id="47" name="図 46"/>
          <p:cNvPicPr>
            <a:picLocks noChangeAspect="1"/>
          </p:cNvPicPr>
          <p:nvPr/>
        </p:nvPicPr>
        <p:blipFill>
          <a:blip r:embed="rId3"/>
          <a:stretch>
            <a:fillRect/>
          </a:stretch>
        </p:blipFill>
        <p:spPr>
          <a:xfrm>
            <a:off x="5500505" y="1276715"/>
            <a:ext cx="878902" cy="1885495"/>
          </a:xfrm>
          <a:prstGeom prst="rect">
            <a:avLst/>
          </a:prstGeom>
        </p:spPr>
      </p:pic>
      <p:cxnSp>
        <p:nvCxnSpPr>
          <p:cNvPr id="8" name="直線コネクタ 7"/>
          <p:cNvCxnSpPr/>
          <p:nvPr/>
        </p:nvCxnSpPr>
        <p:spPr>
          <a:xfrm flipH="1" flipV="1">
            <a:off x="5180554" y="1953093"/>
            <a:ext cx="1259555" cy="622129"/>
          </a:xfrm>
          <a:prstGeom prst="line">
            <a:avLst/>
          </a:prstGeom>
          <a:ln w="2857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flipH="1" flipV="1">
            <a:off x="5987246" y="2108819"/>
            <a:ext cx="936642" cy="466404"/>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flipH="1" flipV="1">
            <a:off x="5673742" y="1948389"/>
            <a:ext cx="167676" cy="89868"/>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flipV="1">
            <a:off x="6489408" y="2668607"/>
            <a:ext cx="461002" cy="9408"/>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0" name="正方形/長方形 59"/>
          <p:cNvSpPr/>
          <p:nvPr/>
        </p:nvSpPr>
        <p:spPr>
          <a:xfrm>
            <a:off x="6753126" y="2682278"/>
            <a:ext cx="578396" cy="592805"/>
          </a:xfrm>
          <a:prstGeom prst="rect">
            <a:avLst/>
          </a:prstGeom>
          <a:ln>
            <a:noFill/>
          </a:ln>
        </p:spPr>
        <p:txBody>
          <a:bodyPr wrap="square">
            <a:spAutoFit/>
          </a:bodyPr>
          <a:lstStyle/>
          <a:p>
            <a:r>
              <a:rPr lang="en-US" altLang="ja-JP" sz="2000" b="1" i="1" dirty="0">
                <a:solidFill>
                  <a:srgbClr val="000000"/>
                </a:solidFill>
                <a:ea typeface="ＭＳ Ｐゴシック" pitchFamily="-29" charset="-128"/>
                <a:cs typeface="Calibri"/>
              </a:rPr>
              <a:t>B</a:t>
            </a:r>
            <a:endParaRPr lang="ja-JP" altLang="en-US" sz="2000" dirty="0"/>
          </a:p>
        </p:txBody>
      </p:sp>
      <p:grpSp>
        <p:nvGrpSpPr>
          <p:cNvPr id="9" name="図形グループ 8"/>
          <p:cNvGrpSpPr/>
          <p:nvPr/>
        </p:nvGrpSpPr>
        <p:grpSpPr>
          <a:xfrm>
            <a:off x="270331" y="2961151"/>
            <a:ext cx="8757257" cy="3567452"/>
            <a:chOff x="270331" y="2961151"/>
            <a:chExt cx="8757257" cy="3567452"/>
          </a:xfrm>
        </p:grpSpPr>
        <p:sp>
          <p:nvSpPr>
            <p:cNvPr id="45" name="正方形/長方形 44"/>
            <p:cNvSpPr/>
            <p:nvPr/>
          </p:nvSpPr>
          <p:spPr>
            <a:xfrm>
              <a:off x="4800847" y="5603017"/>
              <a:ext cx="4201144" cy="400110"/>
            </a:xfrm>
            <a:prstGeom prst="rect">
              <a:avLst/>
            </a:prstGeom>
            <a:noFill/>
            <a:ln>
              <a:noFill/>
            </a:ln>
          </p:spPr>
          <p:txBody>
            <a:bodyPr wrap="square">
              <a:spAutoFit/>
            </a:bodyPr>
            <a:lstStyle/>
            <a:p>
              <a:pPr algn="ctr"/>
              <a:r>
                <a:rPr lang="ja-JP" altLang="en-US" sz="2000" dirty="0">
                  <a:solidFill>
                    <a:srgbClr val="FF0000"/>
                  </a:solidFill>
                  <a:ea typeface="ＭＳ Ｐゴシック" pitchFamily="-29" charset="-128"/>
                  <a:cs typeface="Calibri"/>
                </a:rPr>
                <a:t>エッジ状態</a:t>
              </a:r>
              <a:r>
                <a:rPr lang="en-US" altLang="ja-JP" sz="2000" dirty="0">
                  <a:solidFill>
                    <a:srgbClr val="FF0000"/>
                  </a:solidFill>
                  <a:ea typeface="ＭＳ Ｐゴシック" pitchFamily="-29" charset="-128"/>
                  <a:cs typeface="Calibri"/>
                </a:rPr>
                <a:t> → </a:t>
              </a:r>
              <a:r>
                <a:rPr lang="ja-JP" altLang="en-US" sz="2000" dirty="0">
                  <a:solidFill>
                    <a:srgbClr val="FF0000"/>
                  </a:solidFill>
                  <a:ea typeface="ＭＳ Ｐゴシック" pitchFamily="-29" charset="-128"/>
                  <a:cs typeface="Calibri"/>
                </a:rPr>
                <a:t>系全体に拡がった状態</a:t>
              </a:r>
              <a:endParaRPr lang="ja-JP" altLang="en-US" sz="2000" dirty="0">
                <a:solidFill>
                  <a:srgbClr val="FF0000"/>
                </a:solidFill>
              </a:endParaRPr>
            </a:p>
          </p:txBody>
        </p:sp>
        <p:grpSp>
          <p:nvGrpSpPr>
            <p:cNvPr id="7" name="図形グループ 6"/>
            <p:cNvGrpSpPr/>
            <p:nvPr/>
          </p:nvGrpSpPr>
          <p:grpSpPr>
            <a:xfrm>
              <a:off x="270331" y="2961151"/>
              <a:ext cx="8757257" cy="3567452"/>
              <a:chOff x="270331" y="2961151"/>
              <a:chExt cx="8757257" cy="3567452"/>
            </a:xfrm>
          </p:grpSpPr>
          <p:pic>
            <p:nvPicPr>
              <p:cNvPr id="22" name="図 21" descr="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521" y="3719515"/>
                <a:ext cx="4074067" cy="1871342"/>
              </a:xfrm>
              <a:prstGeom prst="rect">
                <a:avLst/>
              </a:prstGeom>
            </p:spPr>
          </p:pic>
          <p:pic>
            <p:nvPicPr>
              <p:cNvPr id="16" name="図 15" descr="名称未設定.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331" y="3186457"/>
                <a:ext cx="4398472" cy="3342146"/>
              </a:xfrm>
              <a:prstGeom prst="rect">
                <a:avLst/>
              </a:prstGeom>
            </p:spPr>
          </p:pic>
          <p:sp>
            <p:nvSpPr>
              <p:cNvPr id="29" name="右矢印 28"/>
              <p:cNvSpPr/>
              <p:nvPr/>
            </p:nvSpPr>
            <p:spPr>
              <a:xfrm rot="14952841">
                <a:off x="8175269" y="4393460"/>
                <a:ext cx="842974" cy="362647"/>
              </a:xfrm>
              <a:prstGeom prst="rightArrow">
                <a:avLst/>
              </a:prstGeom>
              <a:solidFill>
                <a:schemeClr val="accent1">
                  <a:alpha val="5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039082" y="2961151"/>
                <a:ext cx="2626469" cy="313932"/>
              </a:xfrm>
              <a:prstGeom prst="rect">
                <a:avLst/>
              </a:prstGeom>
              <a:noFill/>
            </p:spPr>
            <p:txBody>
              <a:bodyPr wrap="square">
                <a:spAutoFit/>
              </a:bodyPr>
              <a:lstStyle/>
              <a:p>
                <a:pPr marL="342900" indent="-342900" defTabSz="914400" fontAlgn="base">
                  <a:lnSpc>
                    <a:spcPct val="90000"/>
                  </a:lnSpc>
                  <a:spcBef>
                    <a:spcPct val="20000"/>
                  </a:spcBef>
                  <a:spcAft>
                    <a:spcPct val="0"/>
                  </a:spcAft>
                  <a:buClr>
                    <a:srgbClr val="6F89F7"/>
                  </a:buClr>
                  <a:buSzPct val="110000"/>
                </a:pPr>
                <a:r>
                  <a:rPr lang="en-US" altLang="ja-JP" sz="1600" dirty="0">
                    <a:ea typeface="ＭＳ Ｐゴシック" pitchFamily="-29" charset="-128"/>
                    <a:cs typeface="Calibri"/>
                  </a:rPr>
                  <a:t>(</a:t>
                </a:r>
                <a:r>
                  <a:rPr lang="en-US" altLang="ja-JP" sz="1600" i="1" dirty="0" err="1">
                    <a:ea typeface="ＭＳ Ｐゴシック" pitchFamily="-29" charset="-128"/>
                    <a:cs typeface="Calibri"/>
                  </a:rPr>
                  <a:t>n</a:t>
                </a:r>
                <a:r>
                  <a:rPr lang="en-US" altLang="ja-JP" sz="1600" dirty="0" err="1">
                    <a:ea typeface="ＭＳ Ｐゴシック" pitchFamily="-29" charset="-128"/>
                    <a:cs typeface="Calibri"/>
                  </a:rPr>
                  <a:t>,</a:t>
                </a:r>
                <a:r>
                  <a:rPr lang="en-US" altLang="ja-JP" sz="1600" i="1" dirty="0" err="1">
                    <a:ea typeface="ＭＳ Ｐゴシック" pitchFamily="-29" charset="-128"/>
                    <a:cs typeface="Calibri"/>
                  </a:rPr>
                  <a:t>m</a:t>
                </a:r>
                <a:r>
                  <a:rPr lang="en-US" altLang="ja-JP" sz="1600" dirty="0">
                    <a:ea typeface="ＭＳ Ｐゴシック" pitchFamily="-29" charset="-128"/>
                    <a:cs typeface="Calibri"/>
                  </a:rPr>
                  <a:t>)</a:t>
                </a:r>
                <a:r>
                  <a:rPr lang="en-US" altLang="ja-JP" sz="1600" dirty="0">
                    <a:latin typeface="Calibri"/>
                    <a:ea typeface="ＭＳ Ｐゴシック" pitchFamily="-29" charset="-128"/>
                    <a:cs typeface="Calibri"/>
                  </a:rPr>
                  <a:t>=(15,12), (</a:t>
                </a:r>
                <a:r>
                  <a:rPr lang="en-US" altLang="ja-JP" sz="1600" i="1" dirty="0" err="1">
                    <a:latin typeface="Calibri"/>
                    <a:ea typeface="ＭＳ Ｐゴシック" pitchFamily="-29" charset="-128"/>
                    <a:cs typeface="Calibri"/>
                  </a:rPr>
                  <a:t>d</a:t>
                </a:r>
                <a:r>
                  <a:rPr lang="en-US" altLang="ja-JP" sz="1600" i="1" baseline="-25000" dirty="0" err="1">
                    <a:latin typeface="Calibri"/>
                    <a:ea typeface="ＭＳ Ｐゴシック" pitchFamily="-29" charset="-128"/>
                    <a:cs typeface="Calibri"/>
                  </a:rPr>
                  <a:t>t</a:t>
                </a:r>
                <a:r>
                  <a:rPr lang="en-US" altLang="ja-JP" sz="1600" dirty="0">
                    <a:latin typeface="Calibri"/>
                    <a:ea typeface="ＭＳ Ｐゴシック" pitchFamily="-29" charset="-128"/>
                    <a:cs typeface="Calibri"/>
                  </a:rPr>
                  <a:t>=1.86nm)</a:t>
                </a:r>
                <a:endParaRPr lang="nb-NO" altLang="ja-JP" sz="1600" dirty="0">
                  <a:ea typeface="ＭＳ Ｐゴシック" pitchFamily="-29" charset="-128"/>
                  <a:cs typeface="Calibri"/>
                </a:endParaRPr>
              </a:p>
            </p:txBody>
          </p:sp>
          <p:sp>
            <p:nvSpPr>
              <p:cNvPr id="36" name="正方形/長方形 35"/>
              <p:cNvSpPr/>
              <p:nvPr/>
            </p:nvSpPr>
            <p:spPr>
              <a:xfrm>
                <a:off x="7288551" y="3913080"/>
                <a:ext cx="937044" cy="400110"/>
              </a:xfrm>
              <a:prstGeom prst="rect">
                <a:avLst/>
              </a:prstGeom>
              <a:ln>
                <a:noFill/>
              </a:ln>
            </p:spPr>
            <p:txBody>
              <a:bodyPr wrap="square">
                <a:spAutoFit/>
              </a:bodyPr>
              <a:lstStyle/>
              <a:p>
                <a:r>
                  <a:rPr lang="en-US" altLang="ja-JP" sz="2000" dirty="0">
                    <a:solidFill>
                      <a:srgbClr val="000000"/>
                    </a:solidFill>
                    <a:ea typeface="ＭＳ Ｐゴシック" pitchFamily="-29" charset="-128"/>
                    <a:cs typeface="Calibri"/>
                  </a:rPr>
                  <a:t>|</a:t>
                </a:r>
                <a:r>
                  <a:rPr lang="en-US" altLang="ja-JP" sz="2000" i="1" dirty="0">
                    <a:solidFill>
                      <a:srgbClr val="000000"/>
                    </a:solidFill>
                    <a:latin typeface="Times"/>
                    <a:ea typeface="ＭＳ Ｐゴシック" pitchFamily="-29" charset="-128"/>
                    <a:cs typeface="Times"/>
                  </a:rPr>
                  <a:t>φ</a:t>
                </a:r>
                <a:r>
                  <a:rPr lang="en-US" altLang="ja-JP" sz="2000" baseline="-25000" dirty="0">
                    <a:solidFill>
                      <a:srgbClr val="000000"/>
                    </a:solidFill>
                    <a:latin typeface="Times"/>
                    <a:ea typeface="ＭＳ Ｐゴシック" pitchFamily="-29" charset="-128"/>
                    <a:cs typeface="Times"/>
                  </a:rPr>
                  <a:t>A</a:t>
                </a:r>
                <a:r>
                  <a:rPr lang="en-US" altLang="ja-JP" sz="2000" dirty="0">
                    <a:solidFill>
                      <a:srgbClr val="000000"/>
                    </a:solidFill>
                    <a:ea typeface="ＭＳ Ｐゴシック" pitchFamily="-29" charset="-128"/>
                    <a:cs typeface="Calibri"/>
                  </a:rPr>
                  <a:t>|</a:t>
                </a:r>
                <a:r>
                  <a:rPr lang="en-US" altLang="ja-JP" sz="2000" baseline="30000" dirty="0">
                    <a:solidFill>
                      <a:srgbClr val="000000"/>
                    </a:solidFill>
                    <a:ea typeface="ＭＳ Ｐゴシック" pitchFamily="-29" charset="-128"/>
                    <a:cs typeface="Calibri"/>
                  </a:rPr>
                  <a:t>2</a:t>
                </a:r>
                <a:endParaRPr lang="ja-JP" altLang="en-US" sz="2000" dirty="0"/>
              </a:p>
            </p:txBody>
          </p:sp>
          <p:cxnSp>
            <p:nvCxnSpPr>
              <p:cNvPr id="33" name="直線矢印コネクタ 32"/>
              <p:cNvCxnSpPr/>
              <p:nvPr/>
            </p:nvCxnSpPr>
            <p:spPr>
              <a:xfrm flipH="1">
                <a:off x="3287994" y="4547059"/>
                <a:ext cx="1045615" cy="0"/>
              </a:xfrm>
              <a:prstGeom prst="straightConnector1">
                <a:avLst/>
              </a:prstGeom>
              <a:ln w="28575"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正方形/長方形 47"/>
              <p:cNvSpPr/>
              <p:nvPr/>
            </p:nvSpPr>
            <p:spPr>
              <a:xfrm>
                <a:off x="3166948" y="4505463"/>
                <a:ext cx="1412756" cy="400110"/>
              </a:xfrm>
              <a:prstGeom prst="rect">
                <a:avLst/>
              </a:prstGeom>
              <a:ln>
                <a:noFill/>
              </a:ln>
            </p:spPr>
            <p:txBody>
              <a:bodyPr wrap="square">
                <a:spAutoFit/>
              </a:bodyPr>
              <a:lstStyle/>
              <a:p>
                <a:pPr algn="ctr"/>
                <a:r>
                  <a:rPr lang="en-US" altLang="ja-JP" sz="2000" i="1" dirty="0" err="1">
                    <a:solidFill>
                      <a:srgbClr val="000000"/>
                    </a:solidFill>
                    <a:ea typeface="ＭＳ Ｐゴシック" pitchFamily="-29" charset="-128"/>
                    <a:cs typeface="Calibri"/>
                  </a:rPr>
                  <a:t>E</a:t>
                </a:r>
                <a:r>
                  <a:rPr lang="en-US" altLang="ja-JP" sz="2000" i="1" baseline="-25000" dirty="0" err="1">
                    <a:solidFill>
                      <a:srgbClr val="000000"/>
                    </a:solidFill>
                    <a:ea typeface="ＭＳ Ｐゴシック" pitchFamily="-29" charset="-128"/>
                    <a:cs typeface="Calibri"/>
                  </a:rPr>
                  <a:t>gap</a:t>
                </a:r>
                <a:r>
                  <a:rPr lang="en-US" altLang="ja-JP" sz="2000" i="1" dirty="0">
                    <a:solidFill>
                      <a:srgbClr val="000000"/>
                    </a:solidFill>
                    <a:ea typeface="ＭＳ Ｐゴシック" pitchFamily="-29" charset="-128"/>
                    <a:cs typeface="Calibri"/>
                  </a:rPr>
                  <a:t>=0</a:t>
                </a:r>
              </a:p>
            </p:txBody>
          </p:sp>
          <p:sp>
            <p:nvSpPr>
              <p:cNvPr id="50" name="正方形/長方形 49"/>
              <p:cNvSpPr/>
              <p:nvPr/>
            </p:nvSpPr>
            <p:spPr>
              <a:xfrm>
                <a:off x="5245086" y="4267273"/>
                <a:ext cx="937044" cy="400110"/>
              </a:xfrm>
              <a:prstGeom prst="rect">
                <a:avLst/>
              </a:prstGeom>
              <a:ln>
                <a:noFill/>
              </a:ln>
            </p:spPr>
            <p:txBody>
              <a:bodyPr wrap="square">
                <a:spAutoFit/>
              </a:bodyPr>
              <a:lstStyle/>
              <a:p>
                <a:r>
                  <a:rPr lang="en-US" altLang="ja-JP" sz="2000" dirty="0">
                    <a:solidFill>
                      <a:srgbClr val="000000"/>
                    </a:solidFill>
                    <a:ea typeface="ＭＳ Ｐゴシック" pitchFamily="-29" charset="-128"/>
                    <a:cs typeface="Calibri"/>
                  </a:rPr>
                  <a:t>|</a:t>
                </a:r>
                <a:r>
                  <a:rPr lang="en-US" altLang="ja-JP" sz="2000" i="1" dirty="0">
                    <a:solidFill>
                      <a:srgbClr val="000000"/>
                    </a:solidFill>
                    <a:latin typeface="Times"/>
                    <a:ea typeface="ＭＳ Ｐゴシック" pitchFamily="-29" charset="-128"/>
                    <a:cs typeface="Times"/>
                  </a:rPr>
                  <a:t>φ</a:t>
                </a:r>
                <a:r>
                  <a:rPr lang="en-US" altLang="ja-JP" sz="2000" baseline="-25000" dirty="0">
                    <a:solidFill>
                      <a:srgbClr val="000000"/>
                    </a:solidFill>
                    <a:latin typeface="Times"/>
                    <a:ea typeface="ＭＳ Ｐゴシック" pitchFamily="-29" charset="-128"/>
                    <a:cs typeface="Times"/>
                  </a:rPr>
                  <a:t>B</a:t>
                </a:r>
                <a:r>
                  <a:rPr lang="en-US" altLang="ja-JP" sz="2000" dirty="0">
                    <a:solidFill>
                      <a:srgbClr val="000000"/>
                    </a:solidFill>
                    <a:ea typeface="ＭＳ Ｐゴシック" pitchFamily="-29" charset="-128"/>
                    <a:cs typeface="Calibri"/>
                  </a:rPr>
                  <a:t>|</a:t>
                </a:r>
                <a:r>
                  <a:rPr lang="en-US" altLang="ja-JP" sz="2000" baseline="30000" dirty="0">
                    <a:solidFill>
                      <a:srgbClr val="000000"/>
                    </a:solidFill>
                    <a:ea typeface="ＭＳ Ｐゴシック" pitchFamily="-29" charset="-128"/>
                    <a:cs typeface="Calibri"/>
                  </a:rPr>
                  <a:t>2</a:t>
                </a:r>
                <a:endParaRPr lang="ja-JP" altLang="en-US" sz="2000" dirty="0"/>
              </a:p>
            </p:txBody>
          </p:sp>
        </p:grpSp>
      </p:grpSp>
      <p:sp>
        <p:nvSpPr>
          <p:cNvPr id="5" name="正方形/長方形 4"/>
          <p:cNvSpPr/>
          <p:nvPr/>
        </p:nvSpPr>
        <p:spPr>
          <a:xfrm>
            <a:off x="4579704" y="780815"/>
            <a:ext cx="4572000" cy="286232"/>
          </a:xfrm>
          <a:prstGeom prst="rect">
            <a:avLst/>
          </a:prstGeom>
        </p:spPr>
        <p:txBody>
          <a:bodyPr>
            <a:spAutoFit/>
          </a:bodyPr>
          <a:lstStyle/>
          <a:p>
            <a:pPr marL="342900" indent="-342900" algn="r" defTabSz="914400">
              <a:lnSpc>
                <a:spcPct val="90000"/>
              </a:lnSpc>
              <a:spcBef>
                <a:spcPct val="20000"/>
              </a:spcBef>
              <a:buClr>
                <a:srgbClr val="6F89F7"/>
              </a:buClr>
              <a:buSzPct val="110000"/>
              <a:defRPr/>
            </a:pPr>
            <a:r>
              <a:rPr kumimoji="0" lang="en-US" altLang="ja-JP" sz="1400" kern="0" dirty="0" err="1">
                <a:solidFill>
                  <a:srgbClr val="000000"/>
                </a:solidFill>
                <a:cs typeface="Calibri"/>
              </a:rPr>
              <a:t>Okuyama</a:t>
            </a:r>
            <a:r>
              <a:rPr kumimoji="0" lang="en-US" altLang="ja-JP" sz="1400" kern="0" dirty="0">
                <a:solidFill>
                  <a:srgbClr val="000000"/>
                </a:solidFill>
                <a:cs typeface="Calibri"/>
              </a:rPr>
              <a:t>, Izumida, </a:t>
            </a:r>
            <a:r>
              <a:rPr kumimoji="0" lang="en-US" altLang="ja-JP" sz="1400" kern="0" dirty="0" err="1">
                <a:solidFill>
                  <a:srgbClr val="000000"/>
                </a:solidFill>
                <a:cs typeface="Calibri"/>
              </a:rPr>
              <a:t>Eto</a:t>
            </a:r>
            <a:r>
              <a:rPr kumimoji="0" lang="en-US" altLang="ja-JP" sz="1400" kern="0" dirty="0">
                <a:solidFill>
                  <a:srgbClr val="000000"/>
                </a:solidFill>
                <a:cs typeface="Calibri"/>
              </a:rPr>
              <a:t>, JPSJ </a:t>
            </a:r>
            <a:r>
              <a:rPr kumimoji="0" lang="mr-IN" altLang="ja-JP" sz="1400" b="1" kern="0" dirty="0">
                <a:solidFill>
                  <a:srgbClr val="000000"/>
                </a:solidFill>
                <a:cs typeface="Calibri"/>
              </a:rPr>
              <a:t>86</a:t>
            </a:r>
            <a:r>
              <a:rPr kumimoji="0" lang="en-US" altLang="ja-JP" sz="1400" kern="0" dirty="0">
                <a:solidFill>
                  <a:srgbClr val="000000"/>
                </a:solidFill>
                <a:cs typeface="Calibri"/>
              </a:rPr>
              <a:t>, </a:t>
            </a:r>
            <a:r>
              <a:rPr kumimoji="0" lang="mr-IN" altLang="ja-JP" sz="1400" kern="0" dirty="0">
                <a:solidFill>
                  <a:srgbClr val="000000"/>
                </a:solidFill>
                <a:cs typeface="Calibri"/>
              </a:rPr>
              <a:t>013702</a:t>
            </a:r>
            <a:r>
              <a:rPr kumimoji="0" lang="en-US" altLang="ja-JP" sz="1400" kern="0" dirty="0">
                <a:solidFill>
                  <a:srgbClr val="000000"/>
                </a:solidFill>
                <a:cs typeface="Calibri"/>
              </a:rPr>
              <a:t> (2017)</a:t>
            </a:r>
          </a:p>
        </p:txBody>
      </p:sp>
      <p:sp>
        <p:nvSpPr>
          <p:cNvPr id="6" name="スライド番号プレースホルダー 5">
            <a:extLst>
              <a:ext uri="{FF2B5EF4-FFF2-40B4-BE49-F238E27FC236}">
                <a16:creationId xmlns:a16="http://schemas.microsoft.com/office/drawing/2014/main" id="{2D9047EE-A5DF-EE41-9789-44E0808D982C}"/>
              </a:ext>
            </a:extLst>
          </p:cNvPr>
          <p:cNvSpPr>
            <a:spLocks noGrp="1"/>
          </p:cNvSpPr>
          <p:nvPr>
            <p:ph type="sldNum" sz="quarter" idx="12"/>
          </p:nvPr>
        </p:nvSpPr>
        <p:spPr/>
        <p:txBody>
          <a:bodyPr/>
          <a:lstStyle/>
          <a:p>
            <a:fld id="{85F06041-1EDA-E94D-86F3-DBBEB1D991AC}" type="slidenum">
              <a:rPr lang="ja-JP" altLang="en-US" smtClean="0"/>
              <a:pPr/>
              <a:t>19</a:t>
            </a:fld>
            <a:r>
              <a:rPr lang="en-US" altLang="ja-JP"/>
              <a:t>/21</a:t>
            </a:r>
            <a:endParaRPr lang="ja-JP" altLang="en-US" dirty="0"/>
          </a:p>
        </p:txBody>
      </p:sp>
    </p:spTree>
    <p:extLst>
      <p:ext uri="{BB962C8B-B14F-4D97-AF65-F5344CB8AC3E}">
        <p14:creationId xmlns:p14="http://schemas.microsoft.com/office/powerpoint/2010/main" val="10722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3"/>
          <p:cNvSpPr txBox="1">
            <a:spLocks noChangeArrowheads="1"/>
          </p:cNvSpPr>
          <p:nvPr/>
        </p:nvSpPr>
        <p:spPr bwMode="auto">
          <a:xfrm>
            <a:off x="499807" y="750053"/>
            <a:ext cx="8144387" cy="8823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ja-JP" altLang="en-US" sz="3200" b="1"/>
              <a:t>トポロジカル物質としてのカーボンナノチューブ</a:t>
            </a:r>
            <a:endParaRPr lang="en-US" altLang="ja-JP" sz="3200" dirty="0"/>
          </a:p>
        </p:txBody>
      </p:sp>
      <p:sp>
        <p:nvSpPr>
          <p:cNvPr id="66" name="テキスト ボックス 65"/>
          <p:cNvSpPr txBox="1"/>
          <p:nvPr/>
        </p:nvSpPr>
        <p:spPr>
          <a:xfrm>
            <a:off x="2431030" y="0"/>
            <a:ext cx="6213164" cy="646331"/>
          </a:xfrm>
          <a:prstGeom prst="rect">
            <a:avLst/>
          </a:prstGeom>
          <a:noFill/>
        </p:spPr>
        <p:txBody>
          <a:bodyPr wrap="square" rtlCol="0">
            <a:spAutoFit/>
          </a:bodyPr>
          <a:lstStyle/>
          <a:p>
            <a:pPr algn="r"/>
            <a:r>
              <a:rPr lang="ja-JP" altLang="en-US" sz="1200"/>
              <a:t>研究会</a:t>
            </a:r>
            <a:r>
              <a:rPr lang="en-US" altLang="ja-JP" sz="1200" dirty="0"/>
              <a:t>&amp;</a:t>
            </a:r>
            <a:r>
              <a:rPr lang="ja-JP" altLang="en-US" sz="1200"/>
              <a:t>科研費報告会</a:t>
            </a:r>
            <a:r>
              <a:rPr lang="en-US" altLang="ja-JP" sz="1200" dirty="0"/>
              <a:t>:</a:t>
            </a:r>
          </a:p>
          <a:p>
            <a:pPr algn="r"/>
            <a:r>
              <a:rPr lang="ja-JP" altLang="en-US" sz="1200"/>
              <a:t>メゾスコピック系における非平衡スピン輸送の微視的理解とその制御</a:t>
            </a:r>
          </a:p>
          <a:p>
            <a:pPr algn="r"/>
            <a:r>
              <a:rPr lang="en-US" altLang="ja-JP" sz="1200" dirty="0"/>
              <a:t>@ </a:t>
            </a:r>
            <a:r>
              <a:rPr lang="ja-JP" altLang="en-US" sz="1200"/>
              <a:t>東大物性研</a:t>
            </a:r>
            <a:r>
              <a:rPr lang="en-US" altLang="ja-JP" sz="1200" dirty="0"/>
              <a:t>6</a:t>
            </a:r>
            <a:r>
              <a:rPr lang="ja-JP" altLang="en-US" sz="1200"/>
              <a:t>階第５セミナー室</a:t>
            </a:r>
            <a:r>
              <a:rPr lang="en-US" altLang="ja-JP" sz="1200" dirty="0"/>
              <a:t>A615, 2018/11/22 14:14-14:45</a:t>
            </a:r>
          </a:p>
        </p:txBody>
      </p:sp>
      <p:sp>
        <p:nvSpPr>
          <p:cNvPr id="67" name="Rectangle 3"/>
          <p:cNvSpPr txBox="1">
            <a:spLocks noChangeArrowheads="1"/>
          </p:cNvSpPr>
          <p:nvPr/>
        </p:nvSpPr>
        <p:spPr bwMode="auto">
          <a:xfrm>
            <a:off x="1594556" y="2138059"/>
            <a:ext cx="5954889" cy="5531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ja-JP" altLang="en-US" sz="2800" dirty="0"/>
              <a:t>泉田　渉</a:t>
            </a:r>
          </a:p>
        </p:txBody>
      </p:sp>
      <p:sp>
        <p:nvSpPr>
          <p:cNvPr id="68" name="Rectangle 3"/>
          <p:cNvSpPr txBox="1">
            <a:spLocks noChangeArrowheads="1"/>
          </p:cNvSpPr>
          <p:nvPr/>
        </p:nvSpPr>
        <p:spPr bwMode="auto">
          <a:xfrm>
            <a:off x="2002809" y="1571594"/>
            <a:ext cx="5138382" cy="7055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r>
              <a:rPr lang="ja-JP" altLang="en-US" sz="2400"/>
              <a:t>東北大・理・物理</a:t>
            </a:r>
            <a:endParaRPr lang="en-US" altLang="ja-JP" sz="2400" dirty="0"/>
          </a:p>
        </p:txBody>
      </p:sp>
      <p:pic>
        <p:nvPicPr>
          <p:cNvPr id="70" name="Picture 16"/>
          <p:cNvPicPr>
            <a:picLocks noChangeAspect="1" noChangeArrowheads="1"/>
          </p:cNvPicPr>
          <p:nvPr/>
        </p:nvPicPr>
        <p:blipFill>
          <a:blip r:embed="rId3"/>
          <a:srcRect/>
          <a:stretch>
            <a:fillRect/>
          </a:stretch>
        </p:blipFill>
        <p:spPr bwMode="auto">
          <a:xfrm>
            <a:off x="5907772" y="1692607"/>
            <a:ext cx="674553" cy="909510"/>
          </a:xfrm>
          <a:prstGeom prst="rect">
            <a:avLst/>
          </a:prstGeom>
          <a:noFill/>
          <a:ln w="9525">
            <a:noFill/>
            <a:miter lim="800000"/>
            <a:headEnd/>
            <a:tailEnd/>
          </a:ln>
          <a:effectLst/>
        </p:spPr>
      </p:pic>
      <p:pic>
        <p:nvPicPr>
          <p:cNvPr id="57" name="図 56">
            <a:extLst>
              <a:ext uri="{FF2B5EF4-FFF2-40B4-BE49-F238E27FC236}">
                <a16:creationId xmlns:a16="http://schemas.microsoft.com/office/drawing/2014/main" id="{D70E2DAB-A2EA-F840-A170-3A8B6279CB4A}"/>
              </a:ext>
            </a:extLst>
          </p:cNvPr>
          <p:cNvPicPr>
            <a:picLocks noChangeAspect="1"/>
          </p:cNvPicPr>
          <p:nvPr/>
        </p:nvPicPr>
        <p:blipFill>
          <a:blip r:embed="rId4"/>
          <a:stretch>
            <a:fillRect/>
          </a:stretch>
        </p:blipFill>
        <p:spPr>
          <a:xfrm>
            <a:off x="133842" y="2666412"/>
            <a:ext cx="8876317" cy="176585"/>
          </a:xfrm>
          <a:prstGeom prst="rect">
            <a:avLst/>
          </a:prstGeom>
        </p:spPr>
      </p:pic>
      <p:sp>
        <p:nvSpPr>
          <p:cNvPr id="59" name="テキスト ボックス 58">
            <a:extLst>
              <a:ext uri="{FF2B5EF4-FFF2-40B4-BE49-F238E27FC236}">
                <a16:creationId xmlns:a16="http://schemas.microsoft.com/office/drawing/2014/main" id="{C0549B53-1F0C-1C4D-94A1-218DC4D72056}"/>
              </a:ext>
            </a:extLst>
          </p:cNvPr>
          <p:cNvSpPr txBox="1"/>
          <p:nvPr/>
        </p:nvSpPr>
        <p:spPr>
          <a:xfrm>
            <a:off x="2522401" y="2991380"/>
            <a:ext cx="4099199" cy="2031325"/>
          </a:xfrm>
          <a:prstGeom prst="rect">
            <a:avLst/>
          </a:prstGeom>
          <a:noFill/>
        </p:spPr>
        <p:txBody>
          <a:bodyPr wrap="none" rtlCol="0">
            <a:spAutoFit/>
          </a:bodyPr>
          <a:lstStyle/>
          <a:p>
            <a:pPr marL="342900" indent="-342900">
              <a:buAutoNum type="arabicPeriod"/>
            </a:pPr>
            <a:r>
              <a:rPr kumimoji="1" lang="ja-JP" altLang="en-US" dirty="0"/>
              <a:t>カーボンナノチューブの基本的性質</a:t>
            </a:r>
            <a:endParaRPr kumimoji="1" lang="en-US" altLang="ja-JP" dirty="0"/>
          </a:p>
          <a:p>
            <a:pPr lvl="1"/>
            <a:r>
              <a:rPr lang="en-US" altLang="ja-JP" dirty="0"/>
              <a:t>- </a:t>
            </a:r>
            <a:r>
              <a:rPr lang="ja-JP" altLang="en-US"/>
              <a:t>グラフェン由来の電子状態</a:t>
            </a:r>
            <a:endParaRPr lang="en-US" altLang="ja-JP" dirty="0"/>
          </a:p>
          <a:p>
            <a:pPr lvl="1"/>
            <a:r>
              <a:rPr kumimoji="1" lang="en-US" altLang="ja-JP" dirty="0"/>
              <a:t>- </a:t>
            </a:r>
            <a:r>
              <a:rPr kumimoji="1" lang="ja-JP" altLang="en-US"/>
              <a:t>曲率誘起効果</a:t>
            </a:r>
            <a:endParaRPr lang="en-US" altLang="ja-JP" dirty="0"/>
          </a:p>
          <a:p>
            <a:pPr marL="800100" lvl="1" indent="-342900">
              <a:buAutoNum type="arabicPeriod"/>
            </a:pPr>
            <a:endParaRPr lang="en-US" altLang="ja-JP" dirty="0"/>
          </a:p>
          <a:p>
            <a:pPr marL="342900" indent="-342900">
              <a:buAutoNum type="arabicPeriod"/>
            </a:pPr>
            <a:r>
              <a:rPr kumimoji="1" lang="ja-JP" altLang="en-US"/>
              <a:t>ナノチューブ量子ドットの電子状態</a:t>
            </a:r>
            <a:endParaRPr lang="en-US" altLang="ja-JP" dirty="0"/>
          </a:p>
          <a:p>
            <a:pPr marL="800100" lvl="1" indent="-342900">
              <a:buAutoNum type="arabicPeriod"/>
            </a:pPr>
            <a:endParaRPr lang="en-US" altLang="ja-JP" dirty="0"/>
          </a:p>
          <a:p>
            <a:pPr marL="342900" indent="-342900">
              <a:buAutoNum type="arabicPeriod"/>
            </a:pPr>
            <a:r>
              <a:rPr lang="ja-JP" altLang="en-US"/>
              <a:t>トポロジカルな端状態</a:t>
            </a:r>
            <a:endParaRPr kumimoji="1" lang="ja-JP" altLang="en-US" dirty="0"/>
          </a:p>
        </p:txBody>
      </p:sp>
      <p:sp>
        <p:nvSpPr>
          <p:cNvPr id="3" name="スライド番号プレースホルダー 2">
            <a:extLst>
              <a:ext uri="{FF2B5EF4-FFF2-40B4-BE49-F238E27FC236}">
                <a16:creationId xmlns:a16="http://schemas.microsoft.com/office/drawing/2014/main" id="{1AE1118A-0144-024C-9CF7-A8AB1BC90F6A}"/>
              </a:ext>
            </a:extLst>
          </p:cNvPr>
          <p:cNvSpPr>
            <a:spLocks noGrp="1"/>
          </p:cNvSpPr>
          <p:nvPr>
            <p:ph type="sldNum" sz="quarter" idx="12"/>
          </p:nvPr>
        </p:nvSpPr>
        <p:spPr/>
        <p:txBody>
          <a:bodyPr/>
          <a:lstStyle/>
          <a:p>
            <a:fld id="{85F06041-1EDA-E94D-86F3-DBBEB1D991AC}" type="slidenum">
              <a:rPr lang="ja-JP" altLang="en-US" smtClean="0"/>
              <a:pPr/>
              <a:t>2</a:t>
            </a:fld>
            <a:r>
              <a:rPr lang="en-US" altLang="ja-JP"/>
              <a:t>/21</a:t>
            </a:r>
            <a:endParaRPr lang="ja-JP" altLang="en-US" dirty="0"/>
          </a:p>
        </p:txBody>
      </p:sp>
    </p:spTree>
    <p:extLst>
      <p:ext uri="{BB962C8B-B14F-4D97-AF65-F5344CB8AC3E}">
        <p14:creationId xmlns:p14="http://schemas.microsoft.com/office/powerpoint/2010/main" val="3849045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図形グループ 13"/>
          <p:cNvGrpSpPr/>
          <p:nvPr/>
        </p:nvGrpSpPr>
        <p:grpSpPr>
          <a:xfrm>
            <a:off x="522514" y="2599575"/>
            <a:ext cx="4073299" cy="3893946"/>
            <a:chOff x="522514" y="2599575"/>
            <a:chExt cx="4073299" cy="3893946"/>
          </a:xfrm>
        </p:grpSpPr>
        <p:grpSp>
          <p:nvGrpSpPr>
            <p:cNvPr id="147" name="図形グループ 146"/>
            <p:cNvGrpSpPr/>
            <p:nvPr/>
          </p:nvGrpSpPr>
          <p:grpSpPr>
            <a:xfrm>
              <a:off x="934513" y="3772104"/>
              <a:ext cx="2262262" cy="2721417"/>
              <a:chOff x="934513" y="3615972"/>
              <a:chExt cx="2262262" cy="2721417"/>
            </a:xfrm>
          </p:grpSpPr>
          <p:pic>
            <p:nvPicPr>
              <p:cNvPr id="22" name="図 21" descr="スクリーンショット 2017-08-23 10.10.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13" y="3615972"/>
                <a:ext cx="2262262" cy="2721417"/>
              </a:xfrm>
              <a:prstGeom prst="rect">
                <a:avLst/>
              </a:prstGeom>
            </p:spPr>
          </p:pic>
          <p:sp>
            <p:nvSpPr>
              <p:cNvPr id="21" name="正方形/長方形 20"/>
              <p:cNvSpPr/>
              <p:nvPr/>
            </p:nvSpPr>
            <p:spPr>
              <a:xfrm>
                <a:off x="2334226" y="3667535"/>
                <a:ext cx="697903" cy="276999"/>
              </a:xfrm>
              <a:prstGeom prst="rect">
                <a:avLst/>
              </a:prstGeom>
              <a:solidFill>
                <a:schemeClr val="bg1"/>
              </a:solidFill>
            </p:spPr>
            <p:txBody>
              <a:bodyPr wrap="square">
                <a:spAutoFit/>
              </a:bodyPr>
              <a:lstStyle/>
              <a:p>
                <a:r>
                  <a:rPr lang="en-US" altLang="ja-JP" sz="1200" dirty="0"/>
                  <a:t>B</a:t>
                </a:r>
                <a:r>
                  <a:rPr lang="en-US" altLang="ja-JP" sz="1200" baseline="-25000" dirty="0"/>
                  <a:t>⊥</a:t>
                </a:r>
                <a:r>
                  <a:rPr lang="en-US" altLang="ja-JP" sz="1200" dirty="0"/>
                  <a:t>=10T</a:t>
                </a:r>
              </a:p>
            </p:txBody>
          </p:sp>
        </p:grpSp>
        <p:sp>
          <p:nvSpPr>
            <p:cNvPr id="29" name="正方形/長方形 28"/>
            <p:cNvSpPr/>
            <p:nvPr/>
          </p:nvSpPr>
          <p:spPr>
            <a:xfrm>
              <a:off x="522514" y="2599575"/>
              <a:ext cx="4073299" cy="646331"/>
            </a:xfrm>
            <a:prstGeom prst="rect">
              <a:avLst/>
            </a:prstGeom>
          </p:spPr>
          <p:txBody>
            <a:bodyPr wrap="square">
              <a:spAutoFit/>
            </a:bodyPr>
            <a:lstStyle/>
            <a:p>
              <a:r>
                <a:rPr lang="en-US" altLang="ja-JP" dirty="0">
                  <a:sym typeface="Wingdings"/>
                </a:rPr>
                <a:t>2.   </a:t>
              </a:r>
              <a:r>
                <a:rPr lang="ja-JP" altLang="en-US" dirty="0">
                  <a:sym typeface="Wingdings"/>
                </a:rPr>
                <a:t>谷の混成</a:t>
              </a:r>
              <a:r>
                <a:rPr lang="en-US" altLang="ja-JP" dirty="0">
                  <a:sym typeface="Wingdings"/>
                </a:rPr>
                <a:t> (</a:t>
              </a:r>
              <a:r>
                <a:rPr lang="en-US" altLang="ja-JP" i="1" dirty="0">
                  <a:sym typeface="Wingdings"/>
                </a:rPr>
                <a:t>Δ</a:t>
              </a:r>
              <a:r>
                <a:rPr lang="en-US" altLang="ja-JP" i="1" baseline="-25000" dirty="0">
                  <a:sym typeface="Wingdings"/>
                </a:rPr>
                <a:t>KK’</a:t>
              </a:r>
              <a:r>
                <a:rPr lang="en-US" altLang="ja-JP" dirty="0">
                  <a:sym typeface="Wingdings"/>
                </a:rPr>
                <a:t>) &amp; </a:t>
              </a:r>
              <a:r>
                <a:rPr lang="ja-JP" altLang="en-US" dirty="0">
                  <a:sym typeface="Wingdings"/>
                </a:rPr>
                <a:t>スピンの混成</a:t>
              </a:r>
              <a:r>
                <a:rPr lang="en-US" altLang="ja-JP" dirty="0">
                  <a:sym typeface="Wingdings"/>
                </a:rPr>
                <a:t> (</a:t>
              </a:r>
              <a:r>
                <a:rPr lang="en-US" altLang="ja-JP" i="1" dirty="0">
                  <a:sym typeface="Wingdings"/>
                </a:rPr>
                <a:t>B</a:t>
              </a:r>
              <a:r>
                <a:rPr lang="en-US" altLang="ja-JP" baseline="-25000" dirty="0">
                  <a:sym typeface="Wingdings"/>
                </a:rPr>
                <a:t>⊥</a:t>
              </a:r>
              <a:r>
                <a:rPr lang="en-US" altLang="ja-JP" dirty="0">
                  <a:sym typeface="Wingdings"/>
                </a:rPr>
                <a:t>)</a:t>
              </a:r>
            </a:p>
            <a:p>
              <a:r>
                <a:rPr lang="en-US" altLang="ja-JP" dirty="0">
                  <a:sym typeface="Wingdings"/>
                </a:rPr>
                <a:t>        </a:t>
              </a:r>
              <a:r>
                <a:rPr lang="ja-JP" altLang="en-US" dirty="0">
                  <a:sym typeface="Wingdings"/>
                </a:rPr>
                <a:t>奇数個のフェルミ面</a:t>
              </a:r>
              <a:endParaRPr lang="en-US" altLang="ja-JP" dirty="0"/>
            </a:p>
          </p:txBody>
        </p:sp>
        <p:sp>
          <p:nvSpPr>
            <p:cNvPr id="13" name="正方形/長方形 12"/>
            <p:cNvSpPr/>
            <p:nvPr/>
          </p:nvSpPr>
          <p:spPr>
            <a:xfrm>
              <a:off x="1487178" y="3517906"/>
              <a:ext cx="1092166" cy="307777"/>
            </a:xfrm>
            <a:prstGeom prst="rect">
              <a:avLst/>
            </a:prstGeom>
          </p:spPr>
          <p:txBody>
            <a:bodyPr wrap="none">
              <a:spAutoFit/>
            </a:bodyPr>
            <a:lstStyle/>
            <a:p>
              <a:pPr lvl="0"/>
              <a:r>
                <a:rPr lang="en-US" altLang="ja-JP" sz="1400" dirty="0">
                  <a:solidFill>
                    <a:prstClr val="black"/>
                  </a:solidFill>
                </a:rPr>
                <a:t>(</a:t>
              </a:r>
              <a:r>
                <a:rPr lang="en-US" altLang="ja-JP" sz="1400" i="1" dirty="0" err="1">
                  <a:solidFill>
                    <a:prstClr val="black"/>
                  </a:solidFill>
                </a:rPr>
                <a:t>n</a:t>
              </a:r>
              <a:r>
                <a:rPr lang="en-US" altLang="ja-JP" sz="1400" dirty="0" err="1">
                  <a:solidFill>
                    <a:prstClr val="black"/>
                  </a:solidFill>
                </a:rPr>
                <a:t>,</a:t>
              </a:r>
              <a:r>
                <a:rPr lang="en-US" altLang="ja-JP" sz="1400" i="1" dirty="0" err="1">
                  <a:solidFill>
                    <a:prstClr val="black"/>
                  </a:solidFill>
                </a:rPr>
                <a:t>m</a:t>
              </a:r>
              <a:r>
                <a:rPr lang="en-US" altLang="ja-JP" sz="1400" dirty="0">
                  <a:solidFill>
                    <a:prstClr val="black"/>
                  </a:solidFill>
                </a:rPr>
                <a:t>)=(12,4)</a:t>
              </a:r>
              <a:endParaRPr lang="ja-JP" altLang="en-US" sz="1400" dirty="0">
                <a:solidFill>
                  <a:prstClr val="black"/>
                </a:solidFill>
              </a:endParaRPr>
            </a:p>
          </p:txBody>
        </p:sp>
      </p:grpSp>
      <p:sp>
        <p:nvSpPr>
          <p:cNvPr id="10"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1" name="Rectangle 2"/>
          <p:cNvSpPr txBox="1">
            <a:spLocks noChangeArrowheads="1"/>
          </p:cNvSpPr>
          <p:nvPr/>
        </p:nvSpPr>
        <p:spPr bwMode="auto">
          <a:xfrm>
            <a:off x="609599" y="152400"/>
            <a:ext cx="8201693"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dirty="0">
                <a:solidFill>
                  <a:schemeClr val="tx1"/>
                </a:solidFill>
                <a:latin typeface="Calibri"/>
                <a:ea typeface="ＭＳ Ｐゴシック"/>
                <a:cs typeface="Calibri"/>
              </a:rPr>
              <a:t>マヨラナ状態</a:t>
            </a:r>
            <a:r>
              <a:rPr lang="en-US" altLang="ja-JP" sz="3200" dirty="0">
                <a:solidFill>
                  <a:schemeClr val="tx1"/>
                </a:solidFill>
                <a:latin typeface="Calibri"/>
                <a:ea typeface="ＭＳ Ｐゴシック"/>
                <a:cs typeface="Calibri"/>
              </a:rPr>
              <a:t> </a:t>
            </a:r>
            <a:r>
              <a:rPr lang="ja-JP" altLang="en-US" sz="3200" dirty="0">
                <a:solidFill>
                  <a:schemeClr val="tx1"/>
                </a:solidFill>
                <a:latin typeface="Calibri"/>
                <a:ea typeface="ＭＳ Ｐゴシック"/>
                <a:cs typeface="Calibri"/>
              </a:rPr>
              <a:t>（超伝導相関のもと）</a:t>
            </a:r>
            <a:endParaRPr kumimoji="0" lang="en-US" altLang="ja-JP" sz="3200" dirty="0">
              <a:solidFill>
                <a:schemeClr val="tx1"/>
              </a:solidFill>
              <a:latin typeface="Calibri"/>
              <a:ea typeface="ＭＳ Ｐゴシック"/>
              <a:cs typeface="Calibri"/>
            </a:endParaRPr>
          </a:p>
        </p:txBody>
      </p:sp>
      <p:sp>
        <p:nvSpPr>
          <p:cNvPr id="19" name="正方形/長方形 18"/>
          <p:cNvSpPr/>
          <p:nvPr/>
        </p:nvSpPr>
        <p:spPr>
          <a:xfrm>
            <a:off x="435206" y="864711"/>
            <a:ext cx="4520666" cy="400110"/>
          </a:xfrm>
          <a:prstGeom prst="rect">
            <a:avLst/>
          </a:prstGeom>
        </p:spPr>
        <p:txBody>
          <a:bodyPr wrap="square">
            <a:spAutoFit/>
          </a:bodyPr>
          <a:lstStyle/>
          <a:p>
            <a:r>
              <a:rPr lang="ja-JP" altLang="en-US" sz="2000"/>
              <a:t>マヨラナ状態の出現には、</a:t>
            </a:r>
            <a:endParaRPr lang="en-US" altLang="ja-JP" sz="2000" dirty="0"/>
          </a:p>
        </p:txBody>
      </p:sp>
      <p:sp>
        <p:nvSpPr>
          <p:cNvPr id="24" name="正方形/長方形 23"/>
          <p:cNvSpPr/>
          <p:nvPr/>
        </p:nvSpPr>
        <p:spPr>
          <a:xfrm>
            <a:off x="522514" y="1517466"/>
            <a:ext cx="4881336" cy="646331"/>
          </a:xfrm>
          <a:prstGeom prst="rect">
            <a:avLst/>
          </a:prstGeom>
        </p:spPr>
        <p:txBody>
          <a:bodyPr wrap="square">
            <a:spAutoFit/>
          </a:bodyPr>
          <a:lstStyle/>
          <a:p>
            <a:r>
              <a:rPr lang="en-US" altLang="ja-JP" dirty="0"/>
              <a:t>1.   </a:t>
            </a:r>
            <a:r>
              <a:rPr lang="ja-JP" altLang="en-US" dirty="0"/>
              <a:t>スピン軌道相互作用</a:t>
            </a:r>
            <a:r>
              <a:rPr lang="en-US" altLang="ja-JP" dirty="0"/>
              <a:t>(</a:t>
            </a:r>
            <a:r>
              <a:rPr lang="en-US" altLang="ja-JP" i="1" dirty="0"/>
              <a:t>Δ</a:t>
            </a:r>
            <a:r>
              <a:rPr lang="en-US" altLang="ja-JP" baseline="-25000" dirty="0"/>
              <a:t>SO</a:t>
            </a:r>
            <a:r>
              <a:rPr lang="en-US" altLang="ja-JP" dirty="0"/>
              <a:t>) </a:t>
            </a:r>
            <a:r>
              <a:rPr lang="en-US" altLang="ja-JP" dirty="0">
                <a:sym typeface="Wingdings"/>
              </a:rPr>
              <a:t> </a:t>
            </a:r>
            <a:r>
              <a:rPr lang="ja-JP" altLang="en-US" dirty="0">
                <a:sym typeface="Wingdings"/>
              </a:rPr>
              <a:t>ヘリカル状態</a:t>
            </a:r>
            <a:endParaRPr lang="en-US" altLang="ja-JP" dirty="0">
              <a:sym typeface="Wingdings"/>
            </a:endParaRPr>
          </a:p>
          <a:p>
            <a:r>
              <a:rPr lang="en-US" altLang="ja-JP" dirty="0">
                <a:sym typeface="Wingdings"/>
              </a:rPr>
              <a:t>       YES! for CNT</a:t>
            </a:r>
            <a:endParaRPr lang="ja-JP" altLang="en-US" dirty="0"/>
          </a:p>
        </p:txBody>
      </p:sp>
      <p:grpSp>
        <p:nvGrpSpPr>
          <p:cNvPr id="9" name="図形グループ 8"/>
          <p:cNvGrpSpPr/>
          <p:nvPr/>
        </p:nvGrpSpPr>
        <p:grpSpPr>
          <a:xfrm>
            <a:off x="7295842" y="1492232"/>
            <a:ext cx="1022668" cy="464626"/>
            <a:chOff x="7518093" y="1449554"/>
            <a:chExt cx="1022668" cy="464626"/>
          </a:xfrm>
        </p:grpSpPr>
        <p:grpSp>
          <p:nvGrpSpPr>
            <p:cNvPr id="4" name="図形グループ 3"/>
            <p:cNvGrpSpPr/>
            <p:nvPr/>
          </p:nvGrpSpPr>
          <p:grpSpPr>
            <a:xfrm rot="10800000">
              <a:off x="7518093" y="1449554"/>
              <a:ext cx="199292" cy="464626"/>
              <a:chOff x="7399028" y="1492417"/>
              <a:chExt cx="199292" cy="464626"/>
            </a:xfrm>
          </p:grpSpPr>
          <p:cxnSp>
            <p:nvCxnSpPr>
              <p:cNvPr id="128" name="直線矢印コネクタ 127"/>
              <p:cNvCxnSpPr/>
              <p:nvPr/>
            </p:nvCxnSpPr>
            <p:spPr>
              <a:xfrm>
                <a:off x="7500936" y="1492417"/>
                <a:ext cx="0" cy="464626"/>
              </a:xfrm>
              <a:prstGeom prst="straightConnector1">
                <a:avLst/>
              </a:prstGeom>
              <a:ln w="12700" cmpd="sng">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50" name="Oval 96"/>
              <p:cNvSpPr>
                <a:spLocks noChangeArrowheads="1"/>
              </p:cNvSpPr>
              <p:nvPr/>
            </p:nvSpPr>
            <p:spPr bwMode="auto">
              <a:xfrm>
                <a:off x="7399028" y="1585926"/>
                <a:ext cx="199292" cy="192713"/>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endParaRPr lang="en-US" altLang="ja-JP" sz="1600" b="1" dirty="0">
                  <a:solidFill>
                    <a:srgbClr val="40458C"/>
                  </a:solidFill>
                  <a:latin typeface="Arial" pitchFamily="-105" charset="0"/>
                  <a:ea typeface="メイリオ" pitchFamily="-105" charset="-128"/>
                  <a:cs typeface="メイリオ" pitchFamily="-105" charset="-128"/>
                </a:endParaRPr>
              </a:p>
            </p:txBody>
          </p:sp>
        </p:grpSp>
        <p:cxnSp>
          <p:nvCxnSpPr>
            <p:cNvPr id="53" name="直線矢印コネクタ 52"/>
            <p:cNvCxnSpPr/>
            <p:nvPr/>
          </p:nvCxnSpPr>
          <p:spPr>
            <a:xfrm flipV="1">
              <a:off x="7804698" y="1726447"/>
              <a:ext cx="736063" cy="444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 name="図形グループ 7"/>
          <p:cNvGrpSpPr/>
          <p:nvPr/>
        </p:nvGrpSpPr>
        <p:grpSpPr>
          <a:xfrm>
            <a:off x="174270" y="5435692"/>
            <a:ext cx="4473584" cy="1233744"/>
            <a:chOff x="174270" y="5562700"/>
            <a:chExt cx="4473584" cy="1233744"/>
          </a:xfrm>
        </p:grpSpPr>
        <p:cxnSp>
          <p:nvCxnSpPr>
            <p:cNvPr id="132" name="直線コネクタ 131"/>
            <p:cNvCxnSpPr/>
            <p:nvPr/>
          </p:nvCxnSpPr>
          <p:spPr>
            <a:xfrm>
              <a:off x="1103312" y="5720328"/>
              <a:ext cx="2405062" cy="0"/>
            </a:xfrm>
            <a:prstGeom prst="line">
              <a:avLst/>
            </a:prstGeom>
            <a:ln>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74" name="テキスト ボックス 73"/>
            <p:cNvSpPr txBox="1"/>
            <p:nvPr/>
          </p:nvSpPr>
          <p:spPr>
            <a:xfrm>
              <a:off x="174270" y="5562700"/>
              <a:ext cx="1312908" cy="276999"/>
            </a:xfrm>
            <a:prstGeom prst="rect">
              <a:avLst/>
            </a:prstGeom>
            <a:solidFill>
              <a:schemeClr val="bg1"/>
            </a:solidFill>
          </p:spPr>
          <p:txBody>
            <a:bodyPr wrap="square" rtlCol="0">
              <a:spAutoFit/>
            </a:bodyPr>
            <a:lstStyle/>
            <a:p>
              <a:r>
                <a:rPr lang="ja-JP" altLang="en-US" sz="1200"/>
                <a:t>化学ポテンシャル</a:t>
              </a:r>
              <a:endParaRPr kumimoji="1" lang="en-US" altLang="ja-JP" sz="1200" dirty="0"/>
            </a:p>
          </p:txBody>
        </p:sp>
        <p:sp>
          <p:nvSpPr>
            <p:cNvPr id="133" name="円/楕円 132"/>
            <p:cNvSpPr/>
            <p:nvPr/>
          </p:nvSpPr>
          <p:spPr>
            <a:xfrm>
              <a:off x="1785938" y="5617140"/>
              <a:ext cx="190500" cy="19050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2644775" y="5618727"/>
              <a:ext cx="190500" cy="190500"/>
            </a:xfrm>
            <a:prstGeom prst="ellipse">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4" name="正方形/長方形 133"/>
            <p:cNvSpPr/>
            <p:nvPr/>
          </p:nvSpPr>
          <p:spPr>
            <a:xfrm>
              <a:off x="2746371" y="6211669"/>
              <a:ext cx="1901483" cy="584775"/>
            </a:xfrm>
            <a:prstGeom prst="rect">
              <a:avLst/>
            </a:prstGeom>
          </p:spPr>
          <p:txBody>
            <a:bodyPr wrap="none">
              <a:spAutoFit/>
            </a:bodyPr>
            <a:lstStyle/>
            <a:p>
              <a:r>
                <a:rPr lang="ja-JP" altLang="en-US" sz="1600" dirty="0">
                  <a:sym typeface="Wingdings"/>
                </a:rPr>
                <a:t>ヘリカル状態のペア</a:t>
              </a:r>
              <a:endParaRPr lang="en-US" altLang="ja-JP" sz="1600" dirty="0">
                <a:sym typeface="Wingdings"/>
              </a:endParaRPr>
            </a:p>
            <a:p>
              <a:r>
                <a:rPr lang="en-US" altLang="ja-JP" sz="1600" dirty="0">
                  <a:sym typeface="Wingdings"/>
                </a:rPr>
                <a:t>(</a:t>
              </a:r>
              <a:r>
                <a:rPr lang="ja-JP" altLang="en-US" sz="1600" dirty="0">
                  <a:sym typeface="Wingdings"/>
                </a:rPr>
                <a:t>単一のフェルミ面</a:t>
              </a:r>
              <a:r>
                <a:rPr lang="en-US" altLang="ja-JP" sz="1600" dirty="0">
                  <a:sym typeface="Wingdings"/>
                </a:rPr>
                <a:t>)</a:t>
              </a:r>
              <a:endParaRPr lang="ja-JP" altLang="en-US" sz="1600" dirty="0"/>
            </a:p>
          </p:txBody>
        </p:sp>
        <p:cxnSp>
          <p:nvCxnSpPr>
            <p:cNvPr id="138" name="直線矢印コネクタ 137"/>
            <p:cNvCxnSpPr/>
            <p:nvPr/>
          </p:nvCxnSpPr>
          <p:spPr>
            <a:xfrm flipH="1" flipV="1">
              <a:off x="1933357" y="5864998"/>
              <a:ext cx="808933" cy="57436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p:nvPr/>
          </p:nvCxnSpPr>
          <p:spPr>
            <a:xfrm flipH="1" flipV="1">
              <a:off x="2758469" y="5840727"/>
              <a:ext cx="242681" cy="50964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rot="10800000">
            <a:off x="5622612" y="1589069"/>
            <a:ext cx="1022668" cy="464626"/>
            <a:chOff x="7518093" y="1449554"/>
            <a:chExt cx="1022668" cy="464626"/>
          </a:xfrm>
        </p:grpSpPr>
        <p:grpSp>
          <p:nvGrpSpPr>
            <p:cNvPr id="65" name="図形グループ 64"/>
            <p:cNvGrpSpPr/>
            <p:nvPr/>
          </p:nvGrpSpPr>
          <p:grpSpPr>
            <a:xfrm rot="10800000">
              <a:off x="7518093" y="1449554"/>
              <a:ext cx="199292" cy="464626"/>
              <a:chOff x="7399028" y="1492417"/>
              <a:chExt cx="199292" cy="464626"/>
            </a:xfrm>
          </p:grpSpPr>
          <p:cxnSp>
            <p:nvCxnSpPr>
              <p:cNvPr id="69" name="直線矢印コネクタ 68"/>
              <p:cNvCxnSpPr/>
              <p:nvPr/>
            </p:nvCxnSpPr>
            <p:spPr>
              <a:xfrm>
                <a:off x="7500936" y="1492417"/>
                <a:ext cx="0" cy="464626"/>
              </a:xfrm>
              <a:prstGeom prst="straightConnector1">
                <a:avLst/>
              </a:prstGeom>
              <a:ln w="12700" cmpd="sng">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70" name="Oval 96"/>
              <p:cNvSpPr>
                <a:spLocks noChangeArrowheads="1"/>
              </p:cNvSpPr>
              <p:nvPr/>
            </p:nvSpPr>
            <p:spPr bwMode="auto">
              <a:xfrm>
                <a:off x="7399028" y="1585926"/>
                <a:ext cx="199292" cy="192713"/>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endParaRPr lang="en-US" altLang="ja-JP" sz="1600" b="1" dirty="0">
                  <a:solidFill>
                    <a:srgbClr val="40458C"/>
                  </a:solidFill>
                  <a:latin typeface="Arial" pitchFamily="-105" charset="0"/>
                  <a:ea typeface="メイリオ" pitchFamily="-105" charset="-128"/>
                  <a:cs typeface="メイリオ" pitchFamily="-105" charset="-128"/>
                </a:endParaRPr>
              </a:p>
            </p:txBody>
          </p:sp>
        </p:grpSp>
        <p:cxnSp>
          <p:nvCxnSpPr>
            <p:cNvPr id="68" name="直線矢印コネクタ 67"/>
            <p:cNvCxnSpPr/>
            <p:nvPr/>
          </p:nvCxnSpPr>
          <p:spPr>
            <a:xfrm flipV="1">
              <a:off x="7804698" y="1726447"/>
              <a:ext cx="736063" cy="4442"/>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5" name="図形グループ 4"/>
          <p:cNvGrpSpPr/>
          <p:nvPr/>
        </p:nvGrpSpPr>
        <p:grpSpPr>
          <a:xfrm>
            <a:off x="3697112" y="3374043"/>
            <a:ext cx="5168025" cy="2863562"/>
            <a:chOff x="3697112" y="3374043"/>
            <a:chExt cx="5168025" cy="2863562"/>
          </a:xfrm>
        </p:grpSpPr>
        <p:pic>
          <p:nvPicPr>
            <p:cNvPr id="26" name="図 25" descr="スクリーンショット 2017-08-23 10.36.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2425" y="3636983"/>
              <a:ext cx="3542712" cy="2600622"/>
            </a:xfrm>
            <a:prstGeom prst="rect">
              <a:avLst/>
            </a:prstGeom>
          </p:spPr>
        </p:pic>
        <p:sp>
          <p:nvSpPr>
            <p:cNvPr id="31" name="正方形/長方形 30"/>
            <p:cNvSpPr/>
            <p:nvPr/>
          </p:nvSpPr>
          <p:spPr>
            <a:xfrm>
              <a:off x="6445988" y="4544355"/>
              <a:ext cx="1219677" cy="307777"/>
            </a:xfrm>
            <a:prstGeom prst="rect">
              <a:avLst/>
            </a:prstGeom>
          </p:spPr>
          <p:txBody>
            <a:bodyPr wrap="square">
              <a:spAutoFit/>
            </a:bodyPr>
            <a:lstStyle/>
            <a:p>
              <a:r>
                <a:rPr lang="ja-JP" altLang="en-US" sz="1400" b="1">
                  <a:solidFill>
                    <a:srgbClr val="FF0000"/>
                  </a:solidFill>
                </a:rPr>
                <a:t>マヨラナ状態</a:t>
              </a:r>
              <a:endParaRPr lang="en-US" altLang="ja-JP" sz="1400" b="1" dirty="0">
                <a:solidFill>
                  <a:srgbClr val="FF0000"/>
                </a:solidFill>
              </a:endParaRPr>
            </a:p>
          </p:txBody>
        </p:sp>
        <p:sp>
          <p:nvSpPr>
            <p:cNvPr id="135" name="右矢印 134"/>
            <p:cNvSpPr/>
            <p:nvPr/>
          </p:nvSpPr>
          <p:spPr>
            <a:xfrm>
              <a:off x="3926786" y="4811045"/>
              <a:ext cx="865187" cy="428551"/>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6" name="テキスト ボックス 135"/>
            <p:cNvSpPr txBox="1"/>
            <p:nvPr/>
          </p:nvSpPr>
          <p:spPr>
            <a:xfrm>
              <a:off x="3697112" y="4380709"/>
              <a:ext cx="1405387" cy="369332"/>
            </a:xfrm>
            <a:prstGeom prst="rect">
              <a:avLst/>
            </a:prstGeom>
            <a:noFill/>
          </p:spPr>
          <p:txBody>
            <a:bodyPr wrap="square" rtlCol="0">
              <a:spAutoFit/>
            </a:bodyPr>
            <a:lstStyle/>
            <a:p>
              <a:r>
                <a:rPr kumimoji="1" lang="ja-JP" altLang="en-US"/>
                <a:t>超伝導相関</a:t>
              </a:r>
              <a:endParaRPr kumimoji="1" lang="ja-JP" altLang="en-US" dirty="0"/>
            </a:p>
          </p:txBody>
        </p:sp>
        <p:sp>
          <p:nvSpPr>
            <p:cNvPr id="94" name="テキスト ボックス 93"/>
            <p:cNvSpPr txBox="1"/>
            <p:nvPr/>
          </p:nvSpPr>
          <p:spPr>
            <a:xfrm>
              <a:off x="5619214" y="3374043"/>
              <a:ext cx="2034531" cy="307777"/>
            </a:xfrm>
            <a:prstGeom prst="rect">
              <a:avLst/>
            </a:prstGeom>
            <a:noFill/>
          </p:spPr>
          <p:txBody>
            <a:bodyPr wrap="none" rtlCol="0">
              <a:spAutoFit/>
            </a:bodyPr>
            <a:lstStyle/>
            <a:p>
              <a:r>
                <a:rPr kumimoji="1" lang="ja-JP" altLang="en-US" sz="1400"/>
                <a:t>超伝導準粒子スペクトル</a:t>
              </a:r>
              <a:endParaRPr kumimoji="1" lang="ja-JP" altLang="en-US" sz="1400" dirty="0"/>
            </a:p>
          </p:txBody>
        </p:sp>
      </p:grpSp>
      <p:sp>
        <p:nvSpPr>
          <p:cNvPr id="49" name="正方形/長方形 48">
            <a:extLst>
              <a:ext uri="{FF2B5EF4-FFF2-40B4-BE49-F238E27FC236}">
                <a16:creationId xmlns:a16="http://schemas.microsoft.com/office/drawing/2014/main" id="{FA6A5C00-E821-8A4F-AA46-E296B14B30DA}"/>
              </a:ext>
            </a:extLst>
          </p:cNvPr>
          <p:cNvSpPr/>
          <p:nvPr/>
        </p:nvSpPr>
        <p:spPr>
          <a:xfrm>
            <a:off x="3615560" y="792803"/>
            <a:ext cx="5500106" cy="307777"/>
          </a:xfrm>
          <a:prstGeom prst="rect">
            <a:avLst/>
          </a:prstGeom>
        </p:spPr>
        <p:txBody>
          <a:bodyPr wrap="square">
            <a:spAutoFit/>
          </a:bodyPr>
          <a:lstStyle/>
          <a:p>
            <a:r>
              <a:rPr lang="en-US" altLang="ja-JP" sz="1400" dirty="0" err="1"/>
              <a:t>Marganska</a:t>
            </a:r>
            <a:r>
              <a:rPr lang="en-US" altLang="ja-JP" sz="1400" dirty="0"/>
              <a:t>, </a:t>
            </a:r>
            <a:r>
              <a:rPr lang="en-US" altLang="ja-JP" sz="1400" dirty="0" err="1"/>
              <a:t>Milz</a:t>
            </a:r>
            <a:r>
              <a:rPr lang="en-US" altLang="ja-JP" sz="1400" dirty="0"/>
              <a:t>, Izumida, Strunk, </a:t>
            </a:r>
            <a:r>
              <a:rPr lang="en-US" altLang="ja-JP" sz="1400" dirty="0" err="1"/>
              <a:t>Grifoni</a:t>
            </a:r>
            <a:r>
              <a:rPr lang="en-US" altLang="ja-JP" sz="1400" dirty="0"/>
              <a:t>, Phys. Rev. B </a:t>
            </a:r>
            <a:r>
              <a:rPr lang="en-US" altLang="ja-JP" sz="1400" b="1" dirty="0"/>
              <a:t>97</a:t>
            </a:r>
            <a:r>
              <a:rPr lang="en-US" altLang="ja-JP" sz="1400" dirty="0"/>
              <a:t>, 075141 (2018)</a:t>
            </a:r>
          </a:p>
        </p:txBody>
      </p:sp>
      <p:sp>
        <p:nvSpPr>
          <p:cNvPr id="2" name="スライド番号プレースホルダー 1">
            <a:extLst>
              <a:ext uri="{FF2B5EF4-FFF2-40B4-BE49-F238E27FC236}">
                <a16:creationId xmlns:a16="http://schemas.microsoft.com/office/drawing/2014/main" id="{2AF1DC74-02CE-A343-A339-54F4E7509CCE}"/>
              </a:ext>
            </a:extLst>
          </p:cNvPr>
          <p:cNvSpPr>
            <a:spLocks noGrp="1"/>
          </p:cNvSpPr>
          <p:nvPr>
            <p:ph type="sldNum" sz="quarter" idx="12"/>
          </p:nvPr>
        </p:nvSpPr>
        <p:spPr/>
        <p:txBody>
          <a:bodyPr/>
          <a:lstStyle/>
          <a:p>
            <a:fld id="{85F06041-1EDA-E94D-86F3-DBBEB1D991AC}" type="slidenum">
              <a:rPr lang="ja-JP" altLang="en-US" smtClean="0"/>
              <a:pPr/>
              <a:t>20</a:t>
            </a:fld>
            <a:r>
              <a:rPr lang="en-US" altLang="ja-JP"/>
              <a:t>/21</a:t>
            </a:r>
            <a:endParaRPr lang="ja-JP" altLang="en-US" dirty="0"/>
          </a:p>
        </p:txBody>
      </p:sp>
    </p:spTree>
    <p:extLst>
      <p:ext uri="{BB962C8B-B14F-4D97-AF65-F5344CB8AC3E}">
        <p14:creationId xmlns:p14="http://schemas.microsoft.com/office/powerpoint/2010/main" val="116205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3" name="Rectangle 2"/>
          <p:cNvSpPr txBox="1">
            <a:spLocks noChangeArrowheads="1"/>
          </p:cNvSpPr>
          <p:nvPr/>
        </p:nvSpPr>
        <p:spPr bwMode="auto">
          <a:xfrm>
            <a:off x="609600" y="152400"/>
            <a:ext cx="5622365"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kumimoji="0" lang="ja-JP" altLang="en-US" sz="3200">
                <a:solidFill>
                  <a:srgbClr val="000000"/>
                </a:solidFill>
                <a:latin typeface="Calibri"/>
                <a:cs typeface="Calibri"/>
              </a:rPr>
              <a:t>まとめ</a:t>
            </a:r>
            <a:endParaRPr kumimoji="0" lang="en-US" altLang="ja-JP" sz="3200" dirty="0">
              <a:solidFill>
                <a:srgbClr val="000000"/>
              </a:solidFill>
              <a:latin typeface="Calibri"/>
              <a:cs typeface="Calibri"/>
            </a:endParaRPr>
          </a:p>
        </p:txBody>
      </p:sp>
      <p:sp>
        <p:nvSpPr>
          <p:cNvPr id="7" name="テキスト ボックス 6"/>
          <p:cNvSpPr txBox="1"/>
          <p:nvPr/>
        </p:nvSpPr>
        <p:spPr>
          <a:xfrm>
            <a:off x="4462822" y="754049"/>
            <a:ext cx="4681180" cy="5632311"/>
          </a:xfrm>
          <a:prstGeom prst="rect">
            <a:avLst/>
          </a:prstGeom>
          <a:noFill/>
        </p:spPr>
        <p:txBody>
          <a:bodyPr wrap="square" rtlCol="0">
            <a:spAutoFit/>
          </a:bodyPr>
          <a:lstStyle/>
          <a:p>
            <a:r>
              <a:rPr kumimoji="1" lang="ja-JP" altLang="en-US" dirty="0"/>
              <a:t>参考文献：</a:t>
            </a:r>
            <a:endParaRPr kumimoji="1" lang="en-US" altLang="ja-JP" dirty="0"/>
          </a:p>
          <a:p>
            <a:r>
              <a:rPr lang="en-US" altLang="ja-JP" dirty="0"/>
              <a:t>- Laird </a:t>
            </a:r>
            <a:r>
              <a:rPr lang="en-US" altLang="ja-JP" i="1" dirty="0"/>
              <a:t>et al</a:t>
            </a:r>
            <a:r>
              <a:rPr lang="en-US" altLang="ja-JP" dirty="0"/>
              <a:t>., Rev. Mod. Phys. </a:t>
            </a:r>
            <a:r>
              <a:rPr lang="en-US" altLang="ja-JP" b="1" dirty="0"/>
              <a:t>87</a:t>
            </a:r>
            <a:r>
              <a:rPr lang="en-US" altLang="ja-JP" dirty="0"/>
              <a:t>, 703 (2015)</a:t>
            </a:r>
          </a:p>
          <a:p>
            <a:endParaRPr lang="en-US" altLang="ja-JP" dirty="0"/>
          </a:p>
          <a:p>
            <a:r>
              <a:rPr lang="en-US" altLang="ja-JP" dirty="0"/>
              <a:t>- Izumida, Sato, Saito,</a:t>
            </a:r>
          </a:p>
          <a:p>
            <a:r>
              <a:rPr lang="en-US" altLang="ja-JP" dirty="0"/>
              <a:t>    JPSJ </a:t>
            </a:r>
            <a:r>
              <a:rPr lang="en-US" altLang="ja-JP" b="1" dirty="0"/>
              <a:t>78</a:t>
            </a:r>
            <a:r>
              <a:rPr lang="en-US" altLang="ja-JP" dirty="0"/>
              <a:t>, 074707 (2009) (</a:t>
            </a:r>
            <a:r>
              <a:rPr lang="ja-JP" altLang="en-US"/>
              <a:t>スピン軌道）</a:t>
            </a:r>
            <a:endParaRPr lang="en-US" altLang="ja-JP" dirty="0"/>
          </a:p>
          <a:p>
            <a:r>
              <a:rPr lang="en-US" altLang="ja-JP" dirty="0"/>
              <a:t>- Izumida, </a:t>
            </a:r>
            <a:r>
              <a:rPr lang="en-US" altLang="ja-JP" dirty="0" err="1"/>
              <a:t>Vikström</a:t>
            </a:r>
            <a:r>
              <a:rPr lang="en-US" altLang="ja-JP" dirty="0"/>
              <a:t>, Saito, </a:t>
            </a:r>
          </a:p>
          <a:p>
            <a:r>
              <a:rPr lang="en-US" altLang="ja-JP" dirty="0"/>
              <a:t>    PRB </a:t>
            </a:r>
            <a:r>
              <a:rPr lang="en-US" altLang="ja-JP" b="1" dirty="0"/>
              <a:t>85</a:t>
            </a:r>
            <a:r>
              <a:rPr lang="en-US" altLang="ja-JP" dirty="0"/>
              <a:t>, 165430 (2012) (</a:t>
            </a:r>
            <a:r>
              <a:rPr lang="ja-JP" altLang="en-US"/>
              <a:t>速度差</a:t>
            </a:r>
            <a:r>
              <a:rPr lang="en-US" altLang="ja-JP" dirty="0"/>
              <a:t>)</a:t>
            </a:r>
          </a:p>
          <a:p>
            <a:endParaRPr lang="en-US" altLang="ja-JP" dirty="0"/>
          </a:p>
          <a:p>
            <a:r>
              <a:rPr lang="en-US" altLang="ja-JP" dirty="0"/>
              <a:t>- Izumida, </a:t>
            </a:r>
            <a:r>
              <a:rPr lang="en-US" altLang="ja-JP" dirty="0" err="1"/>
              <a:t>Okuyama</a:t>
            </a:r>
            <a:r>
              <a:rPr lang="en-US" altLang="ja-JP" dirty="0"/>
              <a:t>, Saito,</a:t>
            </a:r>
          </a:p>
          <a:p>
            <a:r>
              <a:rPr lang="en-US" altLang="ja-JP" dirty="0"/>
              <a:t>    PRB </a:t>
            </a:r>
            <a:r>
              <a:rPr lang="en-US" altLang="ja-JP" b="1" dirty="0"/>
              <a:t>91</a:t>
            </a:r>
            <a:r>
              <a:rPr lang="en-US" altLang="ja-JP" dirty="0"/>
              <a:t>, 235442 (2015) (</a:t>
            </a:r>
            <a:r>
              <a:rPr lang="ja-JP" altLang="en-US"/>
              <a:t>角運動量</a:t>
            </a:r>
            <a:r>
              <a:rPr lang="en-US" altLang="ja-JP" dirty="0"/>
              <a:t>)</a:t>
            </a:r>
          </a:p>
          <a:p>
            <a:r>
              <a:rPr lang="en-US" altLang="ja-JP"/>
              <a:t>- </a:t>
            </a:r>
            <a:r>
              <a:rPr lang="en-US" altLang="ja-JP" dirty="0"/>
              <a:t>Izumida, </a:t>
            </a:r>
            <a:r>
              <a:rPr lang="en-US" altLang="ja-JP" dirty="0" err="1"/>
              <a:t>Okuyama</a:t>
            </a:r>
            <a:r>
              <a:rPr lang="en-US" altLang="ja-JP" dirty="0"/>
              <a:t>, </a:t>
            </a:r>
            <a:r>
              <a:rPr lang="en-US" altLang="ja-JP" dirty="0" err="1"/>
              <a:t>Yamakage</a:t>
            </a:r>
            <a:r>
              <a:rPr lang="en-US" altLang="ja-JP" dirty="0"/>
              <a:t>, Saito,</a:t>
            </a:r>
          </a:p>
          <a:p>
            <a:r>
              <a:rPr lang="en-US" altLang="ja-JP" dirty="0"/>
              <a:t>    PRB </a:t>
            </a:r>
            <a:r>
              <a:rPr lang="en-US" altLang="ja-JP" b="1" dirty="0"/>
              <a:t>93</a:t>
            </a:r>
            <a:r>
              <a:rPr lang="en-US" altLang="ja-JP" dirty="0"/>
              <a:t>, 195442 (2016) (</a:t>
            </a:r>
            <a:r>
              <a:rPr lang="ja-JP" altLang="en-US"/>
              <a:t>トポロジカル端状態</a:t>
            </a:r>
            <a:r>
              <a:rPr lang="en-US" altLang="ja-JP" dirty="0"/>
              <a:t>)</a:t>
            </a:r>
          </a:p>
          <a:p>
            <a:r>
              <a:rPr lang="en-US" altLang="ja-JP" dirty="0"/>
              <a:t>- </a:t>
            </a:r>
            <a:r>
              <a:rPr lang="ja-JP" altLang="en-US" dirty="0"/>
              <a:t>泉田</a:t>
            </a:r>
            <a:r>
              <a:rPr lang="en-US" altLang="ja-JP" dirty="0"/>
              <a:t>, </a:t>
            </a:r>
            <a:r>
              <a:rPr lang="ja-JP" altLang="en-US" dirty="0"/>
              <a:t>固体物理</a:t>
            </a:r>
            <a:r>
              <a:rPr lang="en-US" altLang="ja-JP" dirty="0"/>
              <a:t> </a:t>
            </a:r>
            <a:r>
              <a:rPr lang="en-US" altLang="ja-JP" b="1" dirty="0"/>
              <a:t>54</a:t>
            </a:r>
            <a:r>
              <a:rPr lang="en-US" altLang="ja-JP" dirty="0"/>
              <a:t>, 815 (2016)</a:t>
            </a:r>
          </a:p>
          <a:p>
            <a:r>
              <a:rPr kumimoji="0" lang="en-US" altLang="ja-JP" kern="0" dirty="0">
                <a:solidFill>
                  <a:srgbClr val="000000"/>
                </a:solidFill>
                <a:cs typeface="Calibri"/>
              </a:rPr>
              <a:t>- </a:t>
            </a:r>
            <a:r>
              <a:rPr kumimoji="0" lang="en-US" altLang="ja-JP" kern="0" dirty="0" err="1">
                <a:solidFill>
                  <a:srgbClr val="000000"/>
                </a:solidFill>
                <a:cs typeface="Calibri"/>
              </a:rPr>
              <a:t>Okuyama</a:t>
            </a:r>
            <a:r>
              <a:rPr kumimoji="0" lang="en-US" altLang="ja-JP" kern="0" dirty="0">
                <a:solidFill>
                  <a:srgbClr val="000000"/>
                </a:solidFill>
                <a:cs typeface="Calibri"/>
              </a:rPr>
              <a:t>, Izumida, </a:t>
            </a:r>
            <a:r>
              <a:rPr kumimoji="0" lang="en-US" altLang="ja-JP" kern="0" dirty="0" err="1">
                <a:solidFill>
                  <a:srgbClr val="000000"/>
                </a:solidFill>
                <a:cs typeface="Calibri"/>
              </a:rPr>
              <a:t>Eto</a:t>
            </a:r>
            <a:r>
              <a:rPr kumimoji="0" lang="en-US" altLang="ja-JP" kern="0" dirty="0">
                <a:solidFill>
                  <a:srgbClr val="000000"/>
                </a:solidFill>
                <a:cs typeface="Calibri"/>
              </a:rPr>
              <a:t>, </a:t>
            </a:r>
          </a:p>
          <a:p>
            <a:r>
              <a:rPr kumimoji="0" lang="en-US" altLang="ja-JP" kern="0" dirty="0">
                <a:solidFill>
                  <a:srgbClr val="000000"/>
                </a:solidFill>
                <a:cs typeface="Calibri"/>
              </a:rPr>
              <a:t>    JPSJ</a:t>
            </a:r>
            <a:r>
              <a:rPr kumimoji="0" lang="mr-IN" altLang="ja-JP" b="1" kern="0" dirty="0">
                <a:solidFill>
                  <a:srgbClr val="000000"/>
                </a:solidFill>
                <a:cs typeface="Calibri"/>
              </a:rPr>
              <a:t>86</a:t>
            </a:r>
            <a:r>
              <a:rPr kumimoji="0" lang="en-US" altLang="ja-JP" kern="0" dirty="0">
                <a:solidFill>
                  <a:srgbClr val="000000"/>
                </a:solidFill>
                <a:cs typeface="Calibri"/>
              </a:rPr>
              <a:t>, </a:t>
            </a:r>
            <a:r>
              <a:rPr kumimoji="0" lang="mr-IN" altLang="ja-JP" kern="0" dirty="0">
                <a:solidFill>
                  <a:srgbClr val="000000"/>
                </a:solidFill>
                <a:cs typeface="Calibri"/>
              </a:rPr>
              <a:t>013702</a:t>
            </a:r>
            <a:r>
              <a:rPr kumimoji="0" lang="en-US" altLang="ja-JP" kern="0" dirty="0">
                <a:solidFill>
                  <a:srgbClr val="000000"/>
                </a:solidFill>
                <a:cs typeface="Calibri"/>
              </a:rPr>
              <a:t> (2017) (</a:t>
            </a:r>
            <a:r>
              <a:rPr kumimoji="0" lang="ja-JP" altLang="en-US" kern="0">
                <a:solidFill>
                  <a:srgbClr val="000000"/>
                </a:solidFill>
                <a:cs typeface="Calibri"/>
              </a:rPr>
              <a:t>トポロジカル相転移</a:t>
            </a:r>
            <a:r>
              <a:rPr kumimoji="0" lang="en-US" altLang="ja-JP" kern="0" dirty="0">
                <a:solidFill>
                  <a:srgbClr val="000000"/>
                </a:solidFill>
                <a:cs typeface="Calibri"/>
              </a:rPr>
              <a:t>)</a:t>
            </a:r>
          </a:p>
          <a:p>
            <a:r>
              <a:rPr lang="en-US" altLang="ja-JP" dirty="0"/>
              <a:t>- Izumida, </a:t>
            </a:r>
            <a:r>
              <a:rPr lang="en-US" altLang="ja-JP" dirty="0" err="1"/>
              <a:t>Milz</a:t>
            </a:r>
            <a:r>
              <a:rPr lang="en-US" altLang="ja-JP" dirty="0"/>
              <a:t>, </a:t>
            </a:r>
            <a:r>
              <a:rPr lang="en-US" altLang="ja-JP" dirty="0" err="1"/>
              <a:t>Marganska</a:t>
            </a:r>
            <a:r>
              <a:rPr lang="en-US" altLang="ja-JP" dirty="0"/>
              <a:t>, </a:t>
            </a:r>
            <a:r>
              <a:rPr lang="en-US" altLang="ja-JP" dirty="0" err="1"/>
              <a:t>Grifoni</a:t>
            </a:r>
            <a:r>
              <a:rPr lang="en-US" altLang="ja-JP" dirty="0"/>
              <a:t>, </a:t>
            </a:r>
          </a:p>
          <a:p>
            <a:r>
              <a:rPr lang="en-US" altLang="ja-JP" dirty="0"/>
              <a:t>    Phys. Rev. B </a:t>
            </a:r>
            <a:r>
              <a:rPr lang="en-US" altLang="ja-JP" b="1" dirty="0"/>
              <a:t>96</a:t>
            </a:r>
            <a:r>
              <a:rPr lang="en-US" altLang="ja-JP" dirty="0"/>
              <a:t>, 125414 (2017)</a:t>
            </a:r>
          </a:p>
          <a:p>
            <a:r>
              <a:rPr lang="en-US" altLang="ja-JP" dirty="0"/>
              <a:t>    (</a:t>
            </a:r>
            <a:r>
              <a:rPr lang="ja-JP" altLang="en-US"/>
              <a:t>超伝導相関のもとの端状態</a:t>
            </a:r>
            <a:r>
              <a:rPr lang="en-US" altLang="ja-JP" dirty="0"/>
              <a:t>)</a:t>
            </a:r>
          </a:p>
          <a:p>
            <a:r>
              <a:rPr lang="en-US" altLang="ja-JP" dirty="0"/>
              <a:t>- </a:t>
            </a:r>
            <a:r>
              <a:rPr lang="en-US" altLang="ja-JP" dirty="0" err="1"/>
              <a:t>Marganska</a:t>
            </a:r>
            <a:r>
              <a:rPr lang="en-US" altLang="ja-JP" dirty="0"/>
              <a:t>, </a:t>
            </a:r>
            <a:r>
              <a:rPr lang="en-US" altLang="ja-JP" dirty="0" err="1"/>
              <a:t>Milz</a:t>
            </a:r>
            <a:r>
              <a:rPr lang="en-US" altLang="ja-JP" dirty="0"/>
              <a:t>, Izumida, Strunk, </a:t>
            </a:r>
            <a:r>
              <a:rPr lang="en-US" altLang="ja-JP" dirty="0" err="1"/>
              <a:t>Grifoni</a:t>
            </a:r>
            <a:r>
              <a:rPr lang="en-US" altLang="ja-JP" dirty="0"/>
              <a:t>,</a:t>
            </a:r>
          </a:p>
          <a:p>
            <a:r>
              <a:rPr lang="en-US" altLang="ja-JP" dirty="0"/>
              <a:t>    Phys. Rev. B </a:t>
            </a:r>
            <a:r>
              <a:rPr lang="en-US" altLang="ja-JP" b="1" dirty="0"/>
              <a:t>97</a:t>
            </a:r>
            <a:r>
              <a:rPr lang="en-US" altLang="ja-JP" dirty="0"/>
              <a:t>, 075141 (2018) (</a:t>
            </a:r>
            <a:r>
              <a:rPr lang="ja-JP" altLang="en-US"/>
              <a:t>マヨラナ粒子</a:t>
            </a:r>
            <a:r>
              <a:rPr lang="en-US" altLang="ja-JP" dirty="0"/>
              <a:t>)</a:t>
            </a:r>
          </a:p>
        </p:txBody>
      </p:sp>
      <p:sp>
        <p:nvSpPr>
          <p:cNvPr id="8" name="テキスト ボックス 7">
            <a:extLst>
              <a:ext uri="{FF2B5EF4-FFF2-40B4-BE49-F238E27FC236}">
                <a16:creationId xmlns:a16="http://schemas.microsoft.com/office/drawing/2014/main" id="{8B492974-75AB-DC4B-B16B-356581F1652F}"/>
              </a:ext>
            </a:extLst>
          </p:cNvPr>
          <p:cNvSpPr txBox="1"/>
          <p:nvPr/>
        </p:nvSpPr>
        <p:spPr>
          <a:xfrm>
            <a:off x="363622" y="1051465"/>
            <a:ext cx="4099199" cy="2031325"/>
          </a:xfrm>
          <a:prstGeom prst="rect">
            <a:avLst/>
          </a:prstGeom>
          <a:noFill/>
        </p:spPr>
        <p:txBody>
          <a:bodyPr wrap="none" rtlCol="0">
            <a:spAutoFit/>
          </a:bodyPr>
          <a:lstStyle/>
          <a:p>
            <a:pPr marL="342900" indent="-342900">
              <a:buAutoNum type="arabicPeriod"/>
            </a:pPr>
            <a:r>
              <a:rPr kumimoji="1" lang="ja-JP" altLang="en-US" dirty="0">
                <a:solidFill>
                  <a:schemeClr val="tx2">
                    <a:lumMod val="40000"/>
                    <a:lumOff val="60000"/>
                  </a:schemeClr>
                </a:solidFill>
              </a:rPr>
              <a:t>カーボンナノチューブの基本的性質</a:t>
            </a:r>
            <a:endParaRPr kumimoji="1" lang="en-US" altLang="ja-JP" dirty="0">
              <a:solidFill>
                <a:schemeClr val="tx2">
                  <a:lumMod val="40000"/>
                  <a:lumOff val="60000"/>
                </a:schemeClr>
              </a:solidFill>
            </a:endParaRPr>
          </a:p>
          <a:p>
            <a:pPr lvl="1"/>
            <a:r>
              <a:rPr lang="en-US" altLang="ja-JP" dirty="0">
                <a:solidFill>
                  <a:schemeClr val="tx2">
                    <a:lumMod val="40000"/>
                    <a:lumOff val="60000"/>
                  </a:schemeClr>
                </a:solidFill>
              </a:rPr>
              <a:t>- </a:t>
            </a:r>
            <a:r>
              <a:rPr lang="ja-JP" altLang="en-US">
                <a:solidFill>
                  <a:schemeClr val="tx2">
                    <a:lumMod val="40000"/>
                    <a:lumOff val="60000"/>
                  </a:schemeClr>
                </a:solidFill>
              </a:rPr>
              <a:t>グラフェン由来の電子状態</a:t>
            </a:r>
            <a:endParaRPr lang="en-US" altLang="ja-JP" dirty="0">
              <a:solidFill>
                <a:schemeClr val="tx2">
                  <a:lumMod val="40000"/>
                  <a:lumOff val="60000"/>
                </a:schemeClr>
              </a:solidFill>
            </a:endParaRPr>
          </a:p>
          <a:p>
            <a:pPr lvl="1"/>
            <a:r>
              <a:rPr kumimoji="1" lang="en-US" altLang="ja-JP" dirty="0">
                <a:solidFill>
                  <a:schemeClr val="tx2">
                    <a:lumMod val="40000"/>
                    <a:lumOff val="60000"/>
                  </a:schemeClr>
                </a:solidFill>
              </a:rPr>
              <a:t>- </a:t>
            </a:r>
            <a:r>
              <a:rPr kumimoji="1" lang="ja-JP" altLang="en-US">
                <a:solidFill>
                  <a:schemeClr val="tx2">
                    <a:lumMod val="40000"/>
                    <a:lumOff val="60000"/>
                  </a:schemeClr>
                </a:solidFill>
              </a:rPr>
              <a:t>曲率誘起効果</a:t>
            </a:r>
            <a:endParaRPr lang="en-US" altLang="ja-JP" dirty="0">
              <a:solidFill>
                <a:schemeClr val="tx2">
                  <a:lumMod val="40000"/>
                  <a:lumOff val="60000"/>
                </a:schemeClr>
              </a:solidFill>
            </a:endParaRPr>
          </a:p>
          <a:p>
            <a:pPr marL="800100" lvl="1" indent="-342900">
              <a:buAutoNum type="arabicPeriod"/>
            </a:pPr>
            <a:endParaRPr lang="en-US" altLang="ja-JP" dirty="0">
              <a:solidFill>
                <a:schemeClr val="tx2">
                  <a:lumMod val="40000"/>
                  <a:lumOff val="60000"/>
                </a:schemeClr>
              </a:solidFill>
            </a:endParaRPr>
          </a:p>
          <a:p>
            <a:pPr marL="342900" indent="-342900">
              <a:buAutoNum type="arabicPeriod"/>
            </a:pPr>
            <a:r>
              <a:rPr kumimoji="1" lang="ja-JP" altLang="en-US">
                <a:solidFill>
                  <a:schemeClr val="tx2">
                    <a:lumMod val="40000"/>
                    <a:lumOff val="60000"/>
                  </a:schemeClr>
                </a:solidFill>
              </a:rPr>
              <a:t>ナノチューブ量子ドットの電子状態</a:t>
            </a:r>
            <a:endParaRPr lang="en-US" altLang="ja-JP" dirty="0">
              <a:solidFill>
                <a:schemeClr val="tx2">
                  <a:lumMod val="40000"/>
                  <a:lumOff val="60000"/>
                </a:schemeClr>
              </a:solidFill>
            </a:endParaRPr>
          </a:p>
          <a:p>
            <a:pPr marL="800100" lvl="1" indent="-342900">
              <a:buAutoNum type="arabicPeriod"/>
            </a:pPr>
            <a:endParaRPr lang="en-US" altLang="ja-JP" dirty="0">
              <a:solidFill>
                <a:schemeClr val="tx2">
                  <a:lumMod val="40000"/>
                  <a:lumOff val="60000"/>
                </a:schemeClr>
              </a:solidFill>
            </a:endParaRPr>
          </a:p>
          <a:p>
            <a:pPr marL="342900" indent="-342900">
              <a:buAutoNum type="arabicPeriod"/>
            </a:pPr>
            <a:r>
              <a:rPr lang="ja-JP" altLang="en-US"/>
              <a:t>トポロジカルな端状態</a:t>
            </a:r>
            <a:endParaRPr kumimoji="1" lang="ja-JP" altLang="en-US" dirty="0"/>
          </a:p>
        </p:txBody>
      </p:sp>
      <p:sp>
        <p:nvSpPr>
          <p:cNvPr id="5" name="スライド番号プレースホルダー 4">
            <a:extLst>
              <a:ext uri="{FF2B5EF4-FFF2-40B4-BE49-F238E27FC236}">
                <a16:creationId xmlns:a16="http://schemas.microsoft.com/office/drawing/2014/main" id="{A9A5BD1F-CF4F-A046-AF3C-FC3C1EA71784}"/>
              </a:ext>
            </a:extLst>
          </p:cNvPr>
          <p:cNvSpPr>
            <a:spLocks noGrp="1"/>
          </p:cNvSpPr>
          <p:nvPr>
            <p:ph type="sldNum" sz="quarter" idx="12"/>
          </p:nvPr>
        </p:nvSpPr>
        <p:spPr/>
        <p:txBody>
          <a:bodyPr/>
          <a:lstStyle/>
          <a:p>
            <a:fld id="{85F06041-1EDA-E94D-86F3-DBBEB1D991AC}" type="slidenum">
              <a:rPr lang="ja-JP" altLang="en-US" smtClean="0"/>
              <a:pPr/>
              <a:t>21</a:t>
            </a:fld>
            <a:r>
              <a:rPr lang="en-US" altLang="ja-JP"/>
              <a:t>/21</a:t>
            </a:r>
            <a:endParaRPr lang="ja-JP" altLang="en-US" dirty="0"/>
          </a:p>
        </p:txBody>
      </p:sp>
    </p:spTree>
    <p:extLst>
      <p:ext uri="{BB962C8B-B14F-4D97-AF65-F5344CB8AC3E}">
        <p14:creationId xmlns:p14="http://schemas.microsoft.com/office/powerpoint/2010/main" val="65780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A2335D1-7DC8-654A-9761-BF47FA4EA1FC}"/>
              </a:ext>
            </a:extLst>
          </p:cNvPr>
          <p:cNvSpPr txBox="1"/>
          <p:nvPr/>
        </p:nvSpPr>
        <p:spPr>
          <a:xfrm>
            <a:off x="2522401" y="2413338"/>
            <a:ext cx="4099199" cy="2031325"/>
          </a:xfrm>
          <a:prstGeom prst="rect">
            <a:avLst/>
          </a:prstGeom>
          <a:noFill/>
        </p:spPr>
        <p:txBody>
          <a:bodyPr wrap="none" rtlCol="0">
            <a:spAutoFit/>
          </a:bodyPr>
          <a:lstStyle/>
          <a:p>
            <a:pPr marL="342900" indent="-342900">
              <a:buAutoNum type="arabicPeriod"/>
            </a:pPr>
            <a:r>
              <a:rPr kumimoji="1" lang="ja-JP" altLang="en-US" dirty="0"/>
              <a:t>カーボンナノチューブの基本的性質</a:t>
            </a:r>
            <a:endParaRPr kumimoji="1" lang="en-US" altLang="ja-JP" dirty="0"/>
          </a:p>
          <a:p>
            <a:pPr lvl="1"/>
            <a:r>
              <a:rPr lang="en-US" altLang="ja-JP" dirty="0"/>
              <a:t>- </a:t>
            </a:r>
            <a:r>
              <a:rPr lang="ja-JP" altLang="en-US"/>
              <a:t>グラフェン由来の電子状態</a:t>
            </a:r>
            <a:endParaRPr lang="en-US" altLang="ja-JP" dirty="0"/>
          </a:p>
          <a:p>
            <a:pPr lvl="1"/>
            <a:r>
              <a:rPr kumimoji="1" lang="en-US" altLang="ja-JP" dirty="0"/>
              <a:t>- </a:t>
            </a:r>
            <a:r>
              <a:rPr kumimoji="1" lang="ja-JP" altLang="en-US"/>
              <a:t>曲率誘起効果</a:t>
            </a:r>
            <a:endParaRPr lang="en-US" altLang="ja-JP" dirty="0"/>
          </a:p>
          <a:p>
            <a:pPr marL="800100" lvl="1" indent="-342900">
              <a:buAutoNum type="arabicPeriod"/>
            </a:pPr>
            <a:endParaRPr lang="en-US" altLang="ja-JP" dirty="0"/>
          </a:p>
          <a:p>
            <a:pPr marL="342900" indent="-342900">
              <a:buAutoNum type="arabicPeriod"/>
            </a:pPr>
            <a:r>
              <a:rPr kumimoji="1" lang="ja-JP" altLang="en-US">
                <a:solidFill>
                  <a:schemeClr val="tx2">
                    <a:lumMod val="40000"/>
                    <a:lumOff val="60000"/>
                  </a:schemeClr>
                </a:solidFill>
              </a:rPr>
              <a:t>ナノチューブ量子ドットの電子状態</a:t>
            </a:r>
            <a:endParaRPr lang="en-US" altLang="ja-JP" dirty="0">
              <a:solidFill>
                <a:schemeClr val="tx2">
                  <a:lumMod val="40000"/>
                  <a:lumOff val="60000"/>
                </a:schemeClr>
              </a:solidFill>
            </a:endParaRPr>
          </a:p>
          <a:p>
            <a:pPr marL="800100" lvl="1" indent="-342900">
              <a:buAutoNum type="arabicPeriod"/>
            </a:pPr>
            <a:endParaRPr lang="en-US" altLang="ja-JP" dirty="0">
              <a:solidFill>
                <a:schemeClr val="tx2">
                  <a:lumMod val="40000"/>
                  <a:lumOff val="60000"/>
                </a:schemeClr>
              </a:solidFill>
            </a:endParaRPr>
          </a:p>
          <a:p>
            <a:pPr marL="342900" indent="-342900">
              <a:buAutoNum type="arabicPeriod"/>
            </a:pPr>
            <a:r>
              <a:rPr lang="ja-JP" altLang="en-US">
                <a:solidFill>
                  <a:schemeClr val="tx2">
                    <a:lumMod val="40000"/>
                    <a:lumOff val="60000"/>
                  </a:schemeClr>
                </a:solidFill>
              </a:rPr>
              <a:t>トポロジカルな端状態</a:t>
            </a:r>
            <a:endParaRPr kumimoji="1" lang="ja-JP" altLang="en-US" dirty="0">
              <a:solidFill>
                <a:schemeClr val="tx2">
                  <a:lumMod val="40000"/>
                  <a:lumOff val="60000"/>
                </a:schemeClr>
              </a:solidFill>
            </a:endParaRPr>
          </a:p>
        </p:txBody>
      </p:sp>
      <p:sp>
        <p:nvSpPr>
          <p:cNvPr id="2" name="スライド番号プレースホルダー 1">
            <a:extLst>
              <a:ext uri="{FF2B5EF4-FFF2-40B4-BE49-F238E27FC236}">
                <a16:creationId xmlns:a16="http://schemas.microsoft.com/office/drawing/2014/main" id="{EA8BBEDC-955F-5E44-939C-D24D847C752A}"/>
              </a:ext>
            </a:extLst>
          </p:cNvPr>
          <p:cNvSpPr>
            <a:spLocks noGrp="1"/>
          </p:cNvSpPr>
          <p:nvPr>
            <p:ph type="sldNum" sz="quarter" idx="12"/>
          </p:nvPr>
        </p:nvSpPr>
        <p:spPr/>
        <p:txBody>
          <a:bodyPr/>
          <a:lstStyle/>
          <a:p>
            <a:fld id="{85F06041-1EDA-E94D-86F3-DBBEB1D991AC}" type="slidenum">
              <a:rPr lang="ja-JP" altLang="en-US" smtClean="0"/>
              <a:pPr/>
              <a:t>3</a:t>
            </a:fld>
            <a:r>
              <a:rPr lang="en-US" altLang="ja-JP"/>
              <a:t>/21</a:t>
            </a:r>
            <a:endParaRPr lang="ja-JP" altLang="en-US" dirty="0"/>
          </a:p>
        </p:txBody>
      </p:sp>
    </p:spTree>
    <p:extLst>
      <p:ext uri="{BB962C8B-B14F-4D97-AF65-F5344CB8AC3E}">
        <p14:creationId xmlns:p14="http://schemas.microsoft.com/office/powerpoint/2010/main" val="830865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52" name="Rectangle 2"/>
          <p:cNvSpPr txBox="1">
            <a:spLocks noChangeArrowheads="1"/>
          </p:cNvSpPr>
          <p:nvPr/>
        </p:nvSpPr>
        <p:spPr bwMode="auto">
          <a:xfrm>
            <a:off x="609600" y="152400"/>
            <a:ext cx="7967663"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dirty="0">
                <a:solidFill>
                  <a:srgbClr val="000000"/>
                </a:solidFill>
                <a:cs typeface="Calibri"/>
              </a:rPr>
              <a:t>単層ナノチューブの立体構造</a:t>
            </a:r>
            <a:endParaRPr kumimoji="0" lang="en-US" altLang="ja-JP" sz="3200" dirty="0">
              <a:solidFill>
                <a:srgbClr val="000000"/>
              </a:solidFill>
              <a:latin typeface="Calibri"/>
              <a:cs typeface="Calibri"/>
            </a:endParaRPr>
          </a:p>
        </p:txBody>
      </p:sp>
      <mc:AlternateContent xmlns:mc="http://schemas.openxmlformats.org/markup-compatibility/2006" xmlns:a14="http://schemas.microsoft.com/office/drawing/2010/main">
        <mc:Choice Requires="a14">
          <p:sp>
            <p:nvSpPr>
              <p:cNvPr id="21" name="正方形/長方形 20"/>
              <p:cNvSpPr/>
              <p:nvPr/>
            </p:nvSpPr>
            <p:spPr>
              <a:xfrm>
                <a:off x="1025041" y="973754"/>
                <a:ext cx="7023938" cy="439479"/>
              </a:xfrm>
              <a:prstGeom prst="rect">
                <a:avLst/>
              </a:prstGeom>
              <a:noFill/>
              <a:ln>
                <a:noFill/>
              </a:ln>
            </p:spPr>
            <p:txBody>
              <a:bodyPr wrap="square">
                <a:spAutoFit/>
              </a:bodyPr>
              <a:lstStyle/>
              <a:p>
                <a:r>
                  <a:rPr lang="ja-JP" altLang="en-US" sz="2000" dirty="0">
                    <a:cs typeface="Calibri"/>
                  </a:rPr>
                  <a:t>単層ナノチューブ</a:t>
                </a:r>
                <a:r>
                  <a:rPr lang="en-US" altLang="ja-JP" sz="2000" dirty="0">
                    <a:cs typeface="Calibri"/>
                  </a:rPr>
                  <a:t> : </a:t>
                </a:r>
                <a:r>
                  <a:rPr lang="ja-JP" altLang="en-US" sz="2000" dirty="0">
                    <a:cs typeface="Calibri"/>
                  </a:rPr>
                  <a:t>グラフェンを</a:t>
                </a:r>
                <a:r>
                  <a:rPr lang="en-US" altLang="ja-JP" sz="2000" dirty="0">
                    <a:cs typeface="Calibri"/>
                  </a:rPr>
                  <a:t> </a:t>
                </a:r>
                <a14:m>
                  <m:oMath xmlns:m="http://schemas.openxmlformats.org/officeDocument/2006/math">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charset="0"/>
                              </a:rPr>
                              <m:t>𝐶</m:t>
                            </m:r>
                          </m:e>
                        </m:acc>
                      </m:e>
                      <m:sub>
                        <m:r>
                          <a:rPr lang="en-US" altLang="ja-JP" sz="2000" i="1">
                            <a:latin typeface="Cambria Math" charset="0"/>
                          </a:rPr>
                          <m:t>h</m:t>
                        </m:r>
                      </m:sub>
                    </m:sSub>
                  </m:oMath>
                </a14:m>
                <a:r>
                  <a:rPr lang="en-US" altLang="ja-JP" sz="2000" b="1" dirty="0"/>
                  <a:t> </a:t>
                </a:r>
                <a:r>
                  <a:rPr lang="ja-JP" altLang="en-US" sz="2000" dirty="0"/>
                  <a:t>方向に</a:t>
                </a:r>
                <a:r>
                  <a:rPr lang="ja-JP" altLang="en-US" sz="2000" dirty="0">
                    <a:cs typeface="Calibri"/>
                  </a:rPr>
                  <a:t>円筒状に巻いた構造</a:t>
                </a:r>
                <a:endParaRPr lang="ja-JP" altLang="en-US" sz="2000"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1025041" y="973754"/>
                <a:ext cx="7023938" cy="439479"/>
              </a:xfrm>
              <a:prstGeom prst="rect">
                <a:avLst/>
              </a:prstGeom>
              <a:blipFill rotWithShape="0">
                <a:blip r:embed="rId3"/>
                <a:stretch>
                  <a:fillRect l="-868" t="-18056" b="-25000"/>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p:cNvSpPr/>
              <p:nvPr/>
            </p:nvSpPr>
            <p:spPr>
              <a:xfrm>
                <a:off x="1218382" y="1400894"/>
                <a:ext cx="7538225" cy="439479"/>
              </a:xfrm>
              <a:prstGeom prst="rect">
                <a:avLst/>
              </a:prstGeom>
              <a:solidFill>
                <a:schemeClr val="bg1"/>
              </a:solidFill>
              <a:ln>
                <a:noFill/>
              </a:ln>
            </p:spPr>
            <p:txBody>
              <a:bodyPr wrap="square">
                <a:spAutoFit/>
              </a:bodyPr>
              <a:lstStyle/>
              <a:p>
                <a14:m>
                  <m:oMath xmlns:m="http://schemas.openxmlformats.org/officeDocument/2006/math">
                    <m:sSub>
                      <m:sSubPr>
                        <m:ctrlPr>
                          <a:rPr lang="en-US" altLang="ja-JP" sz="2000" i="1" smtClean="0">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charset="0"/>
                              </a:rPr>
                              <m:t>𝐶</m:t>
                            </m:r>
                          </m:e>
                        </m:acc>
                      </m:e>
                      <m:sub>
                        <m:r>
                          <a:rPr lang="en-US" altLang="ja-JP" sz="2000" i="1">
                            <a:latin typeface="Cambria Math" charset="0"/>
                          </a:rPr>
                          <m:t>h</m:t>
                        </m:r>
                      </m:sub>
                    </m:sSub>
                    <m:r>
                      <a:rPr lang="en-US" altLang="ja-JP" sz="2000" b="0" i="1" smtClean="0">
                        <a:latin typeface="Cambria Math" charset="0"/>
                      </a:rPr>
                      <m:t>=</m:t>
                    </m:r>
                    <m:r>
                      <a:rPr lang="en-US" altLang="ja-JP" sz="2000" b="0" i="1" smtClean="0">
                        <a:latin typeface="Cambria Math" charset="0"/>
                      </a:rPr>
                      <m:t>𝑛</m:t>
                    </m:r>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b="0" i="1" smtClean="0">
                                <a:latin typeface="Cambria Math" charset="0"/>
                              </a:rPr>
                              <m:t>𝑎</m:t>
                            </m:r>
                          </m:e>
                        </m:acc>
                      </m:e>
                      <m:sub>
                        <m:r>
                          <a:rPr lang="en-US" altLang="ja-JP" sz="2000" b="0" i="1" smtClean="0">
                            <a:latin typeface="Cambria Math" charset="0"/>
                          </a:rPr>
                          <m:t>1</m:t>
                        </m:r>
                      </m:sub>
                    </m:sSub>
                    <m:r>
                      <a:rPr lang="en-US" altLang="ja-JP" sz="2000" b="0" i="1" smtClean="0">
                        <a:latin typeface="Cambria Math" charset="0"/>
                      </a:rPr>
                      <m:t>+</m:t>
                    </m:r>
                    <m:r>
                      <a:rPr lang="en-US" altLang="ja-JP" sz="2000" b="0" i="1" smtClean="0">
                        <a:latin typeface="Cambria Math" charset="0"/>
                      </a:rPr>
                      <m:t>𝑚</m:t>
                    </m:r>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charset="0"/>
                              </a:rPr>
                              <m:t>𝑎</m:t>
                            </m:r>
                          </m:e>
                        </m:acc>
                      </m:e>
                      <m:sub>
                        <m:r>
                          <a:rPr lang="en-US" altLang="ja-JP" sz="2000" b="0" i="1" smtClean="0">
                            <a:latin typeface="Cambria Math" charset="0"/>
                          </a:rPr>
                          <m:t>2</m:t>
                        </m:r>
                      </m:sub>
                    </m:sSub>
                    <m:r>
                      <a:rPr lang="en-US" altLang="ja-JP" sz="2000" i="1">
                        <a:latin typeface="Cambria Math" charset="0"/>
                        <a:ea typeface="Cambria Math" charset="0"/>
                        <a:cs typeface="Cambria Math" charset="0"/>
                      </a:rPr>
                      <m:t>≡</m:t>
                    </m:r>
                    <m:d>
                      <m:dPr>
                        <m:ctrlPr>
                          <a:rPr lang="mr-IN" altLang="ja-JP" sz="2000" i="1" smtClean="0">
                            <a:latin typeface="Cambria Math" panose="02040503050406030204" pitchFamily="18" charset="0"/>
                            <a:ea typeface="Cambria Math" charset="0"/>
                            <a:cs typeface="Cambria Math" charset="0"/>
                          </a:rPr>
                        </m:ctrlPr>
                      </m:dPr>
                      <m:e>
                        <m:r>
                          <a:rPr lang="en-US" altLang="ja-JP" sz="2000" b="0" i="1" smtClean="0">
                            <a:latin typeface="Cambria Math" charset="0"/>
                            <a:ea typeface="Cambria Math" charset="0"/>
                            <a:cs typeface="Cambria Math" charset="0"/>
                          </a:rPr>
                          <m:t>𝑛</m:t>
                        </m:r>
                        <m:r>
                          <a:rPr lang="en-US" altLang="ja-JP" sz="2000" b="0" i="1" smtClean="0">
                            <a:latin typeface="Cambria Math" charset="0"/>
                            <a:ea typeface="Cambria Math" charset="0"/>
                            <a:cs typeface="Cambria Math" charset="0"/>
                          </a:rPr>
                          <m:t>,</m:t>
                        </m:r>
                        <m:r>
                          <a:rPr lang="en-US" altLang="ja-JP" sz="2000" b="0" i="1" smtClean="0">
                            <a:latin typeface="Cambria Math" charset="0"/>
                            <a:ea typeface="Cambria Math" charset="0"/>
                            <a:cs typeface="Cambria Math" charset="0"/>
                          </a:rPr>
                          <m:t>𝑚</m:t>
                        </m:r>
                      </m:e>
                    </m:d>
                  </m:oMath>
                </a14:m>
                <a:r>
                  <a:rPr lang="ja-JP" altLang="en-US" sz="2000" dirty="0">
                    <a:cs typeface="Calibri"/>
                  </a:rPr>
                  <a:t>：</a:t>
                </a:r>
                <a:r>
                  <a:rPr lang="en-US" altLang="ja-JP" sz="2000" dirty="0">
                    <a:cs typeface="Calibri"/>
                  </a:rPr>
                  <a:t> </a:t>
                </a:r>
                <a:r>
                  <a:rPr lang="ja-JP" altLang="en-US" sz="2000" dirty="0">
                    <a:cs typeface="Calibri"/>
                  </a:rPr>
                  <a:t>カイラルベクトル，螺旋度（カイラリティ）</a:t>
                </a:r>
                <a:endParaRPr lang="ja-JP" altLang="en-US" sz="2000" dirty="0"/>
              </a:p>
            </p:txBody>
          </p:sp>
        </mc:Choice>
        <mc:Fallback xmlns="">
          <p:sp>
            <p:nvSpPr>
              <p:cNvPr id="63" name="正方形/長方形 62"/>
              <p:cNvSpPr>
                <a:spLocks noRot="1" noChangeAspect="1" noMove="1" noResize="1" noEditPoints="1" noAdjustHandles="1" noChangeArrowheads="1" noChangeShapeType="1" noTextEdit="1"/>
              </p:cNvSpPr>
              <p:nvPr/>
            </p:nvSpPr>
            <p:spPr>
              <a:xfrm>
                <a:off x="1218382" y="1400894"/>
                <a:ext cx="7538225" cy="439479"/>
              </a:xfrm>
              <a:prstGeom prst="rect">
                <a:avLst/>
              </a:prstGeom>
              <a:blipFill rotWithShape="0">
                <a:blip r:embed="rId6"/>
                <a:stretch>
                  <a:fillRect t="-18056" b="-19444"/>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正方形/長方形 16"/>
              <p:cNvSpPr/>
              <p:nvPr/>
            </p:nvSpPr>
            <p:spPr>
              <a:xfrm>
                <a:off x="1968027" y="1870567"/>
                <a:ext cx="2424082" cy="338554"/>
              </a:xfrm>
              <a:prstGeom prst="rect">
                <a:avLst/>
              </a:prstGeom>
              <a:solidFill>
                <a:schemeClr val="bg1"/>
              </a:solidFill>
              <a:ln>
                <a:noFill/>
              </a:ln>
            </p:spPr>
            <p:txBody>
              <a:bodyPr wrap="square">
                <a:spAutoFit/>
              </a:bodyPr>
              <a:lstStyle/>
              <a:p>
                <a14:m>
                  <m:oMath xmlns:m="http://schemas.openxmlformats.org/officeDocument/2006/math">
                    <m:sSub>
                      <m:sSubPr>
                        <m:ctrlPr>
                          <a:rPr lang="en-US" altLang="ja-JP" sz="1600" i="1">
                            <a:latin typeface="Cambria Math" panose="02040503050406030204" pitchFamily="18" charset="0"/>
                          </a:rPr>
                        </m:ctrlPr>
                      </m:sSubPr>
                      <m:e>
                        <m:acc>
                          <m:accPr>
                            <m:chr m:val="⃗"/>
                            <m:ctrlPr>
                              <a:rPr lang="en-US" altLang="ja-JP" sz="1600" i="1">
                                <a:latin typeface="Cambria Math" panose="02040503050406030204" pitchFamily="18" charset="0"/>
                              </a:rPr>
                            </m:ctrlPr>
                          </m:accPr>
                          <m:e>
                            <m:r>
                              <a:rPr lang="en-US" altLang="ja-JP" sz="1600" i="1">
                                <a:latin typeface="Cambria Math" charset="0"/>
                              </a:rPr>
                              <m:t>𝑎</m:t>
                            </m:r>
                          </m:e>
                        </m:acc>
                      </m:e>
                      <m:sub>
                        <m:r>
                          <a:rPr lang="en-US" altLang="ja-JP" sz="1600" i="1">
                            <a:latin typeface="Cambria Math" charset="0"/>
                          </a:rPr>
                          <m:t>1</m:t>
                        </m:r>
                      </m:sub>
                    </m:sSub>
                  </m:oMath>
                </a14:m>
                <a:r>
                  <a:rPr lang="en-US" altLang="ja-JP" sz="1600" dirty="0">
                    <a:cs typeface="Calibri"/>
                  </a:rPr>
                  <a:t>, </a:t>
                </a:r>
                <a14:m>
                  <m:oMath xmlns:m="http://schemas.openxmlformats.org/officeDocument/2006/math">
                    <m:sSub>
                      <m:sSubPr>
                        <m:ctrlPr>
                          <a:rPr lang="en-US" altLang="ja-JP" sz="1600" i="1">
                            <a:latin typeface="Cambria Math" panose="02040503050406030204" pitchFamily="18" charset="0"/>
                          </a:rPr>
                        </m:ctrlPr>
                      </m:sSubPr>
                      <m:e>
                        <m:acc>
                          <m:accPr>
                            <m:chr m:val="⃗"/>
                            <m:ctrlPr>
                              <a:rPr lang="en-US" altLang="ja-JP" sz="1600" i="1">
                                <a:latin typeface="Cambria Math" panose="02040503050406030204" pitchFamily="18" charset="0"/>
                              </a:rPr>
                            </m:ctrlPr>
                          </m:accPr>
                          <m:e>
                            <m:r>
                              <a:rPr lang="en-US" altLang="ja-JP" sz="1600" i="1">
                                <a:latin typeface="Cambria Math" charset="0"/>
                              </a:rPr>
                              <m:t>𝑎</m:t>
                            </m:r>
                          </m:e>
                        </m:acc>
                      </m:e>
                      <m:sub>
                        <m:r>
                          <a:rPr lang="en-US" altLang="ja-JP" sz="1600" i="1">
                            <a:latin typeface="Cambria Math" charset="0"/>
                          </a:rPr>
                          <m:t>2</m:t>
                        </m:r>
                      </m:sub>
                    </m:sSub>
                    <m:r>
                      <a:rPr lang="en-US" altLang="ja-JP" sz="1600" i="1">
                        <a:latin typeface="Cambria Math" charset="0"/>
                      </a:rPr>
                      <m:t> </m:t>
                    </m:r>
                  </m:oMath>
                </a14:m>
                <a:r>
                  <a:rPr lang="ja-JP" altLang="en-US" sz="1600" dirty="0">
                    <a:cs typeface="Calibri"/>
                  </a:rPr>
                  <a:t>：基本格子ベクトル</a:t>
                </a:r>
                <a:endParaRPr lang="ja-JP" altLang="en-US" sz="1600" dirty="0"/>
              </a:p>
            </p:txBody>
          </p:sp>
        </mc:Choice>
        <mc:Fallback xmlns="">
          <p:sp>
            <p:nvSpPr>
              <p:cNvPr id="17" name="正方形/長方形 16"/>
              <p:cNvSpPr>
                <a:spLocks noRot="1" noChangeAspect="1" noMove="1" noResize="1" noEditPoints="1" noAdjustHandles="1" noChangeArrowheads="1" noChangeShapeType="1" noTextEdit="1"/>
              </p:cNvSpPr>
              <p:nvPr/>
            </p:nvSpPr>
            <p:spPr>
              <a:xfrm>
                <a:off x="1968027" y="1870567"/>
                <a:ext cx="2424082" cy="338554"/>
              </a:xfrm>
              <a:prstGeom prst="rect">
                <a:avLst/>
              </a:prstGeom>
              <a:blipFill>
                <a:blip r:embed="rId7"/>
                <a:stretch>
                  <a:fillRect t="-14286" b="-17857"/>
                </a:stretch>
              </a:blipFill>
              <a:ln>
                <a:noFill/>
              </a:ln>
            </p:spPr>
            <p:txBody>
              <a:bodyPr/>
              <a:lstStyle/>
              <a:p>
                <a:r>
                  <a:rPr lang="ja-JP" altLang="en-US">
                    <a:noFill/>
                  </a:rPr>
                  <a:t> </a:t>
                </a:r>
              </a:p>
            </p:txBody>
          </p:sp>
        </mc:Fallback>
      </mc:AlternateContent>
      <p:grpSp>
        <p:nvGrpSpPr>
          <p:cNvPr id="4" name="図形グループ 3"/>
          <p:cNvGrpSpPr/>
          <p:nvPr/>
        </p:nvGrpSpPr>
        <p:grpSpPr>
          <a:xfrm>
            <a:off x="6103438" y="2429862"/>
            <a:ext cx="3091999" cy="3128960"/>
            <a:chOff x="5976644" y="2487619"/>
            <a:chExt cx="3091999" cy="3128960"/>
          </a:xfrm>
        </p:grpSpPr>
        <p:pic>
          <p:nvPicPr>
            <p:cNvPr id="18" name="Picture 30"/>
            <p:cNvPicPr>
              <a:picLocks noChangeAspect="1" noChangeArrowheads="1"/>
            </p:cNvPicPr>
            <p:nvPr/>
          </p:nvPicPr>
          <p:blipFill rotWithShape="1">
            <a:blip r:embed="rId8"/>
            <a:srcRect l="6102" b="69693"/>
            <a:stretch/>
          </p:blipFill>
          <p:spPr bwMode="auto">
            <a:xfrm>
              <a:off x="6246477" y="2779319"/>
              <a:ext cx="2113257" cy="539509"/>
            </a:xfrm>
            <a:prstGeom prst="rect">
              <a:avLst/>
            </a:prstGeom>
            <a:noFill/>
          </p:spPr>
        </p:pic>
        <p:sp>
          <p:nvSpPr>
            <p:cNvPr id="19" name="TextBox 26"/>
            <p:cNvSpPr txBox="1"/>
            <p:nvPr/>
          </p:nvSpPr>
          <p:spPr>
            <a:xfrm>
              <a:off x="5976644" y="2487619"/>
              <a:ext cx="3091999" cy="338554"/>
            </a:xfrm>
            <a:prstGeom prst="rect">
              <a:avLst/>
            </a:prstGeom>
            <a:noFill/>
          </p:spPr>
          <p:txBody>
            <a:bodyPr wrap="square" rtlCol="0">
              <a:spAutoFit/>
            </a:bodyPr>
            <a:lstStyle/>
            <a:p>
              <a:pPr defTabSz="914400" fontAlgn="base">
                <a:spcBef>
                  <a:spcPct val="0"/>
                </a:spcBef>
                <a:spcAft>
                  <a:spcPct val="0"/>
                </a:spcAft>
              </a:pPr>
              <a:r>
                <a:rPr lang="en-US" altLang="ja-JP" sz="1600" dirty="0">
                  <a:solidFill>
                    <a:srgbClr val="000000"/>
                  </a:solidFill>
                  <a:latin typeface="+mj-lt"/>
                  <a:ea typeface="ＭＳ Ｐゴシック" pitchFamily="-29" charset="-128"/>
                  <a:cs typeface="Times"/>
                </a:rPr>
                <a:t>(5,5)-</a:t>
              </a:r>
              <a:r>
                <a:rPr lang="ja-JP" altLang="en-US" sz="1600" dirty="0">
                  <a:solidFill>
                    <a:srgbClr val="000000"/>
                  </a:solidFill>
                  <a:latin typeface="+mj-lt"/>
                  <a:ea typeface="ＭＳ Ｐゴシック" pitchFamily="-29" charset="-128"/>
                  <a:cs typeface="Times"/>
                </a:rPr>
                <a:t>アームチェアナノチューブ</a:t>
              </a:r>
            </a:p>
          </p:txBody>
        </p:sp>
        <p:sp>
          <p:nvSpPr>
            <p:cNvPr id="30" name="TextBox 26"/>
            <p:cNvSpPr txBox="1"/>
            <p:nvPr/>
          </p:nvSpPr>
          <p:spPr>
            <a:xfrm>
              <a:off x="5976644" y="3548879"/>
              <a:ext cx="2779964" cy="338554"/>
            </a:xfrm>
            <a:prstGeom prst="rect">
              <a:avLst/>
            </a:prstGeom>
            <a:noFill/>
          </p:spPr>
          <p:txBody>
            <a:bodyPr wrap="square" rtlCol="0">
              <a:spAutoFit/>
            </a:bodyPr>
            <a:lstStyle/>
            <a:p>
              <a:pPr defTabSz="914400" fontAlgn="base">
                <a:spcBef>
                  <a:spcPct val="0"/>
                </a:spcBef>
                <a:spcAft>
                  <a:spcPct val="0"/>
                </a:spcAft>
              </a:pPr>
              <a:r>
                <a:rPr lang="en-US" altLang="ja-JP" sz="1600" dirty="0">
                  <a:solidFill>
                    <a:srgbClr val="000000"/>
                  </a:solidFill>
                  <a:latin typeface="+mj-lt"/>
                  <a:ea typeface="ＭＳ Ｐゴシック" pitchFamily="-29" charset="-128"/>
                  <a:cs typeface="Times"/>
                </a:rPr>
                <a:t>(9,0)-</a:t>
              </a:r>
              <a:r>
                <a:rPr lang="ja-JP" altLang="en-US" sz="1600" dirty="0">
                  <a:solidFill>
                    <a:srgbClr val="000000"/>
                  </a:solidFill>
                  <a:latin typeface="+mj-lt"/>
                  <a:ea typeface="ＭＳ Ｐゴシック" pitchFamily="-29" charset="-128"/>
                  <a:cs typeface="Times"/>
                </a:rPr>
                <a:t>ジグザグナノチューブ</a:t>
              </a:r>
            </a:p>
          </p:txBody>
        </p:sp>
        <p:sp>
          <p:nvSpPr>
            <p:cNvPr id="31" name="TextBox 26"/>
            <p:cNvSpPr txBox="1"/>
            <p:nvPr/>
          </p:nvSpPr>
          <p:spPr>
            <a:xfrm>
              <a:off x="5976644" y="4610139"/>
              <a:ext cx="2637720" cy="338554"/>
            </a:xfrm>
            <a:prstGeom prst="rect">
              <a:avLst/>
            </a:prstGeom>
            <a:noFill/>
          </p:spPr>
          <p:txBody>
            <a:bodyPr wrap="square" rtlCol="0">
              <a:spAutoFit/>
            </a:bodyPr>
            <a:lstStyle/>
            <a:p>
              <a:pPr defTabSz="914400" fontAlgn="base">
                <a:spcBef>
                  <a:spcPct val="0"/>
                </a:spcBef>
                <a:spcAft>
                  <a:spcPct val="0"/>
                </a:spcAft>
              </a:pPr>
              <a:r>
                <a:rPr lang="en-US" altLang="ja-JP" sz="1600" dirty="0">
                  <a:solidFill>
                    <a:srgbClr val="000000"/>
                  </a:solidFill>
                  <a:latin typeface="+mj-lt"/>
                  <a:ea typeface="ＭＳ Ｐゴシック" pitchFamily="-29" charset="-128"/>
                  <a:cs typeface="Times"/>
                </a:rPr>
                <a:t>(10,5)-</a:t>
              </a:r>
              <a:r>
                <a:rPr lang="ja-JP" altLang="en-US" sz="1600" dirty="0">
                  <a:solidFill>
                    <a:srgbClr val="000000"/>
                  </a:solidFill>
                  <a:latin typeface="+mj-lt"/>
                  <a:ea typeface="ＭＳ Ｐゴシック" pitchFamily="-29" charset="-128"/>
                  <a:cs typeface="Times"/>
                </a:rPr>
                <a:t>カイラルナノチューブ</a:t>
              </a:r>
            </a:p>
          </p:txBody>
        </p:sp>
        <p:pic>
          <p:nvPicPr>
            <p:cNvPr id="32" name="Picture 30"/>
            <p:cNvPicPr>
              <a:picLocks noChangeAspect="1" noChangeArrowheads="1"/>
            </p:cNvPicPr>
            <p:nvPr/>
          </p:nvPicPr>
          <p:blipFill rotWithShape="1">
            <a:blip r:embed="rId8"/>
            <a:srcRect l="6338" t="30138" b="39554"/>
            <a:stretch/>
          </p:blipFill>
          <p:spPr bwMode="auto">
            <a:xfrm>
              <a:off x="6246477" y="3850039"/>
              <a:ext cx="2107949" cy="539509"/>
            </a:xfrm>
            <a:prstGeom prst="rect">
              <a:avLst/>
            </a:prstGeom>
            <a:noFill/>
          </p:spPr>
        </p:pic>
        <p:pic>
          <p:nvPicPr>
            <p:cNvPr id="33" name="Picture 30"/>
            <p:cNvPicPr>
              <a:picLocks noChangeAspect="1" noChangeArrowheads="1"/>
            </p:cNvPicPr>
            <p:nvPr/>
          </p:nvPicPr>
          <p:blipFill rotWithShape="1">
            <a:blip r:embed="rId8"/>
            <a:srcRect l="6706" t="61378"/>
            <a:stretch/>
          </p:blipFill>
          <p:spPr bwMode="auto">
            <a:xfrm>
              <a:off x="6246477" y="4929058"/>
              <a:ext cx="2099640" cy="687521"/>
            </a:xfrm>
            <a:prstGeom prst="rect">
              <a:avLst/>
            </a:prstGeom>
            <a:noFill/>
          </p:spPr>
        </p:pic>
      </p:grpSp>
      <p:pic>
        <p:nvPicPr>
          <p:cNvPr id="37" name="図 36" descr="hex_anime.gif">
            <a:extLst>
              <a:ext uri="{FF2B5EF4-FFF2-40B4-BE49-F238E27FC236}">
                <a16:creationId xmlns:a16="http://schemas.microsoft.com/office/drawing/2014/main" id="{8EF4BADA-FE73-4342-AD3F-248CC54CB6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34" y="2372915"/>
            <a:ext cx="5177827" cy="4005892"/>
          </a:xfrm>
          <a:prstGeom prst="rect">
            <a:avLst/>
          </a:prstGeom>
        </p:spPr>
      </p:pic>
      <p:sp>
        <p:nvSpPr>
          <p:cNvPr id="39" name="正方形/長方形 38">
            <a:extLst>
              <a:ext uri="{FF2B5EF4-FFF2-40B4-BE49-F238E27FC236}">
                <a16:creationId xmlns:a16="http://schemas.microsoft.com/office/drawing/2014/main" id="{5AFD0BAB-D197-4846-8D91-B8B4140AF31E}"/>
              </a:ext>
            </a:extLst>
          </p:cNvPr>
          <p:cNvSpPr/>
          <p:nvPr/>
        </p:nvSpPr>
        <p:spPr>
          <a:xfrm>
            <a:off x="696084" y="3029793"/>
            <a:ext cx="574195" cy="338554"/>
          </a:xfrm>
          <a:prstGeom prst="rect">
            <a:avLst/>
          </a:prstGeom>
          <a:solidFill>
            <a:schemeClr val="bg1"/>
          </a:solidFill>
        </p:spPr>
        <p:txBody>
          <a:bodyPr wrap="none">
            <a:spAutoFit/>
          </a:bodyPr>
          <a:lstStyle/>
          <a:p>
            <a:r>
              <a:rPr lang="en-US" altLang="ja-JP" sz="1600" b="1" dirty="0">
                <a:latin typeface="Calibri"/>
                <a:ea typeface="ＭＳ Ｐゴシック" pitchFamily="-29" charset="-128"/>
                <a:cs typeface="Calibri"/>
              </a:rPr>
              <a:t>(0,0)</a:t>
            </a:r>
            <a:endParaRPr lang="ja-JP" altLang="en-US" sz="1600" b="1" dirty="0"/>
          </a:p>
        </p:txBody>
      </p:sp>
      <p:sp>
        <p:nvSpPr>
          <p:cNvPr id="41" name="テキスト ボックス 40">
            <a:extLst>
              <a:ext uri="{FF2B5EF4-FFF2-40B4-BE49-F238E27FC236}">
                <a16:creationId xmlns:a16="http://schemas.microsoft.com/office/drawing/2014/main" id="{3AF5CDCD-1A5A-234C-B192-63AC79459E0B}"/>
              </a:ext>
            </a:extLst>
          </p:cNvPr>
          <p:cNvSpPr txBox="1"/>
          <p:nvPr/>
        </p:nvSpPr>
        <p:spPr>
          <a:xfrm>
            <a:off x="3965012" y="4158747"/>
            <a:ext cx="1050505" cy="338554"/>
          </a:xfrm>
          <a:prstGeom prst="rect">
            <a:avLst/>
          </a:prstGeom>
          <a:solidFill>
            <a:srgbClr val="FFFFFF"/>
          </a:solidFill>
        </p:spPr>
        <p:txBody>
          <a:bodyPr wrap="square" rtlCol="0">
            <a:spAutoFit/>
          </a:bodyPr>
          <a:lstStyle/>
          <a:p>
            <a:r>
              <a:rPr lang="en-US" altLang="ja-JP" sz="1600" b="1" i="1" dirty="0" err="1">
                <a:solidFill>
                  <a:srgbClr val="40458C"/>
                </a:solidFill>
                <a:ea typeface="ＭＳ Ｐゴシック" pitchFamily="-29" charset="-128"/>
                <a:cs typeface="Calibri"/>
              </a:rPr>
              <a:t>C</a:t>
            </a:r>
            <a:r>
              <a:rPr lang="en-US" altLang="ja-JP" sz="1600" b="1" i="1" baseline="-25000" dirty="0" err="1">
                <a:solidFill>
                  <a:srgbClr val="40458C"/>
                </a:solidFill>
                <a:ea typeface="ＭＳ Ｐゴシック" pitchFamily="-29" charset="-128"/>
                <a:cs typeface="Calibri"/>
              </a:rPr>
              <a:t>h</a:t>
            </a:r>
            <a:r>
              <a:rPr lang="en-US" altLang="ja-JP" sz="1600" b="1" dirty="0">
                <a:solidFill>
                  <a:srgbClr val="40458C"/>
                </a:solidFill>
                <a:ea typeface="ＭＳ Ｐゴシック" pitchFamily="-29" charset="-128"/>
                <a:cs typeface="Calibri"/>
              </a:rPr>
              <a:t>=</a:t>
            </a:r>
            <a:r>
              <a:rPr kumimoji="1" lang="en-US" altLang="ja-JP" sz="1600" b="1" dirty="0"/>
              <a:t>(10,5)</a:t>
            </a:r>
            <a:endParaRPr kumimoji="1" lang="ja-JP" altLang="en-US" sz="1600" b="1" dirty="0"/>
          </a:p>
        </p:txBody>
      </p:sp>
      <p:sp>
        <p:nvSpPr>
          <p:cNvPr id="43" name="正方形/長方形 42">
            <a:extLst>
              <a:ext uri="{FF2B5EF4-FFF2-40B4-BE49-F238E27FC236}">
                <a16:creationId xmlns:a16="http://schemas.microsoft.com/office/drawing/2014/main" id="{63AA9379-2D99-6C47-8C84-55799061FCCA}"/>
              </a:ext>
            </a:extLst>
          </p:cNvPr>
          <p:cNvSpPr/>
          <p:nvPr/>
        </p:nvSpPr>
        <p:spPr>
          <a:xfrm>
            <a:off x="1922863" y="6403968"/>
            <a:ext cx="3767287" cy="230832"/>
          </a:xfrm>
          <a:prstGeom prst="rect">
            <a:avLst/>
          </a:prstGeom>
          <a:solidFill>
            <a:schemeClr val="bg1"/>
          </a:solidFill>
        </p:spPr>
        <p:txBody>
          <a:bodyPr wrap="square">
            <a:spAutoFit/>
          </a:bodyPr>
          <a:lstStyle/>
          <a:p>
            <a:r>
              <a:rPr lang="en-US" altLang="ja-JP" sz="900" dirty="0">
                <a:solidFill>
                  <a:srgbClr val="0000FF"/>
                </a:solidFill>
              </a:rPr>
              <a:t>http://</a:t>
            </a:r>
            <a:r>
              <a:rPr lang="en-US" altLang="ja-JP" sz="900" dirty="0" err="1">
                <a:solidFill>
                  <a:srgbClr val="0000FF"/>
                </a:solidFill>
              </a:rPr>
              <a:t>www.photon.t.u-tokyo.ac.jp</a:t>
            </a:r>
            <a:r>
              <a:rPr lang="en-US" altLang="ja-JP" sz="900" dirty="0">
                <a:solidFill>
                  <a:srgbClr val="0000FF"/>
                </a:solidFill>
              </a:rPr>
              <a:t>/~</a:t>
            </a:r>
            <a:r>
              <a:rPr lang="en-US" altLang="ja-JP" sz="900" dirty="0" err="1">
                <a:solidFill>
                  <a:srgbClr val="0000FF"/>
                </a:solidFill>
              </a:rPr>
              <a:t>maruyama</a:t>
            </a:r>
            <a:r>
              <a:rPr lang="en-US" altLang="ja-JP" sz="900" dirty="0">
                <a:solidFill>
                  <a:srgbClr val="0000FF"/>
                </a:solidFill>
              </a:rPr>
              <a:t>/</a:t>
            </a:r>
            <a:r>
              <a:rPr lang="en-US" altLang="ja-JP" sz="900" dirty="0" err="1">
                <a:solidFill>
                  <a:srgbClr val="0000FF"/>
                </a:solidFill>
              </a:rPr>
              <a:t>wrapping.files</a:t>
            </a:r>
            <a:r>
              <a:rPr lang="en-US" altLang="ja-JP" sz="900" dirty="0">
                <a:solidFill>
                  <a:srgbClr val="0000FF"/>
                </a:solidFill>
              </a:rPr>
              <a:t>/</a:t>
            </a:r>
            <a:r>
              <a:rPr lang="en-US" altLang="ja-JP" sz="900" dirty="0" err="1">
                <a:solidFill>
                  <a:srgbClr val="0000FF"/>
                </a:solidFill>
              </a:rPr>
              <a:t>frame.html</a:t>
            </a:r>
            <a:endParaRPr lang="en-US" altLang="ja-JP" sz="900" dirty="0">
              <a:solidFill>
                <a:srgbClr val="0000FF"/>
              </a:solidFill>
            </a:endParaRPr>
          </a:p>
        </p:txBody>
      </p:sp>
      <p:cxnSp>
        <p:nvCxnSpPr>
          <p:cNvPr id="44" name="直線矢印コネクタ 43">
            <a:extLst>
              <a:ext uri="{FF2B5EF4-FFF2-40B4-BE49-F238E27FC236}">
                <a16:creationId xmlns:a16="http://schemas.microsoft.com/office/drawing/2014/main" id="{667AF87E-A171-0C42-A331-826CD36C5065}"/>
              </a:ext>
            </a:extLst>
          </p:cNvPr>
          <p:cNvCxnSpPr/>
          <p:nvPr/>
        </p:nvCxnSpPr>
        <p:spPr>
          <a:xfrm>
            <a:off x="1260852" y="3405547"/>
            <a:ext cx="2628595" cy="895844"/>
          </a:xfrm>
          <a:prstGeom prst="straightConnector1">
            <a:avLst/>
          </a:prstGeom>
          <a:ln w="4445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pic>
        <p:nvPicPr>
          <p:cNvPr id="45" name="図 44">
            <a:extLst>
              <a:ext uri="{FF2B5EF4-FFF2-40B4-BE49-F238E27FC236}">
                <a16:creationId xmlns:a16="http://schemas.microsoft.com/office/drawing/2014/main" id="{957602FD-A6A0-3947-B07F-26325877F3AB}"/>
              </a:ext>
            </a:extLst>
          </p:cNvPr>
          <p:cNvPicPr>
            <a:picLocks noChangeAspect="1"/>
          </p:cNvPicPr>
          <p:nvPr/>
        </p:nvPicPr>
        <p:blipFill>
          <a:blip r:embed="rId10"/>
          <a:stretch>
            <a:fillRect/>
          </a:stretch>
        </p:blipFill>
        <p:spPr>
          <a:xfrm>
            <a:off x="512323" y="2449239"/>
            <a:ext cx="3859201" cy="3844908"/>
          </a:xfrm>
          <a:prstGeom prst="rect">
            <a:avLst/>
          </a:prstGeom>
        </p:spPr>
      </p:pic>
      <p:pic>
        <p:nvPicPr>
          <p:cNvPr id="46" name="図 45">
            <a:extLst>
              <a:ext uri="{FF2B5EF4-FFF2-40B4-BE49-F238E27FC236}">
                <a16:creationId xmlns:a16="http://schemas.microsoft.com/office/drawing/2014/main" id="{80C205E7-C89B-4C41-A0D6-6F417608B1E7}"/>
              </a:ext>
            </a:extLst>
          </p:cNvPr>
          <p:cNvPicPr>
            <a:picLocks noChangeAspect="1"/>
          </p:cNvPicPr>
          <p:nvPr/>
        </p:nvPicPr>
        <p:blipFill>
          <a:blip r:embed="rId11"/>
          <a:stretch>
            <a:fillRect/>
          </a:stretch>
        </p:blipFill>
        <p:spPr>
          <a:xfrm>
            <a:off x="133687" y="2311977"/>
            <a:ext cx="4471950" cy="4455387"/>
          </a:xfrm>
          <a:prstGeom prst="rect">
            <a:avLst/>
          </a:prstGeom>
        </p:spPr>
      </p:pic>
      <p:sp>
        <p:nvSpPr>
          <p:cNvPr id="61" name="正方形/長方形 60">
            <a:extLst>
              <a:ext uri="{FF2B5EF4-FFF2-40B4-BE49-F238E27FC236}">
                <a16:creationId xmlns:a16="http://schemas.microsoft.com/office/drawing/2014/main" id="{02DA2893-351E-AA40-8B04-13969CC6D675}"/>
              </a:ext>
            </a:extLst>
          </p:cNvPr>
          <p:cNvSpPr/>
          <p:nvPr/>
        </p:nvSpPr>
        <p:spPr>
          <a:xfrm>
            <a:off x="529432" y="5349343"/>
            <a:ext cx="362600" cy="338554"/>
          </a:xfrm>
          <a:prstGeom prst="rect">
            <a:avLst/>
          </a:prstGeom>
          <a:solidFill>
            <a:schemeClr val="bg1"/>
          </a:solidFill>
        </p:spPr>
        <p:txBody>
          <a:bodyPr wrap="none">
            <a:spAutoFit/>
          </a:bodyPr>
          <a:lstStyle/>
          <a:p>
            <a:r>
              <a:rPr lang="en-US" altLang="ja-JP" sz="1600" b="1" i="1" dirty="0">
                <a:solidFill>
                  <a:srgbClr val="40458C"/>
                </a:solidFill>
                <a:latin typeface="Calibri"/>
                <a:ea typeface="ＭＳ Ｐゴシック" pitchFamily="-29" charset="-128"/>
                <a:cs typeface="Calibri"/>
              </a:rPr>
              <a:t>a</a:t>
            </a:r>
            <a:r>
              <a:rPr lang="en-US" altLang="ja-JP" sz="1600" baseline="-25000" dirty="0">
                <a:solidFill>
                  <a:srgbClr val="40458C"/>
                </a:solidFill>
                <a:latin typeface="Calibri"/>
                <a:ea typeface="ＭＳ Ｐゴシック" pitchFamily="-29" charset="-128"/>
                <a:cs typeface="Calibri"/>
              </a:rPr>
              <a:t>1</a:t>
            </a:r>
            <a:endParaRPr lang="ja-JP" altLang="en-US" sz="1600" dirty="0"/>
          </a:p>
        </p:txBody>
      </p:sp>
      <p:sp>
        <p:nvSpPr>
          <p:cNvPr id="62" name="正方形/長方形 61">
            <a:extLst>
              <a:ext uri="{FF2B5EF4-FFF2-40B4-BE49-F238E27FC236}">
                <a16:creationId xmlns:a16="http://schemas.microsoft.com/office/drawing/2014/main" id="{4818BB42-0825-354E-A850-67E79B3626FA}"/>
              </a:ext>
            </a:extLst>
          </p:cNvPr>
          <p:cNvSpPr/>
          <p:nvPr/>
        </p:nvSpPr>
        <p:spPr>
          <a:xfrm>
            <a:off x="377286" y="5789095"/>
            <a:ext cx="362600" cy="338554"/>
          </a:xfrm>
          <a:prstGeom prst="rect">
            <a:avLst/>
          </a:prstGeom>
          <a:solidFill>
            <a:schemeClr val="bg1"/>
          </a:solidFill>
        </p:spPr>
        <p:txBody>
          <a:bodyPr wrap="none">
            <a:spAutoFit/>
          </a:bodyPr>
          <a:lstStyle/>
          <a:p>
            <a:r>
              <a:rPr lang="en-US" altLang="ja-JP" sz="1600" b="1" i="1" dirty="0">
                <a:solidFill>
                  <a:srgbClr val="40458C"/>
                </a:solidFill>
                <a:latin typeface="Calibri"/>
                <a:ea typeface="ＭＳ Ｐゴシック" pitchFamily="-29" charset="-128"/>
                <a:cs typeface="Calibri"/>
              </a:rPr>
              <a:t>a</a:t>
            </a:r>
            <a:r>
              <a:rPr lang="en-US" altLang="ja-JP" sz="1600" baseline="-25000" dirty="0">
                <a:solidFill>
                  <a:srgbClr val="40458C"/>
                </a:solidFill>
                <a:latin typeface="Calibri"/>
                <a:ea typeface="ＭＳ Ｐゴシック" pitchFamily="-29" charset="-128"/>
                <a:cs typeface="Calibri"/>
              </a:rPr>
              <a:t>2</a:t>
            </a:r>
            <a:endParaRPr lang="ja-JP" altLang="en-US" sz="1600" dirty="0"/>
          </a:p>
        </p:txBody>
      </p:sp>
      <p:sp>
        <p:nvSpPr>
          <p:cNvPr id="2" name="スライド番号プレースホルダー 1">
            <a:extLst>
              <a:ext uri="{FF2B5EF4-FFF2-40B4-BE49-F238E27FC236}">
                <a16:creationId xmlns:a16="http://schemas.microsoft.com/office/drawing/2014/main" id="{2C8C1098-432D-C04F-9B6F-002E8524FB14}"/>
              </a:ext>
            </a:extLst>
          </p:cNvPr>
          <p:cNvSpPr>
            <a:spLocks noGrp="1"/>
          </p:cNvSpPr>
          <p:nvPr>
            <p:ph type="sldNum" sz="quarter" idx="12"/>
          </p:nvPr>
        </p:nvSpPr>
        <p:spPr/>
        <p:txBody>
          <a:bodyPr/>
          <a:lstStyle/>
          <a:p>
            <a:fld id="{85F06041-1EDA-E94D-86F3-DBBEB1D991AC}" type="slidenum">
              <a:rPr lang="ja-JP" altLang="en-US" smtClean="0"/>
              <a:pPr/>
              <a:t>4</a:t>
            </a:fld>
            <a:r>
              <a:rPr lang="en-US" altLang="ja-JP"/>
              <a:t>/21</a:t>
            </a:r>
            <a:endParaRPr lang="ja-JP" altLang="en-US" dirty="0"/>
          </a:p>
        </p:txBody>
      </p:sp>
    </p:spTree>
    <p:extLst>
      <p:ext uri="{BB962C8B-B14F-4D97-AF65-F5344CB8AC3E}">
        <p14:creationId xmlns:p14="http://schemas.microsoft.com/office/powerpoint/2010/main" val="1881234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52" name="Rectangle 2"/>
          <p:cNvSpPr txBox="1">
            <a:spLocks noChangeArrowheads="1"/>
          </p:cNvSpPr>
          <p:nvPr/>
        </p:nvSpPr>
        <p:spPr bwMode="auto">
          <a:xfrm>
            <a:off x="609600" y="152400"/>
            <a:ext cx="7967663"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dirty="0">
                <a:solidFill>
                  <a:srgbClr val="000000"/>
                </a:solidFill>
                <a:cs typeface="Calibri"/>
              </a:rPr>
              <a:t>グラフェン由来の電子状態</a:t>
            </a:r>
            <a:endParaRPr kumimoji="0" lang="en-US" altLang="ja-JP" sz="3200" dirty="0">
              <a:solidFill>
                <a:srgbClr val="000000"/>
              </a:solidFill>
              <a:latin typeface="Calibri"/>
              <a:cs typeface="Calibri"/>
            </a:endParaRPr>
          </a:p>
        </p:txBody>
      </p:sp>
      <p:sp>
        <p:nvSpPr>
          <p:cNvPr id="21" name="正方形/長方形 20"/>
          <p:cNvSpPr/>
          <p:nvPr/>
        </p:nvSpPr>
        <p:spPr>
          <a:xfrm>
            <a:off x="609600" y="973754"/>
            <a:ext cx="7023938" cy="400110"/>
          </a:xfrm>
          <a:prstGeom prst="rect">
            <a:avLst/>
          </a:prstGeom>
          <a:noFill/>
          <a:ln>
            <a:noFill/>
          </a:ln>
        </p:spPr>
        <p:txBody>
          <a:bodyPr wrap="square">
            <a:spAutoFit/>
          </a:bodyPr>
          <a:lstStyle/>
          <a:p>
            <a:r>
              <a:rPr lang="en-US" altLang="ja-JP" sz="2000" dirty="0">
                <a:cs typeface="Calibri"/>
              </a:rPr>
              <a:t>1. K/K’</a:t>
            </a:r>
            <a:r>
              <a:rPr lang="ja-JP" altLang="en-US" sz="2000" dirty="0">
                <a:cs typeface="Calibri"/>
              </a:rPr>
              <a:t>近傍にディラックコーン（グラフェンの電子状態）</a:t>
            </a:r>
            <a:endParaRPr lang="en-US" altLang="ja-JP" sz="2000" dirty="0">
              <a:cs typeface="Calibri"/>
            </a:endParaRPr>
          </a:p>
        </p:txBody>
      </p:sp>
      <p:grpSp>
        <p:nvGrpSpPr>
          <p:cNvPr id="34" name="図形グループ 33"/>
          <p:cNvGrpSpPr/>
          <p:nvPr/>
        </p:nvGrpSpPr>
        <p:grpSpPr>
          <a:xfrm>
            <a:off x="3089261" y="1371600"/>
            <a:ext cx="2965478" cy="2020292"/>
            <a:chOff x="3337883" y="911180"/>
            <a:chExt cx="2831277" cy="1909469"/>
          </a:xfrm>
        </p:grpSpPr>
        <p:pic>
          <p:nvPicPr>
            <p:cNvPr id="35" name="図 34"/>
            <p:cNvPicPr>
              <a:picLocks noChangeAspect="1"/>
            </p:cNvPicPr>
            <p:nvPr/>
          </p:nvPicPr>
          <p:blipFill>
            <a:blip r:embed="rId3"/>
            <a:stretch>
              <a:fillRect/>
            </a:stretch>
          </p:blipFill>
          <p:spPr>
            <a:xfrm>
              <a:off x="3754896" y="911180"/>
              <a:ext cx="1945361" cy="1909469"/>
            </a:xfrm>
            <a:prstGeom prst="rect">
              <a:avLst/>
            </a:prstGeom>
          </p:spPr>
        </p:pic>
        <p:sp>
          <p:nvSpPr>
            <p:cNvPr id="36" name="テキスト ボックス 35"/>
            <p:cNvSpPr txBox="1"/>
            <p:nvPr/>
          </p:nvSpPr>
          <p:spPr>
            <a:xfrm>
              <a:off x="4244483" y="2179239"/>
              <a:ext cx="538622" cy="338554"/>
            </a:xfrm>
            <a:prstGeom prst="rect">
              <a:avLst/>
            </a:prstGeom>
            <a:noFill/>
          </p:spPr>
          <p:txBody>
            <a:bodyPr wrap="square" rtlCol="0">
              <a:spAutoFit/>
            </a:bodyPr>
            <a:lstStyle/>
            <a:p>
              <a:r>
                <a:rPr kumimoji="1" lang="en-US" altLang="ja-JP" sz="1600" i="1" dirty="0">
                  <a:solidFill>
                    <a:srgbClr val="000000"/>
                  </a:solidFill>
                  <a:latin typeface="Times New Roman"/>
                  <a:cs typeface="Times New Roman"/>
                </a:rPr>
                <a:t>K’</a:t>
              </a:r>
              <a:endParaRPr kumimoji="1" lang="ja-JP" altLang="en-US" sz="1600" i="1" dirty="0">
                <a:solidFill>
                  <a:srgbClr val="000000"/>
                </a:solidFill>
                <a:latin typeface="Times New Roman"/>
                <a:cs typeface="Times New Roman"/>
              </a:endParaRPr>
            </a:p>
          </p:txBody>
        </p:sp>
        <p:sp>
          <p:nvSpPr>
            <p:cNvPr id="37" name="テキスト ボックス 36"/>
            <p:cNvSpPr txBox="1"/>
            <p:nvPr/>
          </p:nvSpPr>
          <p:spPr>
            <a:xfrm>
              <a:off x="4793468" y="2179239"/>
              <a:ext cx="290794" cy="338554"/>
            </a:xfrm>
            <a:prstGeom prst="rect">
              <a:avLst/>
            </a:prstGeom>
            <a:noFill/>
          </p:spPr>
          <p:txBody>
            <a:bodyPr wrap="square" rtlCol="0">
              <a:spAutoFit/>
            </a:bodyPr>
            <a:lstStyle/>
            <a:p>
              <a:r>
                <a:rPr kumimoji="1" lang="en-US" altLang="ja-JP" sz="1600" i="1" dirty="0">
                  <a:solidFill>
                    <a:srgbClr val="000000"/>
                  </a:solidFill>
                  <a:latin typeface="Times New Roman"/>
                  <a:cs typeface="Times New Roman"/>
                </a:rPr>
                <a:t>K</a:t>
              </a:r>
              <a:endParaRPr kumimoji="1" lang="ja-JP" altLang="en-US" sz="1600" i="1" dirty="0">
                <a:solidFill>
                  <a:srgbClr val="000000"/>
                </a:solidFill>
                <a:latin typeface="Times New Roman"/>
                <a:cs typeface="Times New Roman"/>
              </a:endParaRPr>
            </a:p>
          </p:txBody>
        </p:sp>
        <p:pic>
          <p:nvPicPr>
            <p:cNvPr id="39" name="図 38"/>
            <p:cNvPicPr>
              <a:picLocks noChangeAspect="1"/>
            </p:cNvPicPr>
            <p:nvPr/>
          </p:nvPicPr>
          <p:blipFill>
            <a:blip r:embed="rId4"/>
            <a:stretch>
              <a:fillRect/>
            </a:stretch>
          </p:blipFill>
          <p:spPr>
            <a:xfrm>
              <a:off x="3337883" y="1708203"/>
              <a:ext cx="480762" cy="1021001"/>
            </a:xfrm>
            <a:prstGeom prst="rect">
              <a:avLst/>
            </a:prstGeom>
          </p:spPr>
        </p:pic>
        <p:pic>
          <p:nvPicPr>
            <p:cNvPr id="40" name="図 39"/>
            <p:cNvPicPr>
              <a:picLocks noChangeAspect="1"/>
            </p:cNvPicPr>
            <p:nvPr/>
          </p:nvPicPr>
          <p:blipFill>
            <a:blip r:embed="rId4"/>
            <a:stretch>
              <a:fillRect/>
            </a:stretch>
          </p:blipFill>
          <p:spPr>
            <a:xfrm>
              <a:off x="5688398" y="1708203"/>
              <a:ext cx="480762" cy="1021001"/>
            </a:xfrm>
            <a:prstGeom prst="rect">
              <a:avLst/>
            </a:prstGeom>
          </p:spPr>
        </p:pic>
        <p:cxnSp>
          <p:nvCxnSpPr>
            <p:cNvPr id="41" name="直線コネクタ 40"/>
            <p:cNvCxnSpPr/>
            <p:nvPr/>
          </p:nvCxnSpPr>
          <p:spPr>
            <a:xfrm flipH="1">
              <a:off x="5105456" y="1740495"/>
              <a:ext cx="558347" cy="526578"/>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a:off x="5105455" y="2486419"/>
              <a:ext cx="609148" cy="193876"/>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a:off x="3816384" y="1745616"/>
              <a:ext cx="436712" cy="45008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flipH="1">
              <a:off x="3818070" y="2456082"/>
              <a:ext cx="435026" cy="198813"/>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7" name="図形グループ 6"/>
          <p:cNvGrpSpPr/>
          <p:nvPr/>
        </p:nvGrpSpPr>
        <p:grpSpPr>
          <a:xfrm>
            <a:off x="609600" y="3576641"/>
            <a:ext cx="7927772" cy="3240695"/>
            <a:chOff x="609600" y="3576641"/>
            <a:chExt cx="7927772" cy="3240695"/>
          </a:xfrm>
        </p:grpSpPr>
        <mc:AlternateContent xmlns:mc="http://schemas.openxmlformats.org/markup-compatibility/2006" xmlns:a14="http://schemas.microsoft.com/office/drawing/2010/main">
          <mc:Choice Requires="a14">
            <p:sp>
              <p:nvSpPr>
                <p:cNvPr id="3" name="正方形/長方形 2"/>
                <p:cNvSpPr/>
                <p:nvPr/>
              </p:nvSpPr>
              <p:spPr>
                <a:xfrm>
                  <a:off x="609600" y="3576641"/>
                  <a:ext cx="6498382" cy="445635"/>
                </a:xfrm>
                <a:prstGeom prst="rect">
                  <a:avLst/>
                </a:prstGeom>
              </p:spPr>
              <p:txBody>
                <a:bodyPr wrap="none">
                  <a:spAutoFit/>
                </a:bodyPr>
                <a:lstStyle/>
                <a:p>
                  <a:r>
                    <a:rPr lang="en-US" altLang="ja-JP" sz="2000" dirty="0"/>
                    <a:t>2. </a:t>
                  </a:r>
                  <a:r>
                    <a:rPr lang="ja-JP" altLang="en-US" sz="2000" dirty="0"/>
                    <a:t>カッティングライン（周回方向の境界条件</a:t>
                  </a:r>
                  <a:r>
                    <a:rPr lang="en-US" altLang="ja-JP" sz="2000" dirty="0"/>
                    <a:t> </a:t>
                  </a:r>
                  <a:r>
                    <a:rPr lang="ja-JP" altLang="en-US" sz="2000" dirty="0">
                      <a:sym typeface="Wingdings"/>
                    </a:rPr>
                    <a:t></a:t>
                  </a:r>
                  <a:r>
                    <a:rPr lang="en-US" altLang="ja-JP" sz="2000" dirty="0">
                      <a:sym typeface="Wingdings"/>
                    </a:rPr>
                    <a:t> </a:t>
                  </a:r>
                  <a14:m>
                    <m:oMath xmlns:m="http://schemas.openxmlformats.org/officeDocument/2006/math">
                      <m:acc>
                        <m:accPr>
                          <m:chr m:val="⃗"/>
                          <m:ctrlPr>
                            <a:rPr lang="ja-JP" altLang="en-US" sz="2000" i="1" dirty="0">
                              <a:latin typeface="Cambria Math" panose="02040503050406030204" pitchFamily="18" charset="0"/>
                              <a:cs typeface="Calibri"/>
                            </a:rPr>
                          </m:ctrlPr>
                        </m:accPr>
                        <m:e>
                          <m:r>
                            <a:rPr lang="en-US" altLang="ja-JP" sz="2000" i="1">
                              <a:latin typeface="Cambria Math" charset="0"/>
                            </a:rPr>
                            <m:t>𝑘</m:t>
                          </m:r>
                        </m:e>
                      </m:acc>
                    </m:oMath>
                  </a14:m>
                  <a:r>
                    <a:rPr lang="en-US" altLang="ja-JP" sz="2000" i="1" dirty="0">
                      <a:sym typeface="Wingdings"/>
                    </a:rPr>
                    <a:t> </a:t>
                  </a:r>
                  <a:r>
                    <a:rPr lang="ja-JP" altLang="en-US" sz="2000" dirty="0">
                      <a:sym typeface="Wingdings"/>
                    </a:rPr>
                    <a:t>の離散化</a:t>
                  </a:r>
                  <a:r>
                    <a:rPr lang="ja-JP" altLang="en-US" sz="2000" dirty="0"/>
                    <a:t>）</a:t>
                  </a:r>
                </a:p>
              </p:txBody>
            </p:sp>
          </mc:Choice>
          <mc:Fallback xmlns="">
            <p:sp>
              <p:nvSpPr>
                <p:cNvPr id="3" name="正方形/長方形 2"/>
                <p:cNvSpPr>
                  <a:spLocks noRot="1" noChangeAspect="1" noMove="1" noResize="1" noEditPoints="1" noAdjustHandles="1" noChangeArrowheads="1" noChangeShapeType="1" noTextEdit="1"/>
                </p:cNvSpPr>
                <p:nvPr/>
              </p:nvSpPr>
              <p:spPr>
                <a:xfrm>
                  <a:off x="609600" y="3576641"/>
                  <a:ext cx="6498382" cy="445635"/>
                </a:xfrm>
                <a:prstGeom prst="rect">
                  <a:avLst/>
                </a:prstGeom>
                <a:blipFill rotWithShape="0">
                  <a:blip r:embed="rId5"/>
                  <a:stretch>
                    <a:fillRect l="-938" t="-2740" r="-94" b="-24658"/>
                  </a:stretch>
                </a:blipFill>
              </p:spPr>
              <p:txBody>
                <a:bodyPr/>
                <a:lstStyle/>
                <a:p>
                  <a:r>
                    <a:rPr lang="ja-JP" altLang="en-US">
                      <a:noFill/>
                    </a:rPr>
                    <a:t> </a:t>
                  </a:r>
                </a:p>
              </p:txBody>
            </p:sp>
          </mc:Fallback>
        </mc:AlternateContent>
        <p:grpSp>
          <p:nvGrpSpPr>
            <p:cNvPr id="5" name="図形グループ 4"/>
            <p:cNvGrpSpPr/>
            <p:nvPr/>
          </p:nvGrpSpPr>
          <p:grpSpPr>
            <a:xfrm>
              <a:off x="670556" y="3991757"/>
              <a:ext cx="3817830" cy="2516190"/>
              <a:chOff x="670556" y="4094425"/>
              <a:chExt cx="3817830" cy="2516190"/>
            </a:xfrm>
          </p:grpSpPr>
          <p:pic>
            <p:nvPicPr>
              <p:cNvPr id="55" name="図 54" descr="DiracCone_CuttingLine_0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2056" y="5156510"/>
                <a:ext cx="866330" cy="1371957"/>
              </a:xfrm>
              <a:prstGeom prst="rect">
                <a:avLst/>
              </a:prstGeom>
            </p:spPr>
          </p:pic>
          <p:pic>
            <p:nvPicPr>
              <p:cNvPr id="56" name="図 55" descr="DiracCone_CuttingLine_0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933" y="5156510"/>
                <a:ext cx="866330" cy="1371957"/>
              </a:xfrm>
              <a:prstGeom prst="rect">
                <a:avLst/>
              </a:prstGeom>
            </p:spPr>
          </p:pic>
          <p:pic>
            <p:nvPicPr>
              <p:cNvPr id="57" name="図 56"/>
              <p:cNvPicPr>
                <a:picLocks noChangeAspect="1"/>
              </p:cNvPicPr>
              <p:nvPr/>
            </p:nvPicPr>
            <p:blipFill>
              <a:blip r:embed="rId7"/>
              <a:stretch>
                <a:fillRect/>
              </a:stretch>
            </p:blipFill>
            <p:spPr>
              <a:xfrm>
                <a:off x="1439303" y="4385218"/>
                <a:ext cx="2321019" cy="2225397"/>
              </a:xfrm>
              <a:prstGeom prst="rect">
                <a:avLst/>
              </a:prstGeom>
            </p:spPr>
          </p:pic>
          <p:sp>
            <p:nvSpPr>
              <p:cNvPr id="58" name="テキスト ボックス 57"/>
              <p:cNvSpPr txBox="1"/>
              <p:nvPr/>
            </p:nvSpPr>
            <p:spPr>
              <a:xfrm>
                <a:off x="670556" y="4431035"/>
                <a:ext cx="1717040" cy="369332"/>
              </a:xfrm>
              <a:prstGeom prst="rect">
                <a:avLst/>
              </a:prstGeom>
              <a:noFill/>
            </p:spPr>
            <p:txBody>
              <a:bodyPr wrap="square" rtlCol="0">
                <a:spAutoFit/>
              </a:bodyPr>
              <a:lstStyle/>
              <a:p>
                <a:pPr algn="ctr"/>
                <a:r>
                  <a:rPr kumimoji="1" lang="en-US" altLang="ja-JP" dirty="0"/>
                  <a:t>(</a:t>
                </a:r>
                <a:r>
                  <a:rPr kumimoji="1" lang="en-US" altLang="ja-JP" i="1" dirty="0" err="1"/>
                  <a:t>n</a:t>
                </a:r>
                <a:r>
                  <a:rPr kumimoji="1" lang="en-US" altLang="ja-JP" dirty="0" err="1"/>
                  <a:t>,</a:t>
                </a:r>
                <a:r>
                  <a:rPr kumimoji="1" lang="en-US" altLang="ja-JP" i="1" dirty="0" err="1"/>
                  <a:t>m</a:t>
                </a:r>
                <a:r>
                  <a:rPr kumimoji="1" lang="en-US" altLang="ja-JP" dirty="0"/>
                  <a:t>)=(6,3)</a:t>
                </a:r>
                <a:endParaRPr kumimoji="1" lang="ja-JP" altLang="en-US" dirty="0"/>
              </a:p>
            </p:txBody>
          </p:sp>
          <p:cxnSp>
            <p:nvCxnSpPr>
              <p:cNvPr id="59" name="直線コネクタ 58"/>
              <p:cNvCxnSpPr/>
              <p:nvPr/>
            </p:nvCxnSpPr>
            <p:spPr>
              <a:xfrm>
                <a:off x="3348565" y="4272228"/>
                <a:ext cx="182033" cy="939799"/>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60" name="円/楕円 59"/>
              <p:cNvSpPr/>
              <p:nvPr/>
            </p:nvSpPr>
            <p:spPr>
              <a:xfrm>
                <a:off x="3421787" y="4094425"/>
                <a:ext cx="227828" cy="227828"/>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1" name="直線コネクタ 60"/>
              <p:cNvCxnSpPr/>
              <p:nvPr/>
            </p:nvCxnSpPr>
            <p:spPr>
              <a:xfrm>
                <a:off x="3530598" y="4164766"/>
                <a:ext cx="177800" cy="941428"/>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62" name="図 61"/>
              <p:cNvPicPr>
                <a:picLocks noChangeAspect="1"/>
              </p:cNvPicPr>
              <p:nvPr/>
            </p:nvPicPr>
            <p:blipFill>
              <a:blip r:embed="rId8"/>
              <a:stretch>
                <a:fillRect/>
              </a:stretch>
            </p:blipFill>
            <p:spPr>
              <a:xfrm>
                <a:off x="3077630" y="4164766"/>
                <a:ext cx="905935" cy="1047261"/>
              </a:xfrm>
              <a:prstGeom prst="rect">
                <a:avLst/>
              </a:prstGeom>
            </p:spPr>
          </p:pic>
          <p:sp>
            <p:nvSpPr>
              <p:cNvPr id="64" name="円/楕円 63"/>
              <p:cNvSpPr/>
              <p:nvPr/>
            </p:nvSpPr>
            <p:spPr>
              <a:xfrm>
                <a:off x="3421787" y="5076558"/>
                <a:ext cx="227828" cy="227828"/>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5" name="直線コネクタ 64"/>
              <p:cNvCxnSpPr/>
              <p:nvPr/>
            </p:nvCxnSpPr>
            <p:spPr>
              <a:xfrm flipH="1">
                <a:off x="3054016" y="5237428"/>
                <a:ext cx="705182" cy="851932"/>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6" name="直線コネクタ 65"/>
              <p:cNvCxnSpPr/>
              <p:nvPr/>
            </p:nvCxnSpPr>
            <p:spPr>
              <a:xfrm>
                <a:off x="3054014" y="6294193"/>
                <a:ext cx="739051" cy="94701"/>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7" name="直線コネクタ 66"/>
              <p:cNvCxnSpPr/>
              <p:nvPr/>
            </p:nvCxnSpPr>
            <p:spPr>
              <a:xfrm>
                <a:off x="1456265" y="5212028"/>
                <a:ext cx="547323" cy="810682"/>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371598" y="6265863"/>
                <a:ext cx="631990" cy="16536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4" name="図形グループ 3"/>
            <p:cNvGrpSpPr/>
            <p:nvPr/>
          </p:nvGrpSpPr>
          <p:grpSpPr>
            <a:xfrm>
              <a:off x="5374131" y="4050723"/>
              <a:ext cx="3163241" cy="2531534"/>
              <a:chOff x="5201897" y="4202287"/>
              <a:chExt cx="3163241" cy="2531534"/>
            </a:xfrm>
          </p:grpSpPr>
          <p:pic>
            <p:nvPicPr>
              <p:cNvPr id="69" name="図 68"/>
              <p:cNvPicPr>
                <a:picLocks noChangeAspect="1"/>
              </p:cNvPicPr>
              <p:nvPr/>
            </p:nvPicPr>
            <p:blipFill>
              <a:blip r:embed="rId9"/>
              <a:stretch>
                <a:fillRect/>
              </a:stretch>
            </p:blipFill>
            <p:spPr>
              <a:xfrm>
                <a:off x="5596391" y="4439353"/>
                <a:ext cx="2354622" cy="2294468"/>
              </a:xfrm>
              <a:prstGeom prst="rect">
                <a:avLst/>
              </a:prstGeom>
            </p:spPr>
          </p:pic>
          <p:sp>
            <p:nvSpPr>
              <p:cNvPr id="70" name="テキスト ボックス 69"/>
              <p:cNvSpPr txBox="1"/>
              <p:nvPr/>
            </p:nvSpPr>
            <p:spPr>
              <a:xfrm>
                <a:off x="5201897" y="4503730"/>
                <a:ext cx="1298217" cy="369332"/>
              </a:xfrm>
              <a:prstGeom prst="rect">
                <a:avLst/>
              </a:prstGeom>
              <a:noFill/>
            </p:spPr>
            <p:txBody>
              <a:bodyPr wrap="square" rtlCol="0">
                <a:spAutoFit/>
              </a:bodyPr>
              <a:lstStyle/>
              <a:p>
                <a:r>
                  <a:rPr lang="en-US" altLang="ja-JP" dirty="0"/>
                  <a:t>(</a:t>
                </a:r>
                <a:r>
                  <a:rPr lang="en-US" altLang="ja-JP" i="1" dirty="0" err="1"/>
                  <a:t>n</a:t>
                </a:r>
                <a:r>
                  <a:rPr lang="en-US" altLang="ja-JP" dirty="0" err="1"/>
                  <a:t>,</a:t>
                </a:r>
                <a:r>
                  <a:rPr lang="en-US" altLang="ja-JP" i="1" dirty="0" err="1"/>
                  <a:t>m</a:t>
                </a:r>
                <a:r>
                  <a:rPr lang="en-US" altLang="ja-JP" dirty="0"/>
                  <a:t>)=(</a:t>
                </a:r>
                <a:r>
                  <a:rPr kumimoji="1" lang="en-US" altLang="ja-JP" dirty="0"/>
                  <a:t>6,4)</a:t>
                </a:r>
                <a:endParaRPr kumimoji="1" lang="ja-JP" altLang="en-US" dirty="0"/>
              </a:p>
            </p:txBody>
          </p:sp>
          <p:pic>
            <p:nvPicPr>
              <p:cNvPr id="71" name="図 70"/>
              <p:cNvPicPr>
                <a:picLocks noChangeAspect="1"/>
              </p:cNvPicPr>
              <p:nvPr/>
            </p:nvPicPr>
            <p:blipFill>
              <a:blip r:embed="rId10"/>
              <a:stretch>
                <a:fillRect/>
              </a:stretch>
            </p:blipFill>
            <p:spPr>
              <a:xfrm>
                <a:off x="7446975" y="4202287"/>
                <a:ext cx="918163" cy="1057724"/>
              </a:xfrm>
              <a:prstGeom prst="rect">
                <a:avLst/>
              </a:prstGeom>
            </p:spPr>
          </p:pic>
        </p:grpSp>
        <p:sp>
          <p:nvSpPr>
            <p:cNvPr id="6" name="正方形/長方形 5"/>
            <p:cNvSpPr/>
            <p:nvPr/>
          </p:nvSpPr>
          <p:spPr>
            <a:xfrm>
              <a:off x="2183577" y="6448004"/>
              <a:ext cx="646331" cy="369332"/>
            </a:xfrm>
            <a:prstGeom prst="rect">
              <a:avLst/>
            </a:prstGeom>
          </p:spPr>
          <p:txBody>
            <a:bodyPr wrap="none">
              <a:spAutoFit/>
            </a:bodyPr>
            <a:lstStyle/>
            <a:p>
              <a:r>
                <a:rPr lang="ja-JP" altLang="en-US" dirty="0">
                  <a:solidFill>
                    <a:srgbClr val="FF0000"/>
                  </a:solidFill>
                </a:rPr>
                <a:t>金属</a:t>
              </a:r>
            </a:p>
          </p:txBody>
        </p:sp>
        <p:sp>
          <p:nvSpPr>
            <p:cNvPr id="72" name="正方形/長方形 71"/>
            <p:cNvSpPr/>
            <p:nvPr/>
          </p:nvSpPr>
          <p:spPr>
            <a:xfrm>
              <a:off x="6442146" y="6448004"/>
              <a:ext cx="877163" cy="369332"/>
            </a:xfrm>
            <a:prstGeom prst="rect">
              <a:avLst/>
            </a:prstGeom>
          </p:spPr>
          <p:txBody>
            <a:bodyPr wrap="none">
              <a:spAutoFit/>
            </a:bodyPr>
            <a:lstStyle/>
            <a:p>
              <a:r>
                <a:rPr lang="ja-JP" altLang="en-US">
                  <a:solidFill>
                    <a:srgbClr val="FF0000"/>
                  </a:solidFill>
                </a:rPr>
                <a:t>半導体</a:t>
              </a:r>
              <a:endParaRPr lang="ja-JP" altLang="en-US" dirty="0">
                <a:solidFill>
                  <a:srgbClr val="FF0000"/>
                </a:solidFill>
              </a:endParaRPr>
            </a:p>
          </p:txBody>
        </p:sp>
      </p:grpSp>
      <p:sp>
        <p:nvSpPr>
          <p:cNvPr id="2" name="スライド番号プレースホルダー 1">
            <a:extLst>
              <a:ext uri="{FF2B5EF4-FFF2-40B4-BE49-F238E27FC236}">
                <a16:creationId xmlns:a16="http://schemas.microsoft.com/office/drawing/2014/main" id="{88FA122D-7115-6B43-92CE-B5CD258AA096}"/>
              </a:ext>
            </a:extLst>
          </p:cNvPr>
          <p:cNvSpPr>
            <a:spLocks noGrp="1"/>
          </p:cNvSpPr>
          <p:nvPr>
            <p:ph type="sldNum" sz="quarter" idx="12"/>
          </p:nvPr>
        </p:nvSpPr>
        <p:spPr/>
        <p:txBody>
          <a:bodyPr/>
          <a:lstStyle/>
          <a:p>
            <a:fld id="{85F06041-1EDA-E94D-86F3-DBBEB1D991AC}" type="slidenum">
              <a:rPr lang="ja-JP" altLang="en-US" smtClean="0"/>
              <a:pPr/>
              <a:t>5</a:t>
            </a:fld>
            <a:r>
              <a:rPr lang="en-US" altLang="ja-JP"/>
              <a:t>/21</a:t>
            </a:r>
            <a:endParaRPr lang="ja-JP" altLang="en-US" dirty="0"/>
          </a:p>
        </p:txBody>
      </p:sp>
    </p:spTree>
    <p:extLst>
      <p:ext uri="{BB962C8B-B14F-4D97-AF65-F5344CB8AC3E}">
        <p14:creationId xmlns:p14="http://schemas.microsoft.com/office/powerpoint/2010/main" val="419570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52" name="Rectangle 2"/>
          <p:cNvSpPr txBox="1">
            <a:spLocks noChangeArrowheads="1"/>
          </p:cNvSpPr>
          <p:nvPr/>
        </p:nvSpPr>
        <p:spPr bwMode="auto">
          <a:xfrm>
            <a:off x="609599" y="152400"/>
            <a:ext cx="8534401"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a:solidFill>
                  <a:srgbClr val="000000"/>
                </a:solidFill>
                <a:ea typeface="ＭＳ Ｐゴシック"/>
                <a:cs typeface="Calibri"/>
              </a:rPr>
              <a:t>金属ナノチューブの微小ギャップ</a:t>
            </a:r>
          </a:p>
        </p:txBody>
      </p:sp>
      <p:pic>
        <p:nvPicPr>
          <p:cNvPr id="25" name="図 24"/>
          <p:cNvPicPr>
            <a:picLocks noChangeAspect="1"/>
          </p:cNvPicPr>
          <p:nvPr/>
        </p:nvPicPr>
        <p:blipFill>
          <a:blip r:embed="rId3"/>
          <a:stretch>
            <a:fillRect/>
          </a:stretch>
        </p:blipFill>
        <p:spPr>
          <a:xfrm rot="16200000">
            <a:off x="2167039" y="798336"/>
            <a:ext cx="974212" cy="1937477"/>
          </a:xfrm>
          <a:prstGeom prst="rect">
            <a:avLst/>
          </a:prstGeom>
        </p:spPr>
      </p:pic>
      <p:grpSp>
        <p:nvGrpSpPr>
          <p:cNvPr id="32" name="図形グループ 31"/>
          <p:cNvGrpSpPr/>
          <p:nvPr/>
        </p:nvGrpSpPr>
        <p:grpSpPr>
          <a:xfrm>
            <a:off x="4099816" y="1179535"/>
            <a:ext cx="944370" cy="1074646"/>
            <a:chOff x="5436602" y="2114089"/>
            <a:chExt cx="2393934" cy="2774076"/>
          </a:xfrm>
        </p:grpSpPr>
        <p:sp>
          <p:nvSpPr>
            <p:cNvPr id="33" name="円/楕円 32"/>
            <p:cNvSpPr/>
            <p:nvPr/>
          </p:nvSpPr>
          <p:spPr bwMode="auto">
            <a:xfrm>
              <a:off x="5436602" y="2494231"/>
              <a:ext cx="2393934" cy="2393934"/>
            </a:xfrm>
            <a:prstGeom prst="ellipse">
              <a:avLst/>
            </a:prstGeom>
            <a:noFill/>
            <a:ln w="28575" cap="flat" cmpd="sng" algn="ctr">
              <a:solidFill>
                <a:schemeClr val="tx1"/>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ja-JP" altLang="en-US" sz="2400">
                <a:solidFill>
                  <a:srgbClr val="40458C"/>
                </a:solidFill>
                <a:latin typeface="Tahoma" pitchFamily="-29" charset="0"/>
                <a:ea typeface="ＭＳ Ｐゴシック" pitchFamily="-29" charset="-128"/>
                <a:cs typeface="ＭＳ Ｐゴシック" pitchFamily="-29" charset="-128"/>
              </a:endParaRPr>
            </a:p>
          </p:txBody>
        </p:sp>
        <p:grpSp>
          <p:nvGrpSpPr>
            <p:cNvPr id="37" name="図形グループ 36"/>
            <p:cNvGrpSpPr/>
            <p:nvPr/>
          </p:nvGrpSpPr>
          <p:grpSpPr>
            <a:xfrm>
              <a:off x="5918829" y="2114089"/>
              <a:ext cx="1748908" cy="1049682"/>
              <a:chOff x="984770" y="5604189"/>
              <a:chExt cx="1748908" cy="1049682"/>
            </a:xfrm>
          </p:grpSpPr>
          <p:pic>
            <p:nvPicPr>
              <p:cNvPr id="38" name="図 37"/>
              <p:cNvPicPr>
                <a:picLocks noChangeAspect="1"/>
              </p:cNvPicPr>
              <p:nvPr/>
            </p:nvPicPr>
            <p:blipFill>
              <a:blip r:embed="rId4"/>
              <a:stretch>
                <a:fillRect/>
              </a:stretch>
            </p:blipFill>
            <p:spPr>
              <a:xfrm rot="6732334">
                <a:off x="1674263" y="5949021"/>
                <a:ext cx="1041400" cy="368300"/>
              </a:xfrm>
              <a:prstGeom prst="rect">
                <a:avLst/>
              </a:prstGeom>
            </p:spPr>
          </p:pic>
          <p:pic>
            <p:nvPicPr>
              <p:cNvPr id="39" name="図 38"/>
              <p:cNvPicPr>
                <a:picLocks noChangeAspect="1"/>
              </p:cNvPicPr>
              <p:nvPr/>
            </p:nvPicPr>
            <p:blipFill>
              <a:blip r:embed="rId4"/>
              <a:stretch>
                <a:fillRect/>
              </a:stretch>
            </p:blipFill>
            <p:spPr>
              <a:xfrm rot="3890196">
                <a:off x="648220" y="5940739"/>
                <a:ext cx="1041400" cy="368300"/>
              </a:xfrm>
              <a:prstGeom prst="rect">
                <a:avLst/>
              </a:prstGeom>
            </p:spPr>
          </p:pic>
          <p:pic>
            <p:nvPicPr>
              <p:cNvPr id="40" name="図 39"/>
              <p:cNvPicPr>
                <a:picLocks noChangeAspect="1"/>
              </p:cNvPicPr>
              <p:nvPr/>
            </p:nvPicPr>
            <p:blipFill>
              <a:blip r:embed="rId4"/>
              <a:stretch>
                <a:fillRect/>
              </a:stretch>
            </p:blipFill>
            <p:spPr>
              <a:xfrm rot="1440925">
                <a:off x="1692278" y="5921998"/>
                <a:ext cx="1041400" cy="368300"/>
              </a:xfrm>
              <a:prstGeom prst="rect">
                <a:avLst/>
              </a:prstGeom>
            </p:spPr>
          </p:pic>
        </p:grpSp>
      </p:grpSp>
      <p:sp>
        <p:nvSpPr>
          <p:cNvPr id="12" name="テキスト ボックス 11"/>
          <p:cNvSpPr txBox="1"/>
          <p:nvPr/>
        </p:nvSpPr>
        <p:spPr>
          <a:xfrm>
            <a:off x="1548832" y="835651"/>
            <a:ext cx="2805576" cy="400110"/>
          </a:xfrm>
          <a:prstGeom prst="rect">
            <a:avLst/>
          </a:prstGeom>
          <a:noFill/>
        </p:spPr>
        <p:txBody>
          <a:bodyPr wrap="none" rtlCol="0">
            <a:spAutoFit/>
          </a:bodyPr>
          <a:lstStyle/>
          <a:p>
            <a:r>
              <a:rPr kumimoji="1" lang="ja-JP" altLang="en-US" sz="2000"/>
              <a:t>ナノチューブ表面の曲率</a:t>
            </a:r>
            <a:endParaRPr kumimoji="1" lang="ja-JP" altLang="en-US" sz="2000" dirty="0"/>
          </a:p>
        </p:txBody>
      </p:sp>
      <p:grpSp>
        <p:nvGrpSpPr>
          <p:cNvPr id="42" name="グループ化 41">
            <a:extLst>
              <a:ext uri="{FF2B5EF4-FFF2-40B4-BE49-F238E27FC236}">
                <a16:creationId xmlns:a16="http://schemas.microsoft.com/office/drawing/2014/main" id="{23200A61-24AF-3E47-8DF3-C4A99841BC91}"/>
              </a:ext>
            </a:extLst>
          </p:cNvPr>
          <p:cNvGrpSpPr/>
          <p:nvPr/>
        </p:nvGrpSpPr>
        <p:grpSpPr>
          <a:xfrm>
            <a:off x="5294505" y="1381248"/>
            <a:ext cx="3483734" cy="646331"/>
            <a:chOff x="5294505" y="1381248"/>
            <a:chExt cx="3483734" cy="646331"/>
          </a:xfrm>
        </p:grpSpPr>
        <p:sp>
          <p:nvSpPr>
            <p:cNvPr id="15" name="正方形/長方形 14"/>
            <p:cNvSpPr/>
            <p:nvPr/>
          </p:nvSpPr>
          <p:spPr>
            <a:xfrm>
              <a:off x="6047124" y="1381248"/>
              <a:ext cx="2731115" cy="646331"/>
            </a:xfrm>
            <a:prstGeom prst="rect">
              <a:avLst/>
            </a:prstGeom>
          </p:spPr>
          <p:txBody>
            <a:bodyPr wrap="square">
              <a:spAutoFit/>
            </a:bodyPr>
            <a:lstStyle/>
            <a:p>
              <a:pPr marL="342900" indent="-342900">
                <a:buAutoNum type="arabicPeriod"/>
              </a:pPr>
              <a:r>
                <a:rPr lang="en-US" altLang="ja-JP" dirty="0">
                  <a:solidFill>
                    <a:srgbClr val="FF0000"/>
                  </a:solidFill>
                </a:rPr>
                <a:t>π-π </a:t>
              </a:r>
              <a:r>
                <a:rPr lang="ja-JP" altLang="en-US">
                  <a:solidFill>
                    <a:srgbClr val="FF0000"/>
                  </a:solidFill>
                </a:rPr>
                <a:t>結合の変化</a:t>
              </a:r>
              <a:endParaRPr lang="en-US" altLang="ja-JP" dirty="0">
                <a:solidFill>
                  <a:srgbClr val="FF0000"/>
                </a:solidFill>
              </a:endParaRPr>
            </a:p>
            <a:p>
              <a:pPr marL="342900" indent="-342900">
                <a:buAutoNum type="arabicPeriod"/>
              </a:pPr>
              <a:r>
                <a:rPr lang="en-US" altLang="ja-JP" dirty="0" err="1">
                  <a:solidFill>
                    <a:srgbClr val="FF0000"/>
                  </a:solidFill>
                </a:rPr>
                <a:t>σ</a:t>
              </a:r>
              <a:r>
                <a:rPr lang="en-US" altLang="ja-JP" dirty="0">
                  <a:solidFill>
                    <a:srgbClr val="FF0000"/>
                  </a:solidFill>
                </a:rPr>
                <a:t>-π </a:t>
              </a:r>
              <a:r>
                <a:rPr lang="ja-JP" altLang="en-US">
                  <a:solidFill>
                    <a:srgbClr val="FF0000"/>
                  </a:solidFill>
                </a:rPr>
                <a:t>結合</a:t>
              </a:r>
              <a:endParaRPr lang="ja-JP" altLang="en-US" dirty="0">
                <a:solidFill>
                  <a:srgbClr val="FF0000"/>
                </a:solidFill>
              </a:endParaRPr>
            </a:p>
          </p:txBody>
        </p:sp>
        <p:sp>
          <p:nvSpPr>
            <p:cNvPr id="58" name="右矢印 57"/>
            <p:cNvSpPr/>
            <p:nvPr/>
          </p:nvSpPr>
          <p:spPr>
            <a:xfrm>
              <a:off x="5294505" y="1639853"/>
              <a:ext cx="592853" cy="254442"/>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C6ABA33E-49D6-FE40-B74B-B4CF9DE017A8}"/>
              </a:ext>
            </a:extLst>
          </p:cNvPr>
          <p:cNvGrpSpPr/>
          <p:nvPr/>
        </p:nvGrpSpPr>
        <p:grpSpPr>
          <a:xfrm>
            <a:off x="348518" y="2751430"/>
            <a:ext cx="8475838" cy="4085268"/>
            <a:chOff x="348518" y="2751430"/>
            <a:chExt cx="8475838" cy="4085268"/>
          </a:xfrm>
        </p:grpSpPr>
        <p:grpSp>
          <p:nvGrpSpPr>
            <p:cNvPr id="45" name="グループ化 44">
              <a:extLst>
                <a:ext uri="{FF2B5EF4-FFF2-40B4-BE49-F238E27FC236}">
                  <a16:creationId xmlns:a16="http://schemas.microsoft.com/office/drawing/2014/main" id="{7AAAA28E-DA57-3B4C-BDC8-4C90FF6B6CCB}"/>
                </a:ext>
              </a:extLst>
            </p:cNvPr>
            <p:cNvGrpSpPr/>
            <p:nvPr/>
          </p:nvGrpSpPr>
          <p:grpSpPr>
            <a:xfrm>
              <a:off x="348518" y="2751430"/>
              <a:ext cx="8475838" cy="4085268"/>
              <a:chOff x="348518" y="2751430"/>
              <a:chExt cx="8475838" cy="4085268"/>
            </a:xfrm>
          </p:grpSpPr>
          <p:grpSp>
            <p:nvGrpSpPr>
              <p:cNvPr id="31" name="グループ化 30">
                <a:extLst>
                  <a:ext uri="{FF2B5EF4-FFF2-40B4-BE49-F238E27FC236}">
                    <a16:creationId xmlns:a16="http://schemas.microsoft.com/office/drawing/2014/main" id="{2E165A49-6A30-6048-A3BE-7236852BEB0E}"/>
                  </a:ext>
                </a:extLst>
              </p:cNvPr>
              <p:cNvGrpSpPr/>
              <p:nvPr/>
            </p:nvGrpSpPr>
            <p:grpSpPr>
              <a:xfrm>
                <a:off x="348518" y="2751430"/>
                <a:ext cx="4397190" cy="4085268"/>
                <a:chOff x="13898" y="2425121"/>
                <a:chExt cx="4397190" cy="4085268"/>
              </a:xfrm>
            </p:grpSpPr>
            <p:grpSp>
              <p:nvGrpSpPr>
                <p:cNvPr id="11" name="図形グループ 10"/>
                <p:cNvGrpSpPr/>
                <p:nvPr/>
              </p:nvGrpSpPr>
              <p:grpSpPr>
                <a:xfrm>
                  <a:off x="13898" y="2425121"/>
                  <a:ext cx="4397190" cy="4085268"/>
                  <a:chOff x="13898" y="2425121"/>
                  <a:chExt cx="4397190" cy="4085268"/>
                </a:xfrm>
              </p:grpSpPr>
              <p:grpSp>
                <p:nvGrpSpPr>
                  <p:cNvPr id="24" name="図形グループ 23"/>
                  <p:cNvGrpSpPr/>
                  <p:nvPr/>
                </p:nvGrpSpPr>
                <p:grpSpPr>
                  <a:xfrm>
                    <a:off x="13898" y="2425121"/>
                    <a:ext cx="4397190" cy="4085268"/>
                    <a:chOff x="13898" y="2425121"/>
                    <a:chExt cx="4397190" cy="4085268"/>
                  </a:xfrm>
                </p:grpSpPr>
                <mc:AlternateContent xmlns:mc="http://schemas.openxmlformats.org/markup-compatibility/2006" xmlns:a14="http://schemas.microsoft.com/office/drawing/2010/main">
                  <mc:Choice Requires="a14">
                    <p:sp>
                      <p:nvSpPr>
                        <p:cNvPr id="28" name="テキスト ボックス 27"/>
                        <p:cNvSpPr txBox="1"/>
                        <p:nvPr/>
                      </p:nvSpPr>
                      <p:spPr>
                        <a:xfrm>
                          <a:off x="454556" y="5756978"/>
                          <a:ext cx="3956532" cy="753411"/>
                        </a:xfrm>
                        <a:prstGeom prst="rect">
                          <a:avLst/>
                        </a:prstGeom>
                        <a:noFill/>
                      </p:spPr>
                      <p:txBody>
                        <a:bodyPr wrap="none" rtlCol="0">
                          <a:spAutoFit/>
                        </a:bodyPr>
                        <a:lstStyle/>
                        <a:p>
                          <a:r>
                            <a:rPr lang="ja-JP" altLang="en-US" sz="2000"/>
                            <a:t>ディラック点の</a:t>
                          </a:r>
                          <a:r>
                            <a:rPr lang="en-US" altLang="ja-JP" sz="2000" dirty="0"/>
                            <a:t>K/K’</a:t>
                          </a:r>
                          <a:r>
                            <a:rPr lang="ja-JP" altLang="en-US" sz="2000"/>
                            <a:t>点からのシフト ：</a:t>
                          </a:r>
                          <a:endParaRPr lang="en-US" altLang="ja-JP" sz="2000" dirty="0"/>
                        </a:p>
                        <a:p>
                          <a:pPr/>
                          <a14:m>
                            <m:oMathPara xmlns:m="http://schemas.openxmlformats.org/officeDocument/2006/math">
                              <m:oMathParaPr>
                                <m:jc m:val="centerGroup"/>
                              </m:oMathParaPr>
                              <m:oMath xmlns:m="http://schemas.openxmlformats.org/officeDocument/2006/math">
                                <m:acc>
                                  <m:accPr>
                                    <m:chr m:val="⃗"/>
                                    <m:ctrlPr>
                                      <a:rPr lang="en-US" altLang="ja-JP" sz="2000" i="1" smtClean="0">
                                        <a:solidFill>
                                          <a:srgbClr val="FF0000"/>
                                        </a:solidFill>
                                        <a:latin typeface="Cambria Math" panose="02040503050406030204" pitchFamily="18" charset="0"/>
                                        <a:ea typeface="Cambria Math" charset="0"/>
                                        <a:cs typeface="Cambria Math" charset="0"/>
                                      </a:rPr>
                                    </m:ctrlPr>
                                  </m:accPr>
                                  <m:e>
                                    <m:r>
                                      <m:rPr>
                                        <m:sty m:val="p"/>
                                      </m:rPr>
                                      <a:rPr lang="el-GR" altLang="ja-JP" sz="2000" i="1">
                                        <a:solidFill>
                                          <a:srgbClr val="FF0000"/>
                                        </a:solidFill>
                                        <a:latin typeface="Cambria Math" charset="0"/>
                                        <a:ea typeface="Cambria Math" charset="0"/>
                                        <a:cs typeface="Cambria Math" charset="0"/>
                                      </a:rPr>
                                      <m:t>Δ</m:t>
                                    </m:r>
                                    <m:r>
                                      <a:rPr lang="en-US" altLang="ja-JP" sz="2000" i="1">
                                        <a:solidFill>
                                          <a:srgbClr val="FF0000"/>
                                        </a:solidFill>
                                        <a:latin typeface="Cambria Math" charset="0"/>
                                        <a:ea typeface="Cambria Math" charset="0"/>
                                        <a:cs typeface="Cambria Math" charset="0"/>
                                      </a:rPr>
                                      <m:t>𝑘</m:t>
                                    </m:r>
                                  </m:e>
                                </m:acc>
                                <m:r>
                                  <a:rPr lang="en-US" altLang="ja-JP" sz="2000" i="1">
                                    <a:solidFill>
                                      <a:srgbClr val="FF0000"/>
                                    </a:solidFill>
                                    <a:latin typeface="Cambria Math" charset="0"/>
                                    <a:ea typeface="Cambria Math" charset="0"/>
                                    <a:cs typeface="Cambria Math" charset="0"/>
                                  </a:rPr>
                                  <m:t>=</m:t>
                                </m:r>
                                <m:r>
                                  <a:rPr lang="en-US" altLang="ja-JP" sz="2000" i="1">
                                    <a:solidFill>
                                      <a:srgbClr val="FF0000"/>
                                    </a:solidFill>
                                    <a:latin typeface="Cambria Math" charset="0"/>
                                    <a:ea typeface="Cambria Math" charset="0"/>
                                    <a:cs typeface="Cambria Math" charset="0"/>
                                  </a:rPr>
                                  <m:t>𝜏</m:t>
                                </m:r>
                                <m:d>
                                  <m:dPr>
                                    <m:ctrlPr>
                                      <a:rPr lang="mr-IN" altLang="ja-JP" sz="2000" i="1">
                                        <a:solidFill>
                                          <a:srgbClr val="FF0000"/>
                                        </a:solidFill>
                                        <a:latin typeface="Cambria Math" panose="02040503050406030204" pitchFamily="18" charset="0"/>
                                        <a:ea typeface="Cambria Math" charset="0"/>
                                        <a:cs typeface="Cambria Math" charset="0"/>
                                      </a:rPr>
                                    </m:ctrlPr>
                                  </m:dPr>
                                  <m:e>
                                    <m:sSub>
                                      <m:sSubPr>
                                        <m:ctrlPr>
                                          <a:rPr lang="en-US" altLang="ja-JP" sz="2000" i="1">
                                            <a:solidFill>
                                              <a:srgbClr val="FF0000"/>
                                            </a:solidFill>
                                            <a:latin typeface="Cambria Math" panose="02040503050406030204" pitchFamily="18" charset="0"/>
                                            <a:ea typeface="Cambria Math" charset="0"/>
                                            <a:cs typeface="Cambria Math" charset="0"/>
                                          </a:rPr>
                                        </m:ctrlPr>
                                      </m:sSubPr>
                                      <m:e>
                                        <m:r>
                                          <m:rPr>
                                            <m:sty m:val="p"/>
                                          </m:rPr>
                                          <a:rPr lang="el-GR" altLang="ja-JP" sz="2000" i="1">
                                            <a:solidFill>
                                              <a:srgbClr val="FF0000"/>
                                            </a:solidFill>
                                            <a:latin typeface="Cambria Math" charset="0"/>
                                            <a:ea typeface="Cambria Math" charset="0"/>
                                            <a:cs typeface="Cambria Math" charset="0"/>
                                          </a:rPr>
                                          <m:t>Δ</m:t>
                                        </m:r>
                                        <m:r>
                                          <a:rPr lang="en-US" altLang="ja-JP" sz="2000" i="1">
                                            <a:solidFill>
                                              <a:srgbClr val="FF0000"/>
                                            </a:solidFill>
                                            <a:latin typeface="Cambria Math" charset="0"/>
                                            <a:ea typeface="Cambria Math" charset="0"/>
                                            <a:cs typeface="Cambria Math" charset="0"/>
                                          </a:rPr>
                                          <m:t>𝑘</m:t>
                                        </m:r>
                                      </m:e>
                                      <m:sub>
                                        <m:r>
                                          <a:rPr lang="en-US" altLang="ja-JP" sz="2000" i="1">
                                            <a:solidFill>
                                              <a:srgbClr val="FF0000"/>
                                            </a:solidFill>
                                            <a:latin typeface="Cambria Math" charset="0"/>
                                            <a:ea typeface="Cambria Math" charset="0"/>
                                            <a:cs typeface="Cambria Math" charset="0"/>
                                          </a:rPr>
                                          <m:t>𝑐</m:t>
                                        </m:r>
                                      </m:sub>
                                    </m:sSub>
                                    <m:r>
                                      <a:rPr lang="en-US" altLang="ja-JP" sz="2000" i="1">
                                        <a:solidFill>
                                          <a:srgbClr val="FF0000"/>
                                        </a:solidFill>
                                        <a:latin typeface="Cambria Math" charset="0"/>
                                        <a:ea typeface="Cambria Math" charset="0"/>
                                        <a:cs typeface="Cambria Math" charset="0"/>
                                      </a:rPr>
                                      <m:t>,</m:t>
                                    </m:r>
                                    <m:sSub>
                                      <m:sSubPr>
                                        <m:ctrlPr>
                                          <a:rPr lang="en-US" altLang="ja-JP" sz="2000" i="1">
                                            <a:solidFill>
                                              <a:srgbClr val="FF0000"/>
                                            </a:solidFill>
                                            <a:latin typeface="Cambria Math" panose="02040503050406030204" pitchFamily="18" charset="0"/>
                                            <a:ea typeface="Cambria Math" charset="0"/>
                                            <a:cs typeface="Cambria Math" charset="0"/>
                                          </a:rPr>
                                        </m:ctrlPr>
                                      </m:sSubPr>
                                      <m:e>
                                        <m:r>
                                          <m:rPr>
                                            <m:sty m:val="p"/>
                                          </m:rPr>
                                          <a:rPr lang="el-GR" altLang="ja-JP" sz="2000" i="1">
                                            <a:solidFill>
                                              <a:srgbClr val="FF0000"/>
                                            </a:solidFill>
                                            <a:latin typeface="Cambria Math" charset="0"/>
                                            <a:ea typeface="Cambria Math" charset="0"/>
                                            <a:cs typeface="Cambria Math" charset="0"/>
                                          </a:rPr>
                                          <m:t>Δ</m:t>
                                        </m:r>
                                        <m:r>
                                          <a:rPr lang="en-US" altLang="ja-JP" sz="2000" i="1">
                                            <a:solidFill>
                                              <a:srgbClr val="FF0000"/>
                                            </a:solidFill>
                                            <a:latin typeface="Cambria Math" charset="0"/>
                                            <a:ea typeface="Cambria Math" charset="0"/>
                                            <a:cs typeface="Cambria Math" charset="0"/>
                                          </a:rPr>
                                          <m:t>𝑘</m:t>
                                        </m:r>
                                      </m:e>
                                      <m:sub>
                                        <m:r>
                                          <a:rPr lang="en-US" altLang="ja-JP" sz="2000" i="1">
                                            <a:solidFill>
                                              <a:srgbClr val="FF0000"/>
                                            </a:solidFill>
                                            <a:latin typeface="Cambria Math" charset="0"/>
                                            <a:ea typeface="Cambria Math" charset="0"/>
                                            <a:cs typeface="Cambria Math" charset="0"/>
                                          </a:rPr>
                                          <m:t>𝑡</m:t>
                                        </m:r>
                                      </m:sub>
                                    </m:sSub>
                                  </m:e>
                                </m:d>
                              </m:oMath>
                            </m:oMathPara>
                          </a14:m>
                          <a:endParaRPr lang="ja-JP" altLang="en-US" sz="2000" dirty="0">
                            <a:solidFill>
                              <a:srgbClr val="FF0000"/>
                            </a:solidFill>
                          </a:endParaRPr>
                        </a:p>
                      </p:txBody>
                    </p:sp>
                  </mc:Choice>
                  <mc:Fallback xmlns="">
                    <p:sp>
                      <p:nvSpPr>
                        <p:cNvPr id="28" name="テキスト ボックス 27"/>
                        <p:cNvSpPr txBox="1">
                          <a:spLocks noRot="1" noChangeAspect="1" noMove="1" noResize="1" noEditPoints="1" noAdjustHandles="1" noChangeArrowheads="1" noChangeShapeType="1" noTextEdit="1"/>
                        </p:cNvSpPr>
                        <p:nvPr/>
                      </p:nvSpPr>
                      <p:spPr>
                        <a:xfrm>
                          <a:off x="454556" y="5756978"/>
                          <a:ext cx="3956532" cy="753411"/>
                        </a:xfrm>
                        <a:prstGeom prst="rect">
                          <a:avLst/>
                        </a:prstGeom>
                        <a:blipFill>
                          <a:blip r:embed="rId5"/>
                          <a:stretch>
                            <a:fillRect l="-1278" t="-6667"/>
                          </a:stretch>
                        </a:blipFill>
                      </p:spPr>
                      <p:txBody>
                        <a:bodyPr/>
                        <a:lstStyle/>
                        <a:p>
                          <a:r>
                            <a:rPr lang="ja-JP" altLang="en-US">
                              <a:noFill/>
                            </a:rPr>
                            <a:t> </a:t>
                          </a:r>
                        </a:p>
                      </p:txBody>
                    </p:sp>
                  </mc:Fallback>
                </mc:AlternateContent>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9435" y="2425121"/>
                      <a:ext cx="2888066" cy="3199977"/>
                    </a:xfrm>
                    <a:prstGeom prst="rect">
                      <a:avLst/>
                    </a:prstGeom>
                  </p:spPr>
                </p:pic>
                <p:grpSp>
                  <p:nvGrpSpPr>
                    <p:cNvPr id="23" name="図形グループ 22"/>
                    <p:cNvGrpSpPr/>
                    <p:nvPr/>
                  </p:nvGrpSpPr>
                  <p:grpSpPr>
                    <a:xfrm>
                      <a:off x="13898" y="4581701"/>
                      <a:ext cx="1494142" cy="986660"/>
                      <a:chOff x="13898" y="4581701"/>
                      <a:chExt cx="1494142" cy="986660"/>
                    </a:xfrm>
                  </p:grpSpPr>
                  <p:cxnSp>
                    <p:nvCxnSpPr>
                      <p:cNvPr id="18" name="直線矢印コネクタ 17"/>
                      <p:cNvCxnSpPr/>
                      <p:nvPr/>
                    </p:nvCxnSpPr>
                    <p:spPr>
                      <a:xfrm flipH="1" flipV="1">
                        <a:off x="394925" y="4660020"/>
                        <a:ext cx="135172" cy="69971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1" name="正方形/長方形 20"/>
                          <p:cNvSpPr/>
                          <p:nvPr/>
                        </p:nvSpPr>
                        <p:spPr>
                          <a:xfrm>
                            <a:off x="1044002" y="5199029"/>
                            <a:ext cx="464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ea typeface="Cambria Math" charset="0"/>
                                          <a:cs typeface="Cambria Math" charset="0"/>
                                        </a:rPr>
                                      </m:ctrlPr>
                                    </m:sSubPr>
                                    <m:e>
                                      <m:r>
                                        <a:rPr lang="en-US" altLang="ja-JP" i="1">
                                          <a:latin typeface="Cambria Math" charset="0"/>
                                          <a:ea typeface="Cambria Math" charset="0"/>
                                          <a:cs typeface="Cambria Math" charset="0"/>
                                        </a:rPr>
                                        <m:t>𝑘</m:t>
                                      </m:r>
                                    </m:e>
                                    <m:sub>
                                      <m:r>
                                        <a:rPr lang="en-US" altLang="ja-JP" i="1">
                                          <a:latin typeface="Cambria Math" charset="0"/>
                                          <a:ea typeface="Cambria Math" charset="0"/>
                                          <a:cs typeface="Cambria Math" charset="0"/>
                                        </a:rPr>
                                        <m:t>𝑐</m:t>
                                      </m:r>
                                    </m:sub>
                                  </m:sSub>
                                </m:oMath>
                              </m:oMathPara>
                            </a14:m>
                            <a:endParaRPr lang="ja-JP" altLang="en-US" dirty="0"/>
                          </a:p>
                        </p:txBody>
                      </p:sp>
                    </mc:Choice>
                    <mc:Fallback xmlns="">
                      <p:sp>
                        <p:nvSpPr>
                          <p:cNvPr id="21" name="正方形/長方形 20"/>
                          <p:cNvSpPr>
                            <a:spLocks noRot="1" noChangeAspect="1" noMove="1" noResize="1" noEditPoints="1" noAdjustHandles="1" noChangeArrowheads="1" noChangeShapeType="1" noTextEdit="1"/>
                          </p:cNvSpPr>
                          <p:nvPr/>
                        </p:nvSpPr>
                        <p:spPr>
                          <a:xfrm>
                            <a:off x="1044002" y="5199029"/>
                            <a:ext cx="464038" cy="369332"/>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正方形/長方形 21"/>
                          <p:cNvSpPr/>
                          <p:nvPr/>
                        </p:nvSpPr>
                        <p:spPr>
                          <a:xfrm>
                            <a:off x="13898" y="4581701"/>
                            <a:ext cx="46403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latin typeface="Cambria Math" panose="02040503050406030204" pitchFamily="18" charset="0"/>
                                          <a:ea typeface="Cambria Math" charset="0"/>
                                          <a:cs typeface="Cambria Math" charset="0"/>
                                        </a:rPr>
                                      </m:ctrlPr>
                                    </m:sSubPr>
                                    <m:e>
                                      <m:r>
                                        <a:rPr lang="en-US" altLang="ja-JP" i="1">
                                          <a:latin typeface="Cambria Math" charset="0"/>
                                          <a:ea typeface="Cambria Math" charset="0"/>
                                          <a:cs typeface="Cambria Math" charset="0"/>
                                        </a:rPr>
                                        <m:t>𝑘</m:t>
                                      </m:r>
                                    </m:e>
                                    <m:sub>
                                      <m:r>
                                        <a:rPr lang="en-US" altLang="ja-JP" b="0" i="1" smtClean="0">
                                          <a:latin typeface="Cambria Math" charset="0"/>
                                          <a:ea typeface="Cambria Math" charset="0"/>
                                          <a:cs typeface="Cambria Math" charset="0"/>
                                        </a:rPr>
                                        <m:t>𝑡</m:t>
                                      </m:r>
                                    </m:sub>
                                  </m:sSub>
                                </m:oMath>
                              </m:oMathPara>
                            </a14:m>
                            <a:endParaRPr lang="ja-JP" altLang="en-US" dirty="0"/>
                          </a:p>
                        </p:txBody>
                      </p:sp>
                    </mc:Choice>
                    <mc:Fallback xmlns="">
                      <p:sp>
                        <p:nvSpPr>
                          <p:cNvPr id="22" name="正方形/長方形 21"/>
                          <p:cNvSpPr>
                            <a:spLocks noRot="1" noChangeAspect="1" noMove="1" noResize="1" noEditPoints="1" noAdjustHandles="1" noChangeArrowheads="1" noChangeShapeType="1" noTextEdit="1"/>
                          </p:cNvSpPr>
                          <p:nvPr/>
                        </p:nvSpPr>
                        <p:spPr>
                          <a:xfrm>
                            <a:off x="13898" y="4581701"/>
                            <a:ext cx="464038" cy="369332"/>
                          </a:xfrm>
                          <a:prstGeom prst="rect">
                            <a:avLst/>
                          </a:prstGeom>
                          <a:blipFill rotWithShape="0">
                            <a:blip r:embed="rId16"/>
                            <a:stretch>
                              <a:fillRect/>
                            </a:stretch>
                          </a:blipFill>
                        </p:spPr>
                        <p:txBody>
                          <a:bodyPr/>
                          <a:lstStyle/>
                          <a:p>
                            <a:r>
                              <a:rPr lang="ja-JP" altLang="en-US">
                                <a:noFill/>
                              </a:rPr>
                              <a:t> </a:t>
                            </a:r>
                          </a:p>
                        </p:txBody>
                      </p:sp>
                    </mc:Fallback>
                  </mc:AlternateContent>
                  <p:cxnSp>
                    <p:nvCxnSpPr>
                      <p:cNvPr id="56" name="直線矢印コネクタ 55"/>
                      <p:cNvCxnSpPr/>
                      <p:nvPr/>
                    </p:nvCxnSpPr>
                    <p:spPr>
                      <a:xfrm rot="5400000" flipH="1" flipV="1">
                        <a:off x="811916" y="4930162"/>
                        <a:ext cx="135172" cy="69971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grpSp>
              <p:cxnSp>
                <p:nvCxnSpPr>
                  <p:cNvPr id="9" name="直線コネクタ 8"/>
                  <p:cNvCxnSpPr/>
                  <p:nvPr/>
                </p:nvCxnSpPr>
                <p:spPr>
                  <a:xfrm>
                    <a:off x="2377440" y="2425121"/>
                    <a:ext cx="237744" cy="12507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a:off x="2368296" y="4374331"/>
                    <a:ext cx="237744" cy="125076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29" name="直線矢印コネクタ 28">
                  <a:extLst>
                    <a:ext uri="{FF2B5EF4-FFF2-40B4-BE49-F238E27FC236}">
                      <a16:creationId xmlns:a16="http://schemas.microsoft.com/office/drawing/2014/main" id="{33048537-88C8-2D44-8153-CC7B99D160CA}"/>
                    </a:ext>
                  </a:extLst>
                </p:cNvPr>
                <p:cNvCxnSpPr>
                  <a:cxnSpLocks/>
                </p:cNvCxnSpPr>
                <p:nvPr/>
              </p:nvCxnSpPr>
              <p:spPr>
                <a:xfrm flipV="1">
                  <a:off x="2473797" y="4951824"/>
                  <a:ext cx="187938" cy="3665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a:extLst>
                    <a:ext uri="{FF2B5EF4-FFF2-40B4-BE49-F238E27FC236}">
                      <a16:creationId xmlns:a16="http://schemas.microsoft.com/office/drawing/2014/main" id="{DCB0119F-A8A2-5F45-ACF2-BE1D504DB2A1}"/>
                    </a:ext>
                  </a:extLst>
                </p:cNvPr>
                <p:cNvCxnSpPr>
                  <a:cxnSpLocks/>
                </p:cNvCxnSpPr>
                <p:nvPr/>
              </p:nvCxnSpPr>
              <p:spPr>
                <a:xfrm>
                  <a:off x="2470256" y="4980121"/>
                  <a:ext cx="64054" cy="338917"/>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9" name="正方形/長方形 18">
                      <a:extLst>
                        <a:ext uri="{FF2B5EF4-FFF2-40B4-BE49-F238E27FC236}">
                          <a16:creationId xmlns:a16="http://schemas.microsoft.com/office/drawing/2014/main" id="{7871CA42-4D26-1946-A63F-BE7C24ACAD70}"/>
                        </a:ext>
                      </a:extLst>
                    </p:cNvPr>
                    <p:cNvSpPr/>
                    <p:nvPr/>
                  </p:nvSpPr>
                  <p:spPr>
                    <a:xfrm>
                      <a:off x="2377440" y="4543956"/>
                      <a:ext cx="60189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a:solidFill>
                                      <a:srgbClr val="FF0000"/>
                                    </a:solidFill>
                                    <a:latin typeface="Cambria Math" panose="02040503050406030204" pitchFamily="18" charset="0"/>
                                    <a:ea typeface="Cambria Math" charset="0"/>
                                    <a:cs typeface="Cambria Math" charset="0"/>
                                  </a:rPr>
                                </m:ctrlPr>
                              </m:sSubPr>
                              <m:e>
                                <m:r>
                                  <m:rPr>
                                    <m:sty m:val="p"/>
                                  </m:rPr>
                                  <a:rPr lang="el-GR" altLang="ja-JP" i="1">
                                    <a:solidFill>
                                      <a:srgbClr val="FF0000"/>
                                    </a:solidFill>
                                    <a:latin typeface="Cambria Math" charset="0"/>
                                    <a:ea typeface="Cambria Math" charset="0"/>
                                    <a:cs typeface="Cambria Math" charset="0"/>
                                  </a:rPr>
                                  <m:t>Δ</m:t>
                                </m:r>
                                <m:r>
                                  <a:rPr lang="en-US" altLang="ja-JP" i="1">
                                    <a:solidFill>
                                      <a:srgbClr val="FF0000"/>
                                    </a:solidFill>
                                    <a:latin typeface="Cambria Math" charset="0"/>
                                    <a:ea typeface="Cambria Math" charset="0"/>
                                    <a:cs typeface="Cambria Math" charset="0"/>
                                  </a:rPr>
                                  <m:t>𝑘</m:t>
                                </m:r>
                              </m:e>
                              <m:sub>
                                <m:r>
                                  <a:rPr lang="en-US" altLang="ja-JP" i="1">
                                    <a:solidFill>
                                      <a:srgbClr val="FF0000"/>
                                    </a:solidFill>
                                    <a:latin typeface="Cambria Math" charset="0"/>
                                    <a:ea typeface="Cambria Math" charset="0"/>
                                    <a:cs typeface="Cambria Math" charset="0"/>
                                  </a:rPr>
                                  <m:t>𝑐</m:t>
                                </m:r>
                              </m:sub>
                            </m:sSub>
                          </m:oMath>
                        </m:oMathPara>
                      </a14:m>
                      <a:endParaRPr lang="ja-JP" altLang="en-US" dirty="0"/>
                    </a:p>
                  </p:txBody>
                </p:sp>
              </mc:Choice>
              <mc:Fallback xmlns="">
                <p:sp>
                  <p:nvSpPr>
                    <p:cNvPr id="19" name="正方形/長方形 18">
                      <a:extLst>
                        <a:ext uri="{FF2B5EF4-FFF2-40B4-BE49-F238E27FC236}">
                          <a16:creationId xmlns:a16="http://schemas.microsoft.com/office/drawing/2014/main" id="{7871CA42-4D26-1946-A63F-BE7C24ACAD70}"/>
                        </a:ext>
                      </a:extLst>
                    </p:cNvPr>
                    <p:cNvSpPr>
                      <a:spLocks noRot="1" noChangeAspect="1" noMove="1" noResize="1" noEditPoints="1" noAdjustHandles="1" noChangeArrowheads="1" noChangeShapeType="1" noTextEdit="1"/>
                    </p:cNvSpPr>
                    <p:nvPr/>
                  </p:nvSpPr>
                  <p:spPr>
                    <a:xfrm>
                      <a:off x="2377440" y="4543956"/>
                      <a:ext cx="601895" cy="369332"/>
                    </a:xfrm>
                    <a:prstGeom prst="rect">
                      <a:avLst/>
                    </a:prstGeom>
                    <a:blipFill>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正方形/長方形 29">
                      <a:extLst>
                        <a:ext uri="{FF2B5EF4-FFF2-40B4-BE49-F238E27FC236}">
                          <a16:creationId xmlns:a16="http://schemas.microsoft.com/office/drawing/2014/main" id="{7653A49C-8105-9745-88B9-1A641011CA28}"/>
                        </a:ext>
                      </a:extLst>
                    </p:cNvPr>
                    <p:cNvSpPr/>
                    <p:nvPr/>
                  </p:nvSpPr>
                  <p:spPr>
                    <a:xfrm>
                      <a:off x="1977800" y="4964913"/>
                      <a:ext cx="60510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altLang="ja-JP" i="1">
                                <a:solidFill>
                                  <a:srgbClr val="FF0000"/>
                                </a:solidFill>
                                <a:latin typeface="Cambria Math" charset="0"/>
                                <a:ea typeface="Cambria Math" charset="0"/>
                                <a:cs typeface="Cambria Math" charset="0"/>
                              </a:rPr>
                              <m:t>Δ</m:t>
                            </m:r>
                            <m:sSub>
                              <m:sSubPr>
                                <m:ctrlPr>
                                  <a:rPr lang="en-US" altLang="ja-JP" i="1">
                                    <a:solidFill>
                                      <a:srgbClr val="FF0000"/>
                                    </a:solidFill>
                                    <a:latin typeface="Cambria Math" panose="02040503050406030204" pitchFamily="18" charset="0"/>
                                    <a:ea typeface="Cambria Math" charset="0"/>
                                    <a:cs typeface="Cambria Math" charset="0"/>
                                  </a:rPr>
                                </m:ctrlPr>
                              </m:sSubPr>
                              <m:e>
                                <m:r>
                                  <a:rPr lang="en-US" altLang="ja-JP" i="1">
                                    <a:solidFill>
                                      <a:srgbClr val="FF0000"/>
                                    </a:solidFill>
                                    <a:latin typeface="Cambria Math" charset="0"/>
                                    <a:ea typeface="Cambria Math" charset="0"/>
                                    <a:cs typeface="Cambria Math" charset="0"/>
                                  </a:rPr>
                                  <m:t>𝑘</m:t>
                                </m:r>
                              </m:e>
                              <m:sub>
                                <m:r>
                                  <a:rPr lang="en-US" altLang="ja-JP" i="1">
                                    <a:solidFill>
                                      <a:srgbClr val="FF0000"/>
                                    </a:solidFill>
                                    <a:latin typeface="Cambria Math" charset="0"/>
                                    <a:ea typeface="Cambria Math" charset="0"/>
                                    <a:cs typeface="Cambria Math" charset="0"/>
                                  </a:rPr>
                                  <m:t>𝑧</m:t>
                                </m:r>
                              </m:sub>
                            </m:sSub>
                          </m:oMath>
                        </m:oMathPara>
                      </a14:m>
                      <a:endParaRPr lang="ja-JP" altLang="en-US" dirty="0"/>
                    </a:p>
                  </p:txBody>
                </p:sp>
              </mc:Choice>
              <mc:Fallback xmlns="">
                <p:sp>
                  <p:nvSpPr>
                    <p:cNvPr id="30" name="正方形/長方形 29">
                      <a:extLst>
                        <a:ext uri="{FF2B5EF4-FFF2-40B4-BE49-F238E27FC236}">
                          <a16:creationId xmlns:a16="http://schemas.microsoft.com/office/drawing/2014/main" id="{7653A49C-8105-9745-88B9-1A641011CA28}"/>
                        </a:ext>
                      </a:extLst>
                    </p:cNvPr>
                    <p:cNvSpPr>
                      <a:spLocks noRot="1" noChangeAspect="1" noMove="1" noResize="1" noEditPoints="1" noAdjustHandles="1" noChangeArrowheads="1" noChangeShapeType="1" noTextEdit="1"/>
                    </p:cNvSpPr>
                    <p:nvPr/>
                  </p:nvSpPr>
                  <p:spPr>
                    <a:xfrm>
                      <a:off x="1977800" y="4964913"/>
                      <a:ext cx="605102" cy="369332"/>
                    </a:xfrm>
                    <a:prstGeom prst="rect">
                      <a:avLst/>
                    </a:prstGeom>
                    <a:blipFill>
                      <a:blip r:embed="rId22"/>
                      <a:stretch>
                        <a:fillRect/>
                      </a:stretch>
                    </a:blipFill>
                  </p:spPr>
                  <p:txBody>
                    <a:bodyPr/>
                    <a:lstStyle/>
                    <a:p>
                      <a:r>
                        <a:rPr lang="ja-JP" altLang="en-US">
                          <a:noFill/>
                        </a:rPr>
                        <a:t> </a:t>
                      </a:r>
                    </a:p>
                  </p:txBody>
                </p:sp>
              </mc:Fallback>
            </mc:AlternateContent>
          </p:grpSp>
          <p:grpSp>
            <p:nvGrpSpPr>
              <p:cNvPr id="10" name="図形グループ 9"/>
              <p:cNvGrpSpPr/>
              <p:nvPr/>
            </p:nvGrpSpPr>
            <p:grpSpPr>
              <a:xfrm>
                <a:off x="5249591" y="3020251"/>
                <a:ext cx="3574765" cy="3524769"/>
                <a:chOff x="4140110" y="5275845"/>
                <a:chExt cx="3574765" cy="3524769"/>
              </a:xfrm>
            </p:grpSpPr>
            <p:pic>
              <p:nvPicPr>
                <p:cNvPr id="3" name="図 2" descr="DiracCone_CuttingLine_00.gi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316001" y="5275845"/>
                  <a:ext cx="943679" cy="1494451"/>
                </a:xfrm>
                <a:prstGeom prst="rect">
                  <a:avLst/>
                </a:prstGeom>
              </p:spPr>
            </p:pic>
            <p:pic>
              <p:nvPicPr>
                <p:cNvPr id="4" name="図 3" descr="DiracCone_CuttingLine_01.gi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6267294" y="5275845"/>
                  <a:ext cx="943679" cy="1494451"/>
                </a:xfrm>
                <a:prstGeom prst="rect">
                  <a:avLst/>
                </a:prstGeom>
              </p:spPr>
            </p:pic>
            <p:pic>
              <p:nvPicPr>
                <p:cNvPr id="14" name="図 13"/>
                <p:cNvPicPr>
                  <a:picLocks noChangeAspect="1"/>
                </p:cNvPicPr>
                <p:nvPr/>
              </p:nvPicPr>
              <p:blipFill rotWithShape="1">
                <a:blip r:embed="rId25"/>
                <a:srcRect l="44323"/>
                <a:stretch/>
              </p:blipFill>
              <p:spPr>
                <a:xfrm>
                  <a:off x="4140110" y="5797606"/>
                  <a:ext cx="657348" cy="399339"/>
                </a:xfrm>
                <a:prstGeom prst="rect">
                  <a:avLst/>
                </a:prstGeom>
              </p:spPr>
            </p:pic>
            <p:pic>
              <p:nvPicPr>
                <p:cNvPr id="57" name="図 56"/>
                <p:cNvPicPr>
                  <a:picLocks noChangeAspect="1"/>
                </p:cNvPicPr>
                <p:nvPr/>
              </p:nvPicPr>
              <p:blipFill rotWithShape="1">
                <a:blip r:embed="rId25"/>
                <a:srcRect l="44323"/>
                <a:stretch/>
              </p:blipFill>
              <p:spPr>
                <a:xfrm>
                  <a:off x="6159489" y="5814093"/>
                  <a:ext cx="657348" cy="399339"/>
                </a:xfrm>
                <a:prstGeom prst="rect">
                  <a:avLst/>
                </a:prstGeom>
              </p:spPr>
            </p:pic>
            <p:cxnSp>
              <p:nvCxnSpPr>
                <p:cNvPr id="17" name="直線矢印コネクタ 16"/>
                <p:cNvCxnSpPr/>
                <p:nvPr/>
              </p:nvCxnSpPr>
              <p:spPr>
                <a:xfrm flipV="1">
                  <a:off x="6951849" y="5880824"/>
                  <a:ext cx="0" cy="217792"/>
                </a:xfrm>
                <a:prstGeom prst="straightConnector1">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76" name="正方形/長方形 75"/>
                <p:cNvSpPr/>
                <p:nvPr/>
              </p:nvSpPr>
              <p:spPr>
                <a:xfrm>
                  <a:off x="7555108" y="5363198"/>
                  <a:ext cx="159767" cy="1757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5" name="図形グループ 74"/>
                <p:cNvGrpSpPr/>
                <p:nvPr/>
              </p:nvGrpSpPr>
              <p:grpSpPr>
                <a:xfrm>
                  <a:off x="5462373" y="6962824"/>
                  <a:ext cx="1678665" cy="1837790"/>
                  <a:chOff x="3772677" y="6878165"/>
                  <a:chExt cx="1678665" cy="1837790"/>
                </a:xfrm>
              </p:grpSpPr>
              <p:sp>
                <p:nvSpPr>
                  <p:cNvPr id="66" name="正方形/長方形 65"/>
                  <p:cNvSpPr/>
                  <p:nvPr/>
                </p:nvSpPr>
                <p:spPr>
                  <a:xfrm>
                    <a:off x="3772677" y="6878165"/>
                    <a:ext cx="1678665" cy="461665"/>
                  </a:xfrm>
                  <a:prstGeom prst="rect">
                    <a:avLst/>
                  </a:prstGeom>
                </p:spPr>
                <p:txBody>
                  <a:bodyPr wrap="none">
                    <a:spAutoFit/>
                  </a:bodyPr>
                  <a:lstStyle/>
                  <a:p>
                    <a:r>
                      <a:rPr lang="en-US" altLang="ja-JP" sz="1200" dirty="0" err="1">
                        <a:solidFill>
                          <a:prstClr val="black"/>
                        </a:solidFill>
                        <a:latin typeface="Calibri"/>
                        <a:ea typeface="ＭＳ Ｐゴシック"/>
                      </a:rPr>
                      <a:t>Ouyang</a:t>
                    </a:r>
                    <a:r>
                      <a:rPr lang="en-US" altLang="ja-JP" sz="1200" i="1" dirty="0">
                        <a:solidFill>
                          <a:prstClr val="black"/>
                        </a:solidFill>
                        <a:latin typeface="Calibri"/>
                        <a:ea typeface="ＭＳ Ｐゴシック"/>
                      </a:rPr>
                      <a:t> et al. </a:t>
                    </a:r>
                  </a:p>
                  <a:p>
                    <a:r>
                      <a:rPr lang="en-US" altLang="ja-JP" sz="1200" dirty="0">
                        <a:solidFill>
                          <a:prstClr val="black"/>
                        </a:solidFill>
                        <a:latin typeface="Calibri"/>
                        <a:ea typeface="ＭＳ Ｐゴシック"/>
                      </a:rPr>
                      <a:t>Science </a:t>
                    </a:r>
                    <a:r>
                      <a:rPr lang="en-US" altLang="ja-JP" sz="1200" b="1" dirty="0">
                        <a:solidFill>
                          <a:prstClr val="black"/>
                        </a:solidFill>
                        <a:latin typeface="Calibri"/>
                        <a:ea typeface="ＭＳ Ｐゴシック"/>
                      </a:rPr>
                      <a:t>292</a:t>
                    </a:r>
                    <a:r>
                      <a:rPr lang="en-US" altLang="ja-JP" sz="1200" dirty="0">
                        <a:solidFill>
                          <a:prstClr val="black"/>
                        </a:solidFill>
                        <a:latin typeface="Calibri"/>
                        <a:ea typeface="ＭＳ Ｐゴシック"/>
                      </a:rPr>
                      <a:t>, 702 (2001)</a:t>
                    </a:r>
                  </a:p>
                </p:txBody>
              </p:sp>
              <p:grpSp>
                <p:nvGrpSpPr>
                  <p:cNvPr id="67" name="図形グループ 66"/>
                  <p:cNvGrpSpPr/>
                  <p:nvPr/>
                </p:nvGrpSpPr>
                <p:grpSpPr>
                  <a:xfrm>
                    <a:off x="3792391" y="7295673"/>
                    <a:ext cx="1523080" cy="1420282"/>
                    <a:chOff x="2250333" y="7725431"/>
                    <a:chExt cx="1748804" cy="1630771"/>
                  </a:xfrm>
                </p:grpSpPr>
                <p:pic>
                  <p:nvPicPr>
                    <p:cNvPr id="68" name="図 67"/>
                    <p:cNvPicPr>
                      <a:picLocks noChangeAspect="1"/>
                    </p:cNvPicPr>
                    <p:nvPr/>
                  </p:nvPicPr>
                  <p:blipFill rotWithShape="1">
                    <a:blip r:embed="rId26"/>
                    <a:srcRect b="67588"/>
                    <a:stretch/>
                  </p:blipFill>
                  <p:spPr>
                    <a:xfrm>
                      <a:off x="2250333" y="7725431"/>
                      <a:ext cx="1747789" cy="1378442"/>
                    </a:xfrm>
                    <a:prstGeom prst="rect">
                      <a:avLst/>
                    </a:prstGeom>
                  </p:spPr>
                </p:pic>
                <p:pic>
                  <p:nvPicPr>
                    <p:cNvPr id="69" name="図 68"/>
                    <p:cNvPicPr>
                      <a:picLocks noChangeAspect="1"/>
                    </p:cNvPicPr>
                    <p:nvPr/>
                  </p:nvPicPr>
                  <p:blipFill rotWithShape="1">
                    <a:blip r:embed="rId26"/>
                    <a:srcRect t="92116" b="-422"/>
                    <a:stretch/>
                  </p:blipFill>
                  <p:spPr>
                    <a:xfrm>
                      <a:off x="2251349" y="9002946"/>
                      <a:ext cx="1747788" cy="353256"/>
                    </a:xfrm>
                    <a:prstGeom prst="rect">
                      <a:avLst/>
                    </a:prstGeom>
                  </p:spPr>
                </p:pic>
              </p:grpSp>
              <p:cxnSp>
                <p:nvCxnSpPr>
                  <p:cNvPr id="74" name="直線矢印コネクタ 73"/>
                  <p:cNvCxnSpPr/>
                  <p:nvPr/>
                </p:nvCxnSpPr>
                <p:spPr>
                  <a:xfrm>
                    <a:off x="4441264" y="7961930"/>
                    <a:ext cx="360991" cy="0"/>
                  </a:xfrm>
                  <a:prstGeom prst="straightConnector1">
                    <a:avLst/>
                  </a:prstGeom>
                  <a:ln>
                    <a:solidFill>
                      <a:srgbClr val="FF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sp>
              <p:nvSpPr>
                <p:cNvPr id="43" name="右矢印 42"/>
                <p:cNvSpPr/>
                <p:nvPr/>
              </p:nvSpPr>
              <p:spPr>
                <a:xfrm>
                  <a:off x="5482972" y="5895849"/>
                  <a:ext cx="453225" cy="254442"/>
                </a:xfrm>
                <a:prstGeom prst="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mc:AlternateContent xmlns:mc="http://schemas.openxmlformats.org/markup-compatibility/2006" xmlns:a14="http://schemas.microsoft.com/office/drawing/2010/main">
            <mc:Choice Requires="a14">
              <p:sp>
                <p:nvSpPr>
                  <p:cNvPr id="41" name="正方形/長方形 40">
                    <a:extLst>
                      <a:ext uri="{FF2B5EF4-FFF2-40B4-BE49-F238E27FC236}">
                        <a16:creationId xmlns:a16="http://schemas.microsoft.com/office/drawing/2014/main" id="{13266FD9-C06E-4F45-84C6-4B41E83F8653}"/>
                      </a:ext>
                    </a:extLst>
                  </p:cNvPr>
                  <p:cNvSpPr/>
                  <p:nvPr/>
                </p:nvSpPr>
                <p:spPr>
                  <a:xfrm>
                    <a:off x="3285917" y="4634840"/>
                    <a:ext cx="1039195" cy="369332"/>
                  </a:xfrm>
                  <a:prstGeom prst="rect">
                    <a:avLst/>
                  </a:prstGeom>
                </p:spPr>
                <p:txBody>
                  <a:bodyPr wrap="none">
                    <a:spAutoFit/>
                  </a:bodyPr>
                  <a:lstStyle/>
                  <a:p>
                    <a:r>
                      <a:rPr lang="en-US" altLang="ja-JP" dirty="0"/>
                      <a:t>K (</a:t>
                    </a:r>
                    <a14:m>
                      <m:oMath xmlns:m="http://schemas.openxmlformats.org/officeDocument/2006/math">
                        <m:r>
                          <a:rPr lang="en-US" altLang="ja-JP" i="1">
                            <a:latin typeface="Cambria Math" charset="0"/>
                            <a:ea typeface="Cambria Math" charset="0"/>
                            <a:cs typeface="Cambria Math" charset="0"/>
                          </a:rPr>
                          <m:t>𝜏</m:t>
                        </m:r>
                        <m:r>
                          <a:rPr lang="en-US" altLang="ja-JP" i="1">
                            <a:latin typeface="Cambria Math" panose="02040503050406030204" pitchFamily="18" charset="0"/>
                            <a:ea typeface="Cambria Math" charset="0"/>
                            <a:cs typeface="Cambria Math" charset="0"/>
                          </a:rPr>
                          <m:t>=</m:t>
                        </m:r>
                        <m:r>
                          <a:rPr lang="en-US" altLang="ja-JP" b="0" i="1" smtClean="0">
                            <a:latin typeface="Cambria Math" panose="02040503050406030204" pitchFamily="18" charset="0"/>
                            <a:ea typeface="Cambria Math" charset="0"/>
                            <a:cs typeface="Cambria Math" charset="0"/>
                          </a:rPr>
                          <m:t>1</m:t>
                        </m:r>
                      </m:oMath>
                    </a14:m>
                    <a:r>
                      <a:rPr lang="en-US" altLang="ja-JP" dirty="0"/>
                      <a:t>)</a:t>
                    </a:r>
                    <a:endParaRPr lang="ja-JP" altLang="en-US"/>
                  </a:p>
                </p:txBody>
              </p:sp>
            </mc:Choice>
            <mc:Fallback xmlns="">
              <p:sp>
                <p:nvSpPr>
                  <p:cNvPr id="41" name="正方形/長方形 40">
                    <a:extLst>
                      <a:ext uri="{FF2B5EF4-FFF2-40B4-BE49-F238E27FC236}">
                        <a16:creationId xmlns:a16="http://schemas.microsoft.com/office/drawing/2014/main" id="{13266FD9-C06E-4F45-84C6-4B41E83F8653}"/>
                      </a:ext>
                    </a:extLst>
                  </p:cNvPr>
                  <p:cNvSpPr>
                    <a:spLocks noRot="1" noChangeAspect="1" noMove="1" noResize="1" noEditPoints="1" noAdjustHandles="1" noChangeArrowheads="1" noChangeShapeType="1" noTextEdit="1"/>
                  </p:cNvSpPr>
                  <p:nvPr/>
                </p:nvSpPr>
                <p:spPr>
                  <a:xfrm>
                    <a:off x="3285917" y="4634840"/>
                    <a:ext cx="1039195" cy="369332"/>
                  </a:xfrm>
                  <a:prstGeom prst="rect">
                    <a:avLst/>
                  </a:prstGeom>
                  <a:blipFill>
                    <a:blip r:embed="rId27"/>
                    <a:stretch>
                      <a:fillRect l="-4819" t="-6667" r="-2410" b="-2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3" name="正方形/長方形 62">
                    <a:extLst>
                      <a:ext uri="{FF2B5EF4-FFF2-40B4-BE49-F238E27FC236}">
                        <a16:creationId xmlns:a16="http://schemas.microsoft.com/office/drawing/2014/main" id="{9502947A-DAE7-4045-BB46-7DA6FBA39479}"/>
                      </a:ext>
                    </a:extLst>
                  </p:cNvPr>
                  <p:cNvSpPr/>
                  <p:nvPr/>
                </p:nvSpPr>
                <p:spPr>
                  <a:xfrm>
                    <a:off x="3055084" y="3858202"/>
                    <a:ext cx="1270028" cy="369332"/>
                  </a:xfrm>
                  <a:prstGeom prst="rect">
                    <a:avLst/>
                  </a:prstGeom>
                </p:spPr>
                <p:txBody>
                  <a:bodyPr wrap="none">
                    <a:spAutoFit/>
                  </a:bodyPr>
                  <a:lstStyle/>
                  <a:p>
                    <a:r>
                      <a:rPr lang="en-US" altLang="ja-JP" dirty="0"/>
                      <a:t>K’ (</a:t>
                    </a:r>
                    <a14:m>
                      <m:oMath xmlns:m="http://schemas.openxmlformats.org/officeDocument/2006/math">
                        <m:r>
                          <a:rPr lang="en-US" altLang="ja-JP" i="1">
                            <a:latin typeface="Cambria Math" charset="0"/>
                            <a:ea typeface="Cambria Math" charset="0"/>
                            <a:cs typeface="Cambria Math" charset="0"/>
                          </a:rPr>
                          <m:t>𝜏</m:t>
                        </m:r>
                        <m:r>
                          <a:rPr lang="en-US" altLang="ja-JP" i="1">
                            <a:latin typeface="Cambria Math" panose="02040503050406030204" pitchFamily="18" charset="0"/>
                            <a:ea typeface="Cambria Math" charset="0"/>
                            <a:cs typeface="Cambria Math" charset="0"/>
                          </a:rPr>
                          <m:t>=</m:t>
                        </m:r>
                        <m:r>
                          <a:rPr lang="en-US" altLang="ja-JP" b="0" i="1" smtClean="0">
                            <a:latin typeface="Cambria Math" panose="02040503050406030204" pitchFamily="18" charset="0"/>
                            <a:ea typeface="Cambria Math" charset="0"/>
                            <a:cs typeface="Cambria Math" charset="0"/>
                          </a:rPr>
                          <m:t>−1</m:t>
                        </m:r>
                      </m:oMath>
                    </a14:m>
                    <a:r>
                      <a:rPr lang="en-US" altLang="ja-JP" dirty="0"/>
                      <a:t>)</a:t>
                    </a:r>
                    <a:endParaRPr lang="ja-JP" altLang="en-US"/>
                  </a:p>
                </p:txBody>
              </p:sp>
            </mc:Choice>
            <mc:Fallback xmlns="">
              <p:sp>
                <p:nvSpPr>
                  <p:cNvPr id="63" name="正方形/長方形 62">
                    <a:extLst>
                      <a:ext uri="{FF2B5EF4-FFF2-40B4-BE49-F238E27FC236}">
                        <a16:creationId xmlns:a16="http://schemas.microsoft.com/office/drawing/2014/main" id="{9502947A-DAE7-4045-BB46-7DA6FBA39479}"/>
                      </a:ext>
                    </a:extLst>
                  </p:cNvPr>
                  <p:cNvSpPr>
                    <a:spLocks noRot="1" noChangeAspect="1" noMove="1" noResize="1" noEditPoints="1" noAdjustHandles="1" noChangeArrowheads="1" noChangeShapeType="1" noTextEdit="1"/>
                  </p:cNvSpPr>
                  <p:nvPr/>
                </p:nvSpPr>
                <p:spPr>
                  <a:xfrm>
                    <a:off x="3055084" y="3858202"/>
                    <a:ext cx="1270028" cy="369332"/>
                  </a:xfrm>
                  <a:prstGeom prst="rect">
                    <a:avLst/>
                  </a:prstGeom>
                  <a:blipFill>
                    <a:blip r:embed="rId28"/>
                    <a:stretch>
                      <a:fillRect l="-3960" t="-6667" r="-1980" b="-23333"/>
                    </a:stretch>
                  </a:blipFill>
                </p:spPr>
                <p:txBody>
                  <a:bodyPr/>
                  <a:lstStyle/>
                  <a:p>
                    <a:r>
                      <a:rPr lang="ja-JP" altLang="en-US">
                        <a:noFill/>
                      </a:rPr>
                      <a:t> </a:t>
                    </a:r>
                  </a:p>
                </p:txBody>
              </p:sp>
            </mc:Fallback>
          </mc:AlternateContent>
        </p:grpSp>
        <p:grpSp>
          <p:nvGrpSpPr>
            <p:cNvPr id="5" name="グループ化 4">
              <a:extLst>
                <a:ext uri="{FF2B5EF4-FFF2-40B4-BE49-F238E27FC236}">
                  <a16:creationId xmlns:a16="http://schemas.microsoft.com/office/drawing/2014/main" id="{821756F0-9707-7A44-9F0A-13B80FC9036A}"/>
                </a:ext>
              </a:extLst>
            </p:cNvPr>
            <p:cNvGrpSpPr/>
            <p:nvPr/>
          </p:nvGrpSpPr>
          <p:grpSpPr>
            <a:xfrm>
              <a:off x="2291775" y="2985883"/>
              <a:ext cx="1230746" cy="771017"/>
              <a:chOff x="2291775" y="2985883"/>
              <a:chExt cx="1230746" cy="771017"/>
            </a:xfrm>
          </p:grpSpPr>
          <p:grpSp>
            <p:nvGrpSpPr>
              <p:cNvPr id="2" name="グループ化 1">
                <a:extLst>
                  <a:ext uri="{FF2B5EF4-FFF2-40B4-BE49-F238E27FC236}">
                    <a16:creationId xmlns:a16="http://schemas.microsoft.com/office/drawing/2014/main" id="{BF46ED63-0ED7-6041-B844-12F0B9BA334C}"/>
                  </a:ext>
                </a:extLst>
              </p:cNvPr>
              <p:cNvGrpSpPr/>
              <p:nvPr/>
            </p:nvGrpSpPr>
            <p:grpSpPr>
              <a:xfrm rot="10800000">
                <a:off x="2652293" y="3048501"/>
                <a:ext cx="191479" cy="367214"/>
                <a:chOff x="2834932" y="3349317"/>
                <a:chExt cx="191479" cy="367214"/>
              </a:xfrm>
            </p:grpSpPr>
            <p:cxnSp>
              <p:nvCxnSpPr>
                <p:cNvPr id="49" name="直線矢印コネクタ 48">
                  <a:extLst>
                    <a:ext uri="{FF2B5EF4-FFF2-40B4-BE49-F238E27FC236}">
                      <a16:creationId xmlns:a16="http://schemas.microsoft.com/office/drawing/2014/main" id="{C88C9522-8039-2142-9FE0-035E440F96F5}"/>
                    </a:ext>
                  </a:extLst>
                </p:cNvPr>
                <p:cNvCxnSpPr>
                  <a:cxnSpLocks/>
                </p:cNvCxnSpPr>
                <p:nvPr/>
              </p:nvCxnSpPr>
              <p:spPr>
                <a:xfrm flipV="1">
                  <a:off x="2838473" y="3349317"/>
                  <a:ext cx="187938" cy="36651"/>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0" name="直線矢印コネクタ 49">
                  <a:extLst>
                    <a:ext uri="{FF2B5EF4-FFF2-40B4-BE49-F238E27FC236}">
                      <a16:creationId xmlns:a16="http://schemas.microsoft.com/office/drawing/2014/main" id="{C7FBBC53-3C56-BF41-838E-AB942681F6FD}"/>
                    </a:ext>
                  </a:extLst>
                </p:cNvPr>
                <p:cNvCxnSpPr>
                  <a:cxnSpLocks/>
                </p:cNvCxnSpPr>
                <p:nvPr/>
              </p:nvCxnSpPr>
              <p:spPr>
                <a:xfrm>
                  <a:off x="2834932" y="3377614"/>
                  <a:ext cx="64054" cy="338917"/>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53" name="正方形/長方形 52">
                    <a:extLst>
                      <a:ext uri="{FF2B5EF4-FFF2-40B4-BE49-F238E27FC236}">
                        <a16:creationId xmlns:a16="http://schemas.microsoft.com/office/drawing/2014/main" id="{BA385B35-66CF-9B40-8449-5EB2E21459EE}"/>
                      </a:ext>
                    </a:extLst>
                  </p:cNvPr>
                  <p:cNvSpPr/>
                  <p:nvPr/>
                </p:nvSpPr>
                <p:spPr>
                  <a:xfrm>
                    <a:off x="2291775" y="3387568"/>
                    <a:ext cx="77502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ea typeface="Cambria Math" charset="0"/>
                                  <a:cs typeface="Cambria Math" charset="0"/>
                                </a:rPr>
                              </m:ctrlPr>
                            </m:sSubPr>
                            <m:e>
                              <m:r>
                                <a:rPr lang="en-US" altLang="ja-JP" b="0" i="1" smtClean="0">
                                  <a:solidFill>
                                    <a:srgbClr val="FF0000"/>
                                  </a:solidFill>
                                  <a:latin typeface="Cambria Math" panose="02040503050406030204" pitchFamily="18" charset="0"/>
                                  <a:ea typeface="Cambria Math" charset="0"/>
                                  <a:cs typeface="Cambria Math" charset="0"/>
                                </a:rPr>
                                <m:t>−</m:t>
                              </m:r>
                              <m:r>
                                <m:rPr>
                                  <m:sty m:val="p"/>
                                </m:rPr>
                                <a:rPr lang="el-GR" altLang="ja-JP" i="1">
                                  <a:solidFill>
                                    <a:srgbClr val="FF0000"/>
                                  </a:solidFill>
                                  <a:latin typeface="Cambria Math" charset="0"/>
                                  <a:ea typeface="Cambria Math" charset="0"/>
                                  <a:cs typeface="Cambria Math" charset="0"/>
                                </a:rPr>
                                <m:t>Δ</m:t>
                              </m:r>
                              <m:r>
                                <a:rPr lang="en-US" altLang="ja-JP" i="1">
                                  <a:solidFill>
                                    <a:srgbClr val="FF0000"/>
                                  </a:solidFill>
                                  <a:latin typeface="Cambria Math" charset="0"/>
                                  <a:ea typeface="Cambria Math" charset="0"/>
                                  <a:cs typeface="Cambria Math" charset="0"/>
                                </a:rPr>
                                <m:t>𝑘</m:t>
                              </m:r>
                            </m:e>
                            <m:sub>
                              <m:r>
                                <a:rPr lang="en-US" altLang="ja-JP" i="1">
                                  <a:solidFill>
                                    <a:srgbClr val="FF0000"/>
                                  </a:solidFill>
                                  <a:latin typeface="Cambria Math" charset="0"/>
                                  <a:ea typeface="Cambria Math" charset="0"/>
                                  <a:cs typeface="Cambria Math" charset="0"/>
                                </a:rPr>
                                <m:t>𝑐</m:t>
                              </m:r>
                            </m:sub>
                          </m:sSub>
                        </m:oMath>
                      </m:oMathPara>
                    </a14:m>
                    <a:endParaRPr lang="ja-JP" altLang="en-US" dirty="0"/>
                  </a:p>
                </p:txBody>
              </p:sp>
            </mc:Choice>
            <mc:Fallback xmlns="">
              <p:sp>
                <p:nvSpPr>
                  <p:cNvPr id="53" name="正方形/長方形 52">
                    <a:extLst>
                      <a:ext uri="{FF2B5EF4-FFF2-40B4-BE49-F238E27FC236}">
                        <a16:creationId xmlns:a16="http://schemas.microsoft.com/office/drawing/2014/main" id="{BA385B35-66CF-9B40-8449-5EB2E21459EE}"/>
                      </a:ext>
                    </a:extLst>
                  </p:cNvPr>
                  <p:cNvSpPr>
                    <a:spLocks noRot="1" noChangeAspect="1" noMove="1" noResize="1" noEditPoints="1" noAdjustHandles="1" noChangeArrowheads="1" noChangeShapeType="1" noTextEdit="1"/>
                  </p:cNvSpPr>
                  <p:nvPr/>
                </p:nvSpPr>
                <p:spPr>
                  <a:xfrm>
                    <a:off x="2291775" y="3387568"/>
                    <a:ext cx="775020" cy="369332"/>
                  </a:xfrm>
                  <a:prstGeom prst="rect">
                    <a:avLst/>
                  </a:prstGeom>
                  <a:blipFill>
                    <a:blip r:embed="rId2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5" name="正方形/長方形 54">
                    <a:extLst>
                      <a:ext uri="{FF2B5EF4-FFF2-40B4-BE49-F238E27FC236}">
                        <a16:creationId xmlns:a16="http://schemas.microsoft.com/office/drawing/2014/main" id="{BC7EC25B-F031-4F4D-87D7-4BE24B06F012}"/>
                      </a:ext>
                    </a:extLst>
                  </p:cNvPr>
                  <p:cNvSpPr/>
                  <p:nvPr/>
                </p:nvSpPr>
                <p:spPr>
                  <a:xfrm>
                    <a:off x="2744295" y="2985883"/>
                    <a:ext cx="77822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ja-JP" b="0" i="1" smtClean="0">
                              <a:solidFill>
                                <a:srgbClr val="FF0000"/>
                              </a:solidFill>
                              <a:latin typeface="Cambria Math" panose="02040503050406030204" pitchFamily="18" charset="0"/>
                              <a:ea typeface="Cambria Math" charset="0"/>
                              <a:cs typeface="Cambria Math" charset="0"/>
                            </a:rPr>
                            <m:t>−</m:t>
                          </m:r>
                          <m:r>
                            <m:rPr>
                              <m:sty m:val="p"/>
                            </m:rPr>
                            <a:rPr lang="el-GR" altLang="ja-JP" i="1">
                              <a:solidFill>
                                <a:srgbClr val="FF0000"/>
                              </a:solidFill>
                              <a:latin typeface="Cambria Math" charset="0"/>
                              <a:ea typeface="Cambria Math" charset="0"/>
                              <a:cs typeface="Cambria Math" charset="0"/>
                            </a:rPr>
                            <m:t>Δ</m:t>
                          </m:r>
                          <m:sSub>
                            <m:sSubPr>
                              <m:ctrlPr>
                                <a:rPr lang="en-US" altLang="ja-JP" i="1">
                                  <a:solidFill>
                                    <a:srgbClr val="FF0000"/>
                                  </a:solidFill>
                                  <a:latin typeface="Cambria Math" panose="02040503050406030204" pitchFamily="18" charset="0"/>
                                  <a:ea typeface="Cambria Math" charset="0"/>
                                  <a:cs typeface="Cambria Math" charset="0"/>
                                </a:rPr>
                              </m:ctrlPr>
                            </m:sSubPr>
                            <m:e>
                              <m:r>
                                <a:rPr lang="en-US" altLang="ja-JP" i="1">
                                  <a:solidFill>
                                    <a:srgbClr val="FF0000"/>
                                  </a:solidFill>
                                  <a:latin typeface="Cambria Math" charset="0"/>
                                  <a:ea typeface="Cambria Math" charset="0"/>
                                  <a:cs typeface="Cambria Math" charset="0"/>
                                </a:rPr>
                                <m:t>𝑘</m:t>
                              </m:r>
                            </m:e>
                            <m:sub>
                              <m:r>
                                <a:rPr lang="en-US" altLang="ja-JP" i="1">
                                  <a:solidFill>
                                    <a:srgbClr val="FF0000"/>
                                  </a:solidFill>
                                  <a:latin typeface="Cambria Math" charset="0"/>
                                  <a:ea typeface="Cambria Math" charset="0"/>
                                  <a:cs typeface="Cambria Math" charset="0"/>
                                </a:rPr>
                                <m:t>𝑧</m:t>
                              </m:r>
                            </m:sub>
                          </m:sSub>
                        </m:oMath>
                      </m:oMathPara>
                    </a14:m>
                    <a:endParaRPr lang="ja-JP" altLang="en-US" dirty="0"/>
                  </a:p>
                </p:txBody>
              </p:sp>
            </mc:Choice>
            <mc:Fallback xmlns="">
              <p:sp>
                <p:nvSpPr>
                  <p:cNvPr id="55" name="正方形/長方形 54">
                    <a:extLst>
                      <a:ext uri="{FF2B5EF4-FFF2-40B4-BE49-F238E27FC236}">
                        <a16:creationId xmlns:a16="http://schemas.microsoft.com/office/drawing/2014/main" id="{BC7EC25B-F031-4F4D-87D7-4BE24B06F012}"/>
                      </a:ext>
                    </a:extLst>
                  </p:cNvPr>
                  <p:cNvSpPr>
                    <a:spLocks noRot="1" noChangeAspect="1" noMove="1" noResize="1" noEditPoints="1" noAdjustHandles="1" noChangeArrowheads="1" noChangeShapeType="1" noTextEdit="1"/>
                  </p:cNvSpPr>
                  <p:nvPr/>
                </p:nvSpPr>
                <p:spPr>
                  <a:xfrm>
                    <a:off x="2744295" y="2985883"/>
                    <a:ext cx="778226" cy="369332"/>
                  </a:xfrm>
                  <a:prstGeom prst="rect">
                    <a:avLst/>
                  </a:prstGeom>
                  <a:blipFill>
                    <a:blip r:embed="rId30"/>
                    <a:stretch>
                      <a:fillRect/>
                    </a:stretch>
                  </a:blipFill>
                </p:spPr>
                <p:txBody>
                  <a:bodyPr/>
                  <a:lstStyle/>
                  <a:p>
                    <a:r>
                      <a:rPr lang="ja-JP" altLang="en-US">
                        <a:noFill/>
                      </a:rPr>
                      <a:t> </a:t>
                    </a:r>
                  </a:p>
                </p:txBody>
              </p:sp>
            </mc:Fallback>
          </mc:AlternateContent>
        </p:grpSp>
      </p:grpSp>
      <p:sp>
        <p:nvSpPr>
          <p:cNvPr id="8" name="スライド番号プレースホルダー 7">
            <a:extLst>
              <a:ext uri="{FF2B5EF4-FFF2-40B4-BE49-F238E27FC236}">
                <a16:creationId xmlns:a16="http://schemas.microsoft.com/office/drawing/2014/main" id="{64EC94B2-C0A7-DB4F-93FB-1B8720AA56FF}"/>
              </a:ext>
            </a:extLst>
          </p:cNvPr>
          <p:cNvSpPr>
            <a:spLocks noGrp="1"/>
          </p:cNvSpPr>
          <p:nvPr>
            <p:ph type="sldNum" sz="quarter" idx="12"/>
          </p:nvPr>
        </p:nvSpPr>
        <p:spPr/>
        <p:txBody>
          <a:bodyPr/>
          <a:lstStyle/>
          <a:p>
            <a:fld id="{85F06041-1EDA-E94D-86F3-DBBEB1D991AC}" type="slidenum">
              <a:rPr lang="ja-JP" altLang="en-US" smtClean="0"/>
              <a:pPr/>
              <a:t>6</a:t>
            </a:fld>
            <a:r>
              <a:rPr lang="en-US" altLang="ja-JP"/>
              <a:t>/21</a:t>
            </a:r>
            <a:endParaRPr lang="ja-JP" altLang="en-US" dirty="0"/>
          </a:p>
        </p:txBody>
      </p:sp>
    </p:spTree>
    <p:extLst>
      <p:ext uri="{BB962C8B-B14F-4D97-AF65-F5344CB8AC3E}">
        <p14:creationId xmlns:p14="http://schemas.microsoft.com/office/powerpoint/2010/main" val="2407040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2" name="Line 4"/>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25" name="Text Box 16"/>
          <p:cNvSpPr txBox="1">
            <a:spLocks noChangeArrowheads="1"/>
          </p:cNvSpPr>
          <p:nvPr/>
        </p:nvSpPr>
        <p:spPr bwMode="auto">
          <a:xfrm>
            <a:off x="513580" y="1120816"/>
            <a:ext cx="3701654" cy="400110"/>
          </a:xfrm>
          <a:prstGeom prst="rect">
            <a:avLst/>
          </a:prstGeom>
          <a:noFill/>
          <a:ln w="9525">
            <a:noFill/>
            <a:miter lim="800000"/>
            <a:headEnd/>
            <a:tailEnd/>
          </a:ln>
          <a:effectLst/>
        </p:spPr>
        <p:txBody>
          <a:bodyPr wrap="none">
            <a:prstTxWarp prst="textNoShape">
              <a:avLst/>
            </a:prstTxWarp>
            <a:spAutoFit/>
          </a:bodyPr>
          <a:lstStyle/>
          <a:p>
            <a:r>
              <a:rPr lang="ja-JP" altLang="en-US" sz="2000">
                <a:solidFill>
                  <a:srgbClr val="000000"/>
                </a:solidFill>
                <a:latin typeface="Calibri"/>
                <a:ea typeface="ＭＳ Ｐゴシック"/>
                <a:cs typeface="Calibri"/>
              </a:rPr>
              <a:t>炭素原子のスピン軌道相互作用</a:t>
            </a:r>
            <a:endParaRPr lang="en-US" altLang="ja-JP" sz="2000" dirty="0">
              <a:solidFill>
                <a:srgbClr val="000000"/>
              </a:solidFill>
              <a:latin typeface="Calibri"/>
              <a:ea typeface="ＭＳ Ｐゴシック"/>
              <a:cs typeface="Calibri"/>
            </a:endParaRPr>
          </a:p>
        </p:txBody>
      </p:sp>
      <p:grpSp>
        <p:nvGrpSpPr>
          <p:cNvPr id="9" name="図形グループ 8"/>
          <p:cNvGrpSpPr/>
          <p:nvPr/>
        </p:nvGrpSpPr>
        <p:grpSpPr>
          <a:xfrm>
            <a:off x="1462619" y="1483124"/>
            <a:ext cx="1591844" cy="673473"/>
            <a:chOff x="1493262" y="1315898"/>
            <a:chExt cx="1897186" cy="802656"/>
          </a:xfrm>
        </p:grpSpPr>
        <p:grpSp>
          <p:nvGrpSpPr>
            <p:cNvPr id="27" name="図形グループ 18"/>
            <p:cNvGrpSpPr/>
            <p:nvPr/>
          </p:nvGrpSpPr>
          <p:grpSpPr>
            <a:xfrm>
              <a:off x="1493262" y="1315898"/>
              <a:ext cx="1897186" cy="802656"/>
              <a:chOff x="152400" y="4419600"/>
              <a:chExt cx="1981200" cy="838200"/>
            </a:xfrm>
          </p:grpSpPr>
          <p:sp>
            <p:nvSpPr>
              <p:cNvPr id="29" name="円/楕円 28"/>
              <p:cNvSpPr/>
              <p:nvPr/>
            </p:nvSpPr>
            <p:spPr bwMode="auto">
              <a:xfrm>
                <a:off x="152400" y="4572000"/>
                <a:ext cx="1981200" cy="6858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ja-JP" altLang="en-US">
                  <a:solidFill>
                    <a:srgbClr val="000000"/>
                  </a:solidFill>
                  <a:latin typeface="Tahoma"/>
                  <a:ea typeface="ＭＳ Ｐゴシック"/>
                  <a:cs typeface="ＭＳ Ｐゴシック"/>
                </a:endParaRPr>
              </a:p>
            </p:txBody>
          </p:sp>
          <p:sp>
            <p:nvSpPr>
              <p:cNvPr id="31" name="上矢印 30"/>
              <p:cNvSpPr/>
              <p:nvPr/>
            </p:nvSpPr>
            <p:spPr bwMode="auto">
              <a:xfrm>
                <a:off x="1676400" y="4419600"/>
                <a:ext cx="190500" cy="457200"/>
              </a:xfrm>
              <a:prstGeom prs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ja-JP" altLang="en-US">
                  <a:solidFill>
                    <a:srgbClr val="000000"/>
                  </a:solidFill>
                  <a:latin typeface="Tahoma"/>
                  <a:ea typeface="ＭＳ Ｐゴシック"/>
                  <a:cs typeface="ＭＳ Ｐゴシック"/>
                </a:endParaRPr>
              </a:p>
            </p:txBody>
          </p:sp>
          <p:sp>
            <p:nvSpPr>
              <p:cNvPr id="32" name="円/楕円 31"/>
              <p:cNvSpPr/>
              <p:nvPr/>
            </p:nvSpPr>
            <p:spPr bwMode="auto">
              <a:xfrm>
                <a:off x="1657350" y="4533900"/>
                <a:ext cx="228600" cy="22860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ja-JP" altLang="en-US">
                  <a:solidFill>
                    <a:srgbClr val="000000"/>
                  </a:solidFill>
                  <a:latin typeface="Tahoma"/>
                  <a:ea typeface="ＭＳ Ｐゴシック"/>
                  <a:cs typeface="ＭＳ Ｐゴシック"/>
                </a:endParaRPr>
              </a:p>
            </p:txBody>
          </p:sp>
        </p:grpSp>
        <p:sp>
          <p:nvSpPr>
            <p:cNvPr id="34" name="円/楕円 33"/>
            <p:cNvSpPr/>
            <p:nvPr/>
          </p:nvSpPr>
          <p:spPr bwMode="auto">
            <a:xfrm>
              <a:off x="2332402" y="1607773"/>
              <a:ext cx="218906" cy="218906"/>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ja-JP" altLang="en-US" dirty="0">
                <a:solidFill>
                  <a:srgbClr val="000000"/>
                </a:solidFill>
                <a:latin typeface="Tahoma"/>
                <a:ea typeface="ＭＳ Ｐゴシック"/>
                <a:cs typeface="ＭＳ Ｐゴシック"/>
              </a:endParaRPr>
            </a:p>
          </p:txBody>
        </p:sp>
        <p:sp>
          <p:nvSpPr>
            <p:cNvPr id="35" name="TextBox 24"/>
            <p:cNvSpPr txBox="1"/>
            <p:nvPr/>
          </p:nvSpPr>
          <p:spPr>
            <a:xfrm>
              <a:off x="2254077" y="1521439"/>
              <a:ext cx="374838" cy="366814"/>
            </a:xfrm>
            <a:prstGeom prst="rect">
              <a:avLst/>
            </a:prstGeom>
            <a:noFill/>
          </p:spPr>
          <p:txBody>
            <a:bodyPr wrap="none" rtlCol="0">
              <a:spAutoFit/>
            </a:bodyPr>
            <a:lstStyle/>
            <a:p>
              <a:r>
                <a:rPr lang="en-US" altLang="ja-JP" sz="1400" dirty="0">
                  <a:solidFill>
                    <a:srgbClr val="000000"/>
                  </a:solidFill>
                  <a:latin typeface="Tahoma"/>
                  <a:ea typeface="ＭＳ Ｐゴシック"/>
                  <a:cs typeface="ＭＳ Ｐゴシック"/>
                </a:rPr>
                <a:t>+</a:t>
              </a:r>
              <a:endParaRPr lang="ja-JP" altLang="en-US" sz="1400" dirty="0">
                <a:solidFill>
                  <a:srgbClr val="000000"/>
                </a:solidFill>
                <a:latin typeface="Tahoma"/>
                <a:ea typeface="ＭＳ Ｐゴシック"/>
                <a:cs typeface="ＭＳ Ｐゴシック"/>
              </a:endParaRPr>
            </a:p>
          </p:txBody>
        </p:sp>
      </p:grpSp>
      <mc:AlternateContent xmlns:mc="http://schemas.openxmlformats.org/markup-compatibility/2006" xmlns:a14="http://schemas.microsoft.com/office/drawing/2010/main">
        <mc:Choice Requires="a14">
          <p:sp>
            <p:nvSpPr>
              <p:cNvPr id="6" name="正方形/長方形 5"/>
              <p:cNvSpPr/>
              <p:nvPr/>
            </p:nvSpPr>
            <p:spPr>
              <a:xfrm>
                <a:off x="95133" y="2522556"/>
                <a:ext cx="4112729" cy="338554"/>
              </a:xfrm>
              <a:prstGeom prst="rect">
                <a:avLst/>
              </a:prstGeom>
            </p:spPr>
            <p:txBody>
              <a:bodyPr wrap="none">
                <a:spAutoFit/>
              </a:bodyPr>
              <a:lstStyle/>
              <a:p>
                <a14:m>
                  <m:oMath xmlns:m="http://schemas.openxmlformats.org/officeDocument/2006/math">
                    <m:d>
                      <m:dPr>
                        <m:begChr m:val=""/>
                        <m:endChr m:val="⟩"/>
                        <m:ctrlPr>
                          <a:rPr lang="ja-JP" altLang="en-US" sz="1600" i="1">
                            <a:latin typeface="Cambria Math" panose="02040503050406030204" pitchFamily="18" charset="0"/>
                          </a:rPr>
                        </m:ctrlPr>
                      </m:dPr>
                      <m:e>
                        <m:sSub>
                          <m:sSubPr>
                            <m:ctrlPr>
                              <a:rPr lang="en-US" altLang="ja-JP" sz="1600" i="1">
                                <a:latin typeface="Cambria Math" panose="02040503050406030204" pitchFamily="18" charset="0"/>
                              </a:rPr>
                            </m:ctrlPr>
                          </m:sSubPr>
                          <m:e>
                            <m:r>
                              <a:rPr lang="en-US" altLang="ja-JP" sz="1600" b="0" i="1" smtClean="0">
                                <a:latin typeface="Cambria Math" charset="0"/>
                              </a:rPr>
                              <m:t>|</m:t>
                            </m:r>
                            <m:r>
                              <a:rPr lang="en-US" altLang="ja-JP" sz="1600" i="1">
                                <a:latin typeface="Cambria Math" charset="0"/>
                                <a:ea typeface="Cambria Math" charset="0"/>
                                <a:cs typeface="Cambria Math" charset="0"/>
                              </a:rPr>
                              <m:t>ℓ</m:t>
                            </m:r>
                          </m:e>
                          <m:sub>
                            <m:r>
                              <a:rPr lang="en-US" altLang="ja-JP" sz="1600" i="1">
                                <a:latin typeface="Cambria Math" charset="0"/>
                              </a:rPr>
                              <m:t>𝑧</m:t>
                            </m:r>
                          </m:sub>
                        </m:sSub>
                        <m:r>
                          <a:rPr lang="en-US" altLang="ja-JP" sz="1600" b="0" i="1" smtClean="0">
                            <a:latin typeface="Cambria Math" charset="0"/>
                          </a:rPr>
                          <m:t>=0,</m:t>
                        </m:r>
                        <m:r>
                          <a:rPr lang="en-US" altLang="ja-JP" sz="1600" b="0" i="1" smtClean="0">
                            <a:latin typeface="Cambria Math" charset="0"/>
                          </a:rPr>
                          <m:t>𝑠</m:t>
                        </m:r>
                      </m:e>
                    </m:d>
                  </m:oMath>
                </a14:m>
                <a:r>
                  <a:rPr lang="ja-JP" altLang="en-US" sz="1600" dirty="0"/>
                  <a:t> </a:t>
                </a:r>
                <a:r>
                  <a:rPr lang="ja-JP" altLang="en-US" sz="1600"/>
                  <a:t>（</a:t>
                </a:r>
                <a:r>
                  <a:rPr lang="en-US" altLang="ja-JP" sz="1600" dirty="0"/>
                  <a:t>π</a:t>
                </a:r>
                <a:r>
                  <a:rPr lang="ja-JP" altLang="en-US" sz="1600"/>
                  <a:t>軌道） </a:t>
                </a:r>
                <a14:m>
                  <m:oMath xmlns:m="http://schemas.openxmlformats.org/officeDocument/2006/math">
                    <m:r>
                      <a:rPr lang="en-US" altLang="ja-JP" sz="1600" i="1">
                        <a:latin typeface="Cambria Math" charset="0"/>
                        <a:ea typeface="Cambria Math" charset="0"/>
                        <a:cs typeface="Cambria Math" charset="0"/>
                      </a:rPr>
                      <m:t>↔</m:t>
                    </m:r>
                    <m:d>
                      <m:dPr>
                        <m:begChr m:val=""/>
                        <m:endChr m:val="⟩"/>
                        <m:ctrlPr>
                          <a:rPr lang="ja-JP" altLang="en-US" sz="1600" i="1">
                            <a:latin typeface="Cambria Math" panose="02040503050406030204" pitchFamily="18" charset="0"/>
                          </a:rPr>
                        </m:ctrlPr>
                      </m:dPr>
                      <m:e>
                        <m:sSub>
                          <m:sSubPr>
                            <m:ctrlPr>
                              <a:rPr lang="en-US" altLang="ja-JP" sz="1600" i="1">
                                <a:latin typeface="Cambria Math" panose="02040503050406030204" pitchFamily="18" charset="0"/>
                              </a:rPr>
                            </m:ctrlPr>
                          </m:sSubPr>
                          <m:e>
                            <m:r>
                              <a:rPr lang="en-US" altLang="ja-JP" sz="1600" i="1">
                                <a:latin typeface="Cambria Math" charset="0"/>
                              </a:rPr>
                              <m:t>|</m:t>
                            </m:r>
                            <m:r>
                              <a:rPr lang="en-US" altLang="ja-JP" sz="1600" i="1">
                                <a:latin typeface="Cambria Math" charset="0"/>
                                <a:ea typeface="Cambria Math" charset="0"/>
                                <a:cs typeface="Cambria Math" charset="0"/>
                              </a:rPr>
                              <m:t>ℓ</m:t>
                            </m:r>
                          </m:e>
                          <m:sub>
                            <m:r>
                              <a:rPr lang="en-US" altLang="ja-JP" sz="1600" i="1">
                                <a:latin typeface="Cambria Math" charset="0"/>
                              </a:rPr>
                              <m:t>𝑧</m:t>
                            </m:r>
                          </m:sub>
                        </m:sSub>
                        <m:r>
                          <a:rPr lang="en-US" altLang="ja-JP" sz="1600" i="1">
                            <a:latin typeface="Cambria Math" charset="0"/>
                          </a:rPr>
                          <m:t>=</m:t>
                        </m:r>
                        <m:r>
                          <a:rPr lang="en-US" altLang="ja-JP" sz="1600" i="1">
                            <a:latin typeface="Cambria Math" charset="0"/>
                            <a:ea typeface="Cambria Math" charset="0"/>
                            <a:cs typeface="Cambria Math" charset="0"/>
                          </a:rPr>
                          <m:t>±1</m:t>
                        </m:r>
                        <m:r>
                          <a:rPr lang="en-US" altLang="ja-JP" sz="1600" i="1">
                            <a:latin typeface="Cambria Math" charset="0"/>
                          </a:rPr>
                          <m:t>,−</m:t>
                        </m:r>
                        <m:r>
                          <a:rPr lang="en-US" altLang="ja-JP" sz="1600" i="1">
                            <a:latin typeface="Cambria Math" charset="0"/>
                          </a:rPr>
                          <m:t>𝑠</m:t>
                        </m:r>
                      </m:e>
                    </m:d>
                  </m:oMath>
                </a14:m>
                <a:r>
                  <a:rPr lang="ja-JP" altLang="en-US" sz="1600" dirty="0"/>
                  <a:t> </a:t>
                </a:r>
                <a:r>
                  <a:rPr lang="ja-JP" altLang="en-US" sz="1600"/>
                  <a:t>（</a:t>
                </a:r>
                <a:r>
                  <a:rPr lang="en-US" altLang="ja-JP" sz="1600" dirty="0" err="1"/>
                  <a:t>σ</a:t>
                </a:r>
                <a:r>
                  <a:rPr lang="ja-JP" altLang="en-US" sz="1600"/>
                  <a:t>軌道）</a:t>
                </a:r>
                <a:endParaRPr lang="ja-JP" altLang="en-US" sz="1600" dirty="0">
                  <a:solidFill>
                    <a:srgbClr val="000000"/>
                  </a:solidFill>
                </a:endParaRPr>
              </a:p>
            </p:txBody>
          </p:sp>
        </mc:Choice>
        <mc:Fallback xmlns="">
          <p:sp>
            <p:nvSpPr>
              <p:cNvPr id="6" name="正方形/長方形 5"/>
              <p:cNvSpPr>
                <a:spLocks noRot="1" noChangeAspect="1" noMove="1" noResize="1" noEditPoints="1" noAdjustHandles="1" noChangeArrowheads="1" noChangeShapeType="1" noTextEdit="1"/>
              </p:cNvSpPr>
              <p:nvPr/>
            </p:nvSpPr>
            <p:spPr>
              <a:xfrm>
                <a:off x="95133" y="2522556"/>
                <a:ext cx="4112729" cy="338554"/>
              </a:xfrm>
              <a:prstGeom prst="rect">
                <a:avLst/>
              </a:prstGeom>
              <a:blipFill>
                <a:blip r:embed="rId3"/>
                <a:stretch>
                  <a:fillRect t="-111111" b="-1777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582531" y="2116875"/>
                <a:ext cx="3355214" cy="3745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1600" i="1" smtClean="0">
                              <a:latin typeface="Cambria Math" panose="02040503050406030204" pitchFamily="18" charset="0"/>
                            </a:rPr>
                          </m:ctrlPr>
                        </m:sSubPr>
                        <m:e>
                          <m:r>
                            <a:rPr kumimoji="1" lang="en-US" altLang="ja-JP" sz="1600" b="0" i="1" smtClean="0">
                              <a:latin typeface="Cambria Math" charset="0"/>
                            </a:rPr>
                            <m:t>𝑉</m:t>
                          </m:r>
                        </m:e>
                        <m:sub>
                          <m:r>
                            <m:rPr>
                              <m:nor/>
                            </m:rPr>
                            <a:rPr kumimoji="1" lang="en-US" altLang="ja-JP" sz="1600" b="0" i="0" smtClean="0">
                              <a:latin typeface="Cambria Math" charset="0"/>
                            </a:rPr>
                            <m:t>so</m:t>
                          </m:r>
                        </m:sub>
                      </m:sSub>
                      <m:acc>
                        <m:accPr>
                          <m:chr m:val="⃗"/>
                          <m:ctrlPr>
                            <a:rPr kumimoji="1" lang="en-US" altLang="ja-JP" sz="1600" i="1" smtClean="0">
                              <a:latin typeface="Cambria Math" panose="02040503050406030204" pitchFamily="18" charset="0"/>
                            </a:rPr>
                          </m:ctrlPr>
                        </m:accPr>
                        <m:e>
                          <m:r>
                            <a:rPr lang="en-US" altLang="ja-JP" sz="1600" i="1">
                              <a:latin typeface="Cambria Math" charset="0"/>
                              <a:ea typeface="Cambria Math" charset="0"/>
                              <a:cs typeface="Cambria Math" charset="0"/>
                            </a:rPr>
                            <m:t>ℓ</m:t>
                          </m:r>
                        </m:e>
                      </m:acc>
                      <m:r>
                        <a:rPr lang="en-US" altLang="ja-JP" sz="1600" i="1" smtClean="0">
                          <a:latin typeface="Cambria Math" charset="0"/>
                          <a:ea typeface="Cambria Math" charset="0"/>
                          <a:cs typeface="Cambria Math" charset="0"/>
                        </a:rPr>
                        <m:t>∙</m:t>
                      </m:r>
                      <m:acc>
                        <m:accPr>
                          <m:chr m:val="⃗"/>
                          <m:ctrlPr>
                            <a:rPr lang="en-US" altLang="ja-JP" sz="1600" i="1">
                              <a:latin typeface="Cambria Math" panose="02040503050406030204" pitchFamily="18" charset="0"/>
                            </a:rPr>
                          </m:ctrlPr>
                        </m:accPr>
                        <m:e>
                          <m:r>
                            <a:rPr lang="en-US" altLang="ja-JP" sz="1600" b="0" i="1" smtClean="0">
                              <a:latin typeface="Cambria Math" charset="0"/>
                              <a:ea typeface="Cambria Math" charset="0"/>
                              <a:cs typeface="Cambria Math" charset="0"/>
                            </a:rPr>
                            <m:t>𝑠</m:t>
                          </m:r>
                        </m:e>
                      </m:acc>
                      <m:r>
                        <a:rPr lang="en-US" altLang="ja-JP" sz="1600" b="0" i="1" smtClean="0">
                          <a:latin typeface="Cambria Math" charset="0"/>
                          <a:ea typeface="Cambria Math" charset="0"/>
                          <a:cs typeface="Cambria Math" charset="0"/>
                        </a:rPr>
                        <m:t>=</m:t>
                      </m:r>
                      <m:sSub>
                        <m:sSubPr>
                          <m:ctrlPr>
                            <a:rPr lang="en-US" altLang="ja-JP" sz="1600" i="1">
                              <a:latin typeface="Cambria Math" panose="02040503050406030204" pitchFamily="18" charset="0"/>
                            </a:rPr>
                          </m:ctrlPr>
                        </m:sSubPr>
                        <m:e>
                          <m:r>
                            <a:rPr lang="en-US" altLang="ja-JP" sz="1600" i="1">
                              <a:latin typeface="Cambria Math" charset="0"/>
                            </a:rPr>
                            <m:t>𝑉</m:t>
                          </m:r>
                        </m:e>
                        <m:sub>
                          <m:r>
                            <m:rPr>
                              <m:nor/>
                            </m:rPr>
                            <a:rPr lang="en-US" altLang="ja-JP" sz="1600">
                              <a:latin typeface="Cambria Math" charset="0"/>
                            </a:rPr>
                            <m:t>so</m:t>
                          </m:r>
                        </m:sub>
                      </m:sSub>
                      <m:d>
                        <m:dPr>
                          <m:ctrlPr>
                            <a:rPr lang="mr-IN" altLang="ja-JP" sz="1600" i="1" smtClean="0">
                              <a:latin typeface="Cambria Math" panose="02040503050406030204" pitchFamily="18" charset="0"/>
                            </a:rPr>
                          </m:ctrlPr>
                        </m:dPr>
                        <m:e>
                          <m:sSub>
                            <m:sSubPr>
                              <m:ctrlPr>
                                <a:rPr lang="en-US" altLang="ja-JP" sz="1600" i="1" smtClean="0">
                                  <a:latin typeface="Cambria Math" panose="02040503050406030204" pitchFamily="18" charset="0"/>
                                </a:rPr>
                              </m:ctrlPr>
                            </m:sSubPr>
                            <m:e>
                              <m:r>
                                <a:rPr lang="en-US" altLang="ja-JP" sz="1600" i="1">
                                  <a:latin typeface="Cambria Math" charset="0"/>
                                  <a:ea typeface="Cambria Math" charset="0"/>
                                  <a:cs typeface="Cambria Math" charset="0"/>
                                </a:rPr>
                                <m:t>ℓ</m:t>
                              </m:r>
                            </m:e>
                            <m:sub>
                              <m:r>
                                <a:rPr lang="en-US" altLang="ja-JP" sz="1600" b="0" i="1" smtClean="0">
                                  <a:latin typeface="Cambria Math" charset="0"/>
                                </a:rPr>
                                <m:t>+</m:t>
                              </m:r>
                            </m:sub>
                          </m:sSub>
                          <m:sSub>
                            <m:sSubPr>
                              <m:ctrlPr>
                                <a:rPr lang="en-US" altLang="ja-JP" sz="1600" i="1">
                                  <a:latin typeface="Cambria Math" panose="02040503050406030204" pitchFamily="18" charset="0"/>
                                </a:rPr>
                              </m:ctrlPr>
                            </m:sSubPr>
                            <m:e>
                              <m:r>
                                <a:rPr lang="en-US" altLang="ja-JP" sz="1600" b="0" i="1" smtClean="0">
                                  <a:latin typeface="Cambria Math" charset="0"/>
                                  <a:ea typeface="Cambria Math" charset="0"/>
                                  <a:cs typeface="Cambria Math" charset="0"/>
                                </a:rPr>
                                <m:t>𝑠</m:t>
                              </m:r>
                            </m:e>
                            <m:sub>
                              <m:r>
                                <a:rPr lang="en-US" altLang="ja-JP" sz="1600" b="0" i="1" smtClean="0">
                                  <a:latin typeface="Cambria Math" charset="0"/>
                                </a:rPr>
                                <m:t>−</m:t>
                              </m:r>
                            </m:sub>
                          </m:sSub>
                          <m:r>
                            <a:rPr lang="en-US" altLang="ja-JP" sz="1600" b="0" i="1" smtClean="0">
                              <a:latin typeface="Cambria Math" charset="0"/>
                            </a:rPr>
                            <m:t>+</m:t>
                          </m:r>
                          <m:sSub>
                            <m:sSubPr>
                              <m:ctrlPr>
                                <a:rPr lang="en-US" altLang="ja-JP" sz="1600" i="1">
                                  <a:latin typeface="Cambria Math" panose="02040503050406030204" pitchFamily="18" charset="0"/>
                                </a:rPr>
                              </m:ctrlPr>
                            </m:sSubPr>
                            <m:e>
                              <m:r>
                                <a:rPr lang="en-US" altLang="ja-JP" sz="1600" i="1">
                                  <a:latin typeface="Cambria Math" charset="0"/>
                                  <a:ea typeface="Cambria Math" charset="0"/>
                                  <a:cs typeface="Cambria Math" charset="0"/>
                                </a:rPr>
                                <m:t>ℓ</m:t>
                              </m:r>
                            </m:e>
                            <m:sub>
                              <m:r>
                                <a:rPr lang="en-US" altLang="ja-JP" sz="1600" b="0" i="1" smtClean="0">
                                  <a:latin typeface="Cambria Math" charset="0"/>
                                </a:rPr>
                                <m:t>−</m:t>
                              </m:r>
                            </m:sub>
                          </m:sSub>
                          <m:sSub>
                            <m:sSubPr>
                              <m:ctrlPr>
                                <a:rPr lang="en-US" altLang="ja-JP" sz="1600" i="1">
                                  <a:latin typeface="Cambria Math" panose="02040503050406030204" pitchFamily="18" charset="0"/>
                                </a:rPr>
                              </m:ctrlPr>
                            </m:sSubPr>
                            <m:e>
                              <m:r>
                                <a:rPr lang="en-US" altLang="ja-JP" sz="1600" i="1">
                                  <a:latin typeface="Cambria Math" charset="0"/>
                                  <a:ea typeface="Cambria Math" charset="0"/>
                                  <a:cs typeface="Cambria Math" charset="0"/>
                                </a:rPr>
                                <m:t>𝑠</m:t>
                              </m:r>
                            </m:e>
                            <m:sub>
                              <m:r>
                                <a:rPr lang="en-US" altLang="ja-JP" sz="1600" i="1">
                                  <a:latin typeface="Cambria Math" charset="0"/>
                                </a:rPr>
                                <m:t>+</m:t>
                              </m:r>
                            </m:sub>
                          </m:sSub>
                          <m:r>
                            <a:rPr lang="en-US" altLang="ja-JP" sz="1600" b="0" i="1" smtClean="0">
                              <a:latin typeface="Cambria Math" charset="0"/>
                            </a:rPr>
                            <m:t>+</m:t>
                          </m:r>
                          <m:sSub>
                            <m:sSubPr>
                              <m:ctrlPr>
                                <a:rPr lang="en-US" altLang="ja-JP" sz="1600" i="1">
                                  <a:latin typeface="Cambria Math" panose="02040503050406030204" pitchFamily="18" charset="0"/>
                                </a:rPr>
                              </m:ctrlPr>
                            </m:sSubPr>
                            <m:e>
                              <m:r>
                                <a:rPr lang="en-US" altLang="ja-JP" sz="1600" i="1">
                                  <a:latin typeface="Cambria Math" charset="0"/>
                                  <a:ea typeface="Cambria Math" charset="0"/>
                                  <a:cs typeface="Cambria Math" charset="0"/>
                                </a:rPr>
                                <m:t>ℓ</m:t>
                              </m:r>
                            </m:e>
                            <m:sub>
                              <m:r>
                                <a:rPr lang="en-US" altLang="ja-JP" sz="1600" b="0" i="1" smtClean="0">
                                  <a:latin typeface="Cambria Math" charset="0"/>
                                </a:rPr>
                                <m:t>𝑧</m:t>
                              </m:r>
                            </m:sub>
                          </m:sSub>
                          <m:sSub>
                            <m:sSubPr>
                              <m:ctrlPr>
                                <a:rPr lang="en-US" altLang="ja-JP" sz="1600" i="1">
                                  <a:latin typeface="Cambria Math" panose="02040503050406030204" pitchFamily="18" charset="0"/>
                                </a:rPr>
                              </m:ctrlPr>
                            </m:sSubPr>
                            <m:e>
                              <m:r>
                                <a:rPr lang="en-US" altLang="ja-JP" sz="1600" i="1">
                                  <a:latin typeface="Cambria Math" charset="0"/>
                                  <a:ea typeface="Cambria Math" charset="0"/>
                                  <a:cs typeface="Cambria Math" charset="0"/>
                                </a:rPr>
                                <m:t>𝑠</m:t>
                              </m:r>
                            </m:e>
                            <m:sub>
                              <m:r>
                                <a:rPr lang="en-US" altLang="ja-JP" sz="1600" b="0" i="1" smtClean="0">
                                  <a:latin typeface="Cambria Math" charset="0"/>
                                </a:rPr>
                                <m:t>𝑧</m:t>
                              </m:r>
                            </m:sub>
                          </m:sSub>
                        </m:e>
                      </m:d>
                    </m:oMath>
                  </m:oMathPara>
                </a14:m>
                <a:endParaRPr kumimoji="1" lang="ja-JP" altLang="en-US" sz="16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582531" y="2116875"/>
                <a:ext cx="3355214" cy="374526"/>
              </a:xfrm>
              <a:prstGeom prst="rect">
                <a:avLst/>
              </a:prstGeom>
              <a:blipFill>
                <a:blip r:embed="rId4"/>
                <a:stretch>
                  <a:fillRect t="-3333"/>
                </a:stretch>
              </a:blipFill>
            </p:spPr>
            <p:txBody>
              <a:bodyPr/>
              <a:lstStyle/>
              <a:p>
                <a:r>
                  <a:rPr lang="ja-JP" altLang="en-US">
                    <a:noFill/>
                  </a:rPr>
                  <a:t> </a:t>
                </a:r>
              </a:p>
            </p:txBody>
          </p:sp>
        </mc:Fallback>
      </mc:AlternateContent>
      <p:sp>
        <p:nvSpPr>
          <p:cNvPr id="37" name="Text Box 16"/>
          <p:cNvSpPr txBox="1">
            <a:spLocks noChangeArrowheads="1"/>
          </p:cNvSpPr>
          <p:nvPr/>
        </p:nvSpPr>
        <p:spPr bwMode="auto">
          <a:xfrm>
            <a:off x="7709124" y="1120816"/>
            <a:ext cx="700833" cy="400110"/>
          </a:xfrm>
          <a:prstGeom prst="rect">
            <a:avLst/>
          </a:prstGeom>
          <a:noFill/>
          <a:ln w="9525">
            <a:noFill/>
            <a:miter lim="800000"/>
            <a:headEnd/>
            <a:tailEnd/>
          </a:ln>
          <a:effectLst/>
        </p:spPr>
        <p:txBody>
          <a:bodyPr wrap="none">
            <a:prstTxWarp prst="textNoShape">
              <a:avLst/>
            </a:prstTxWarp>
            <a:spAutoFit/>
          </a:bodyPr>
          <a:lstStyle/>
          <a:p>
            <a:r>
              <a:rPr lang="ja-JP" altLang="en-US" sz="2000">
                <a:solidFill>
                  <a:srgbClr val="000000"/>
                </a:solidFill>
                <a:latin typeface="Calibri"/>
                <a:ea typeface="ＭＳ Ｐゴシック"/>
                <a:cs typeface="Calibri"/>
              </a:rPr>
              <a:t>曲率</a:t>
            </a:r>
            <a:endParaRPr lang="en-US" altLang="ja-JP" sz="2000" dirty="0">
              <a:solidFill>
                <a:srgbClr val="000000"/>
              </a:solidFill>
              <a:latin typeface="Calibri"/>
              <a:ea typeface="ＭＳ Ｐゴシック"/>
              <a:cs typeface="Calibri"/>
            </a:endParaRPr>
          </a:p>
        </p:txBody>
      </p:sp>
      <p:grpSp>
        <p:nvGrpSpPr>
          <p:cNvPr id="49" name="図形グループ 48"/>
          <p:cNvGrpSpPr/>
          <p:nvPr/>
        </p:nvGrpSpPr>
        <p:grpSpPr>
          <a:xfrm>
            <a:off x="7235247" y="1442191"/>
            <a:ext cx="1606594" cy="1888274"/>
            <a:chOff x="5401298" y="1430952"/>
            <a:chExt cx="2443656" cy="2872097"/>
          </a:xfrm>
        </p:grpSpPr>
        <p:grpSp>
          <p:nvGrpSpPr>
            <p:cNvPr id="40" name="図形グループ 39"/>
            <p:cNvGrpSpPr/>
            <p:nvPr/>
          </p:nvGrpSpPr>
          <p:grpSpPr>
            <a:xfrm>
              <a:off x="5401298" y="1430952"/>
              <a:ext cx="2245078" cy="1212075"/>
              <a:chOff x="5401298" y="1430952"/>
              <a:chExt cx="2245078" cy="1212075"/>
            </a:xfrm>
          </p:grpSpPr>
          <p:grpSp>
            <p:nvGrpSpPr>
              <p:cNvPr id="61" name="図形グループ 60"/>
              <p:cNvGrpSpPr/>
              <p:nvPr/>
            </p:nvGrpSpPr>
            <p:grpSpPr>
              <a:xfrm>
                <a:off x="5897468" y="1601627"/>
                <a:ext cx="1748908" cy="1041400"/>
                <a:chOff x="984770" y="5604189"/>
                <a:chExt cx="1748908" cy="1041400"/>
              </a:xfrm>
            </p:grpSpPr>
            <p:pic>
              <p:nvPicPr>
                <p:cNvPr id="13" name="図 12"/>
                <p:cNvPicPr>
                  <a:picLocks noChangeAspect="1"/>
                </p:cNvPicPr>
                <p:nvPr/>
              </p:nvPicPr>
              <p:blipFill>
                <a:blip r:embed="rId5"/>
                <a:stretch>
                  <a:fillRect/>
                </a:stretch>
              </p:blipFill>
              <p:spPr>
                <a:xfrm rot="3890196">
                  <a:off x="648220" y="5940739"/>
                  <a:ext cx="1041400" cy="368300"/>
                </a:xfrm>
                <a:prstGeom prst="rect">
                  <a:avLst/>
                </a:prstGeom>
              </p:spPr>
            </p:pic>
            <p:pic>
              <p:nvPicPr>
                <p:cNvPr id="55" name="図 54"/>
                <p:cNvPicPr>
                  <a:picLocks noChangeAspect="1"/>
                </p:cNvPicPr>
                <p:nvPr/>
              </p:nvPicPr>
              <p:blipFill>
                <a:blip r:embed="rId5"/>
                <a:stretch>
                  <a:fillRect/>
                </a:stretch>
              </p:blipFill>
              <p:spPr>
                <a:xfrm rot="1440925">
                  <a:off x="1692278" y="5921998"/>
                  <a:ext cx="1041400" cy="368300"/>
                </a:xfrm>
                <a:prstGeom prst="rect">
                  <a:avLst/>
                </a:prstGeom>
              </p:spPr>
            </p:pic>
          </p:grpSp>
          <p:sp>
            <p:nvSpPr>
              <p:cNvPr id="3" name="正方形/長方形 2"/>
              <p:cNvSpPr/>
              <p:nvPr/>
            </p:nvSpPr>
            <p:spPr>
              <a:xfrm>
                <a:off x="5401298" y="1593088"/>
                <a:ext cx="604131" cy="561760"/>
              </a:xfrm>
              <a:prstGeom prst="rect">
                <a:avLst/>
              </a:prstGeom>
            </p:spPr>
            <p:txBody>
              <a:bodyPr wrap="square">
                <a:spAutoFit/>
              </a:bodyPr>
              <a:lstStyle/>
              <a:p>
                <a:r>
                  <a:rPr lang="en-US" altLang="ja-JP" b="1" dirty="0">
                    <a:solidFill>
                      <a:srgbClr val="000000"/>
                    </a:solidFill>
                    <a:latin typeface="Symbol" charset="2"/>
                    <a:ea typeface="ＭＳ Ｐゴシック"/>
                    <a:cs typeface="Symbol" charset="2"/>
                  </a:rPr>
                  <a:t>p</a:t>
                </a:r>
                <a:endParaRPr lang="ja-JP" altLang="en-US" dirty="0">
                  <a:solidFill>
                    <a:srgbClr val="000000"/>
                  </a:solidFill>
                  <a:latin typeface="Tahoma"/>
                  <a:ea typeface="ＭＳ Ｐゴシック"/>
                  <a:cs typeface="ＭＳ Ｐゴシック"/>
                </a:endParaRPr>
              </a:p>
            </p:txBody>
          </p:sp>
          <p:sp>
            <p:nvSpPr>
              <p:cNvPr id="4" name="正方形/長方形 3"/>
              <p:cNvSpPr/>
              <p:nvPr/>
            </p:nvSpPr>
            <p:spPr>
              <a:xfrm>
                <a:off x="6469269" y="1430952"/>
                <a:ext cx="670578" cy="561760"/>
              </a:xfrm>
              <a:prstGeom prst="rect">
                <a:avLst/>
              </a:prstGeom>
            </p:spPr>
            <p:txBody>
              <a:bodyPr wrap="square">
                <a:spAutoFit/>
              </a:bodyPr>
              <a:lstStyle/>
              <a:p>
                <a:r>
                  <a:rPr lang="en-US" altLang="ja-JP" b="1" dirty="0">
                    <a:solidFill>
                      <a:srgbClr val="000000"/>
                    </a:solidFill>
                    <a:latin typeface="Symbol" charset="2"/>
                    <a:ea typeface="ＭＳ Ｐゴシック"/>
                    <a:cs typeface="Symbol" charset="2"/>
                  </a:rPr>
                  <a:t>s</a:t>
                </a:r>
                <a:endParaRPr lang="ja-JP" altLang="en-US" dirty="0">
                  <a:solidFill>
                    <a:srgbClr val="000000"/>
                  </a:solidFill>
                  <a:latin typeface="Tahoma"/>
                  <a:ea typeface="ＭＳ Ｐゴシック"/>
                  <a:cs typeface="ＭＳ Ｐゴシック"/>
                </a:endParaRPr>
              </a:p>
            </p:txBody>
          </p:sp>
        </p:grpSp>
        <p:grpSp>
          <p:nvGrpSpPr>
            <p:cNvPr id="48" name="図形グループ 47"/>
            <p:cNvGrpSpPr/>
            <p:nvPr/>
          </p:nvGrpSpPr>
          <p:grpSpPr>
            <a:xfrm>
              <a:off x="5457785" y="1976815"/>
              <a:ext cx="2387169" cy="2326234"/>
              <a:chOff x="5835116" y="4816979"/>
              <a:chExt cx="2387169" cy="2326234"/>
            </a:xfrm>
          </p:grpSpPr>
          <p:sp>
            <p:nvSpPr>
              <p:cNvPr id="42" name="弦 41"/>
              <p:cNvSpPr/>
              <p:nvPr/>
            </p:nvSpPr>
            <p:spPr>
              <a:xfrm>
                <a:off x="5835116" y="4816979"/>
                <a:ext cx="2326234" cy="2326234"/>
              </a:xfrm>
              <a:prstGeom prst="chord">
                <a:avLst>
                  <a:gd name="adj1" fmla="val 11993797"/>
                  <a:gd name="adj2" fmla="val 20400381"/>
                </a:avLst>
              </a:prstGeom>
              <a:noFill/>
              <a:ln w="25400">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13408" name="正方形/長方形 913407"/>
              <p:cNvSpPr/>
              <p:nvPr/>
            </p:nvSpPr>
            <p:spPr bwMode="auto">
              <a:xfrm>
                <a:off x="5835116" y="5492228"/>
                <a:ext cx="2387169" cy="1849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ja-JP" altLang="en-US" sz="2400" i="1">
                  <a:solidFill>
                    <a:srgbClr val="000000"/>
                  </a:solidFill>
                  <a:latin typeface="Tahoma" pitchFamily="-29" charset="0"/>
                  <a:ea typeface="ＭＳ Ｐゴシック" pitchFamily="-29" charset="-128"/>
                  <a:cs typeface="ＭＳ Ｐゴシック" pitchFamily="-29" charset="-128"/>
                </a:endParaRPr>
              </a:p>
            </p:txBody>
          </p:sp>
        </p:grpSp>
      </p:grpSp>
      <p:sp>
        <p:nvSpPr>
          <p:cNvPr id="51" name="正方形/長方形 50">
            <a:extLst>
              <a:ext uri="{FF2B5EF4-FFF2-40B4-BE49-F238E27FC236}">
                <a16:creationId xmlns:a16="http://schemas.microsoft.com/office/drawing/2014/main" id="{E936F8B2-8AF8-FF45-A370-098A789E86FE}"/>
              </a:ext>
            </a:extLst>
          </p:cNvPr>
          <p:cNvSpPr/>
          <p:nvPr/>
        </p:nvSpPr>
        <p:spPr>
          <a:xfrm>
            <a:off x="5452689" y="769815"/>
            <a:ext cx="3762120" cy="307777"/>
          </a:xfrm>
          <a:prstGeom prst="rect">
            <a:avLst/>
          </a:prstGeom>
        </p:spPr>
        <p:txBody>
          <a:bodyPr wrap="none">
            <a:spAutoFit/>
          </a:bodyPr>
          <a:lstStyle/>
          <a:p>
            <a:r>
              <a:rPr lang="en-US" altLang="ja-JP" sz="1400" dirty="0">
                <a:sym typeface="Wingdings"/>
              </a:rPr>
              <a:t>Izumida et al. J. Phys. Soc. </a:t>
            </a:r>
            <a:r>
              <a:rPr lang="en-US" altLang="ja-JP" sz="1400" dirty="0" err="1">
                <a:sym typeface="Wingdings"/>
              </a:rPr>
              <a:t>Jpn</a:t>
            </a:r>
            <a:r>
              <a:rPr lang="en-US" altLang="ja-JP" sz="1400" dirty="0">
                <a:sym typeface="Wingdings"/>
              </a:rPr>
              <a:t>. </a:t>
            </a:r>
            <a:r>
              <a:rPr lang="en-US" altLang="ja-JP" sz="1400" b="1" dirty="0">
                <a:sym typeface="Wingdings"/>
              </a:rPr>
              <a:t>78</a:t>
            </a:r>
            <a:r>
              <a:rPr lang="en-US" altLang="ja-JP" sz="1400" dirty="0">
                <a:sym typeface="Wingdings"/>
              </a:rPr>
              <a:t>, 074707 (2009)</a:t>
            </a:r>
            <a:endParaRPr lang="ja-JP" altLang="en-US" sz="1400" dirty="0"/>
          </a:p>
        </p:txBody>
      </p:sp>
      <p:sp>
        <p:nvSpPr>
          <p:cNvPr id="73" name="Rectangle 2">
            <a:extLst>
              <a:ext uri="{FF2B5EF4-FFF2-40B4-BE49-F238E27FC236}">
                <a16:creationId xmlns:a16="http://schemas.microsoft.com/office/drawing/2014/main" id="{3FC0B049-9CB6-F243-A6C9-B9C4055EDBFE}"/>
              </a:ext>
            </a:extLst>
          </p:cNvPr>
          <p:cNvSpPr txBox="1">
            <a:spLocks noChangeArrowheads="1"/>
          </p:cNvSpPr>
          <p:nvPr/>
        </p:nvSpPr>
        <p:spPr bwMode="auto">
          <a:xfrm>
            <a:off x="609599" y="152400"/>
            <a:ext cx="8534401"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defTabSz="914400"/>
            <a:r>
              <a:rPr lang="ja-JP" altLang="en-US" sz="3200">
                <a:solidFill>
                  <a:srgbClr val="000000"/>
                </a:solidFill>
                <a:cs typeface="Symbol" charset="2"/>
              </a:rPr>
              <a:t>スピン軌道相互作用</a:t>
            </a:r>
            <a:endParaRPr lang="ja-JP" altLang="en-US" sz="3200" dirty="0"/>
          </a:p>
        </p:txBody>
      </p:sp>
      <p:grpSp>
        <p:nvGrpSpPr>
          <p:cNvPr id="20" name="グループ化 19">
            <a:extLst>
              <a:ext uri="{FF2B5EF4-FFF2-40B4-BE49-F238E27FC236}">
                <a16:creationId xmlns:a16="http://schemas.microsoft.com/office/drawing/2014/main" id="{C3666CDE-5E02-DC4F-8664-74C22E831A97}"/>
              </a:ext>
            </a:extLst>
          </p:cNvPr>
          <p:cNvGrpSpPr/>
          <p:nvPr/>
        </p:nvGrpSpPr>
        <p:grpSpPr>
          <a:xfrm>
            <a:off x="468163" y="3060066"/>
            <a:ext cx="8589318" cy="3552754"/>
            <a:chOff x="468163" y="3060066"/>
            <a:chExt cx="8589318" cy="3552754"/>
          </a:xfrm>
        </p:grpSpPr>
        <p:sp>
          <p:nvSpPr>
            <p:cNvPr id="75" name="下矢印 74"/>
            <p:cNvSpPr/>
            <p:nvPr/>
          </p:nvSpPr>
          <p:spPr>
            <a:xfrm>
              <a:off x="4443984" y="3060066"/>
              <a:ext cx="256032" cy="417393"/>
            </a:xfrm>
            <a:prstGeom prst="down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4BCFF7EB-D384-4B41-BAD7-AB97731D4947}"/>
                </a:ext>
              </a:extLst>
            </p:cNvPr>
            <p:cNvGrpSpPr/>
            <p:nvPr/>
          </p:nvGrpSpPr>
          <p:grpSpPr>
            <a:xfrm>
              <a:off x="468163" y="3172263"/>
              <a:ext cx="8589318" cy="3440557"/>
              <a:chOff x="468163" y="3172263"/>
              <a:chExt cx="8589318" cy="3440557"/>
            </a:xfrm>
          </p:grpSpPr>
          <mc:AlternateContent xmlns:mc="http://schemas.openxmlformats.org/markup-compatibility/2006" xmlns:a14="http://schemas.microsoft.com/office/drawing/2010/main">
            <mc:Choice Requires="a14">
              <p:sp>
                <p:nvSpPr>
                  <p:cNvPr id="44" name="正方形/長方形 43"/>
                  <p:cNvSpPr/>
                  <p:nvPr/>
                </p:nvSpPr>
                <p:spPr>
                  <a:xfrm>
                    <a:off x="3695191" y="3492944"/>
                    <a:ext cx="5362290" cy="767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ja-JP" i="1" dirty="0" smtClean="0">
                              <a:latin typeface="Cambria Math" charset="0"/>
                            </a:rPr>
                            <m:t>𝜀</m:t>
                          </m:r>
                          <m:d>
                            <m:dPr>
                              <m:ctrlPr>
                                <a:rPr lang="mr-IN" altLang="ja-JP" i="1">
                                  <a:latin typeface="Cambria Math" panose="02040503050406030204" pitchFamily="18" charset="0"/>
                                </a:rPr>
                              </m:ctrlPr>
                            </m:dPr>
                            <m:e>
                              <m:acc>
                                <m:accPr>
                                  <m:chr m:val="⃗"/>
                                  <m:ctrlPr>
                                    <a:rPr lang="hr-HR" altLang="ja-JP" i="1">
                                      <a:latin typeface="Cambria Math" panose="02040503050406030204" pitchFamily="18" charset="0"/>
                                    </a:rPr>
                                  </m:ctrlPr>
                                </m:accPr>
                                <m:e>
                                  <m:r>
                                    <a:rPr lang="en-US" altLang="ja-JP" i="1">
                                      <a:latin typeface="Cambria Math" charset="0"/>
                                    </a:rPr>
                                    <m:t>𝑘</m:t>
                                  </m:r>
                                </m:e>
                              </m:acc>
                            </m:e>
                          </m:d>
                          <m:r>
                            <a:rPr lang="en-US" altLang="ja-JP" i="1">
                              <a:latin typeface="Cambria Math" charset="0"/>
                            </a:rPr>
                            <m:t>=</m:t>
                          </m:r>
                          <m:r>
                            <a:rPr lang="en-US" altLang="ja-JP" i="1">
                              <a:solidFill>
                                <a:srgbClr val="FF0000"/>
                              </a:solidFill>
                              <a:latin typeface="Cambria Math" charset="0"/>
                              <a:ea typeface="Cambria Math" charset="0"/>
                              <a:cs typeface="Cambria Math" charset="0"/>
                            </a:rPr>
                            <m:t>𝜏</m:t>
                          </m:r>
                          <m:r>
                            <a:rPr lang="en-US" altLang="ja-JP" i="1">
                              <a:solidFill>
                                <a:srgbClr val="FF0000"/>
                              </a:solidFill>
                              <a:latin typeface="Cambria Math" charset="0"/>
                              <a:ea typeface="Cambria Math" charset="0"/>
                              <a:cs typeface="Cambria Math" charset="0"/>
                            </a:rPr>
                            <m:t>𝑠</m:t>
                          </m:r>
                          <m:sSub>
                            <m:sSubPr>
                              <m:ctrlPr>
                                <a:rPr lang="en-US" altLang="ja-JP" i="1">
                                  <a:solidFill>
                                    <a:srgbClr val="FF0000"/>
                                  </a:solidFill>
                                  <a:latin typeface="Cambria Math" panose="02040503050406030204" pitchFamily="18" charset="0"/>
                                  <a:ea typeface="Cambria Math" charset="0"/>
                                  <a:cs typeface="Cambria Math" charset="0"/>
                                </a:rPr>
                              </m:ctrlPr>
                            </m:sSubPr>
                            <m:e>
                              <m:r>
                                <a:rPr lang="en-US" altLang="ja-JP" i="1">
                                  <a:solidFill>
                                    <a:srgbClr val="FF0000"/>
                                  </a:solidFill>
                                  <a:latin typeface="Cambria Math" charset="0"/>
                                  <a:ea typeface="Cambria Math" charset="0"/>
                                  <a:cs typeface="Cambria Math" charset="0"/>
                                </a:rPr>
                                <m:t>𝜀</m:t>
                              </m:r>
                            </m:e>
                            <m:sub>
                              <m:r>
                                <m:rPr>
                                  <m:nor/>
                                </m:rPr>
                                <a:rPr lang="en-US" altLang="ja-JP">
                                  <a:solidFill>
                                    <a:srgbClr val="FF0000"/>
                                  </a:solidFill>
                                  <a:latin typeface="Cambria Math" charset="0"/>
                                  <a:ea typeface="Cambria Math" charset="0"/>
                                  <a:cs typeface="Cambria Math" charset="0"/>
                                </a:rPr>
                                <m:t>so</m:t>
                              </m:r>
                            </m:sub>
                          </m:sSub>
                        </m:oMath>
                      </m:oMathPara>
                    </a14:m>
                    <a:endParaRPr lang="en-US" altLang="ja-JP" dirty="0"/>
                  </a:p>
                  <a:p>
                    <a:r>
                      <a:rPr lang="en-US" altLang="ja-JP" dirty="0">
                        <a:ea typeface="Cambria Math" charset="0"/>
                        <a:cs typeface="Cambria Math" charset="0"/>
                      </a:rPr>
                      <a:t>              </a:t>
                    </a:r>
                    <a14:m>
                      <m:oMath xmlns:m="http://schemas.openxmlformats.org/officeDocument/2006/math">
                        <m:r>
                          <a:rPr lang="en-US" altLang="ja-JP" i="1">
                            <a:latin typeface="Cambria Math" charset="0"/>
                            <a:ea typeface="Cambria Math" charset="0"/>
                            <a:cs typeface="Cambria Math" charset="0"/>
                          </a:rPr>
                          <m:t>±ℏ</m:t>
                        </m:r>
                        <m:sSub>
                          <m:sSubPr>
                            <m:ctrlPr>
                              <a:rPr lang="en-US" altLang="ja-JP" i="1">
                                <a:latin typeface="Cambria Math" panose="02040503050406030204" pitchFamily="18" charset="0"/>
                                <a:ea typeface="Cambria Math" charset="0"/>
                                <a:cs typeface="Cambria Math" charset="0"/>
                              </a:rPr>
                            </m:ctrlPr>
                          </m:sSubPr>
                          <m:e>
                            <m:r>
                              <a:rPr lang="en-US" altLang="ja-JP" i="1">
                                <a:latin typeface="Cambria Math" charset="0"/>
                                <a:ea typeface="Cambria Math" charset="0"/>
                                <a:cs typeface="Cambria Math" charset="0"/>
                              </a:rPr>
                              <m:t>𝑣</m:t>
                            </m:r>
                          </m:e>
                          <m:sub>
                            <m:r>
                              <a:rPr lang="en-US" altLang="ja-JP" i="1">
                                <a:latin typeface="Cambria Math" charset="0"/>
                                <a:ea typeface="Cambria Math" charset="0"/>
                                <a:cs typeface="Cambria Math" charset="0"/>
                              </a:rPr>
                              <m:t>𝐹</m:t>
                            </m:r>
                          </m:sub>
                        </m:sSub>
                        <m:rad>
                          <m:radPr>
                            <m:degHide m:val="on"/>
                            <m:ctrlPr>
                              <a:rPr lang="en-US" altLang="ja-JP" i="1">
                                <a:latin typeface="Cambria Math" panose="02040503050406030204" pitchFamily="18" charset="0"/>
                                <a:ea typeface="Cambria Math" charset="0"/>
                                <a:cs typeface="Cambria Math" charset="0"/>
                              </a:rPr>
                            </m:ctrlPr>
                          </m:radPr>
                          <m:deg/>
                          <m:e>
                            <m:sSup>
                              <m:sSupPr>
                                <m:ctrlPr>
                                  <a:rPr lang="en-US" altLang="ja-JP" i="1">
                                    <a:latin typeface="Cambria Math" panose="02040503050406030204" pitchFamily="18" charset="0"/>
                                    <a:ea typeface="Cambria Math" charset="0"/>
                                    <a:cs typeface="Cambria Math" charset="0"/>
                                  </a:rPr>
                                </m:ctrlPr>
                              </m:sSupPr>
                              <m:e>
                                <m:d>
                                  <m:dPr>
                                    <m:ctrlPr>
                                      <a:rPr lang="mr-IN" altLang="ja-JP" i="1">
                                        <a:latin typeface="Cambria Math" panose="02040503050406030204" pitchFamily="18" charset="0"/>
                                        <a:ea typeface="Cambria Math" charset="0"/>
                                        <a:cs typeface="Cambria Math" charset="0"/>
                                      </a:rPr>
                                    </m:ctrlPr>
                                  </m:dPr>
                                  <m:e>
                                    <m:sSub>
                                      <m:sSubPr>
                                        <m:ctrlPr>
                                          <a:rPr lang="en-US" altLang="ja-JP" i="1">
                                            <a:latin typeface="Cambria Math" panose="02040503050406030204" pitchFamily="18" charset="0"/>
                                            <a:ea typeface="Cambria Math" charset="0"/>
                                            <a:cs typeface="Cambria Math" charset="0"/>
                                          </a:rPr>
                                        </m:ctrlPr>
                                      </m:sSubPr>
                                      <m:e>
                                        <m:sSub>
                                          <m:sSubPr>
                                            <m:ctrlPr>
                                              <a:rPr lang="en-US" altLang="ja-JP" i="1">
                                                <a:latin typeface="Cambria Math" panose="02040503050406030204" pitchFamily="18" charset="0"/>
                                                <a:ea typeface="Cambria Math" charset="0"/>
                                                <a:cs typeface="Cambria Math" charset="0"/>
                                              </a:rPr>
                                            </m:ctrlPr>
                                          </m:sSubPr>
                                          <m:e>
                                            <m:r>
                                              <a:rPr lang="en-US" altLang="ja-JP" i="1">
                                                <a:latin typeface="Cambria Math" charset="0"/>
                                                <a:ea typeface="Cambria Math" charset="0"/>
                                                <a:cs typeface="Cambria Math" charset="0"/>
                                              </a:rPr>
                                              <m:t>𝑘</m:t>
                                            </m:r>
                                          </m:e>
                                          <m:sub>
                                            <m:r>
                                              <a:rPr lang="en-US" altLang="ja-JP" i="1">
                                                <a:latin typeface="Cambria Math" charset="0"/>
                                                <a:ea typeface="Cambria Math" charset="0"/>
                                                <a:cs typeface="Cambria Math" charset="0"/>
                                              </a:rPr>
                                              <m:t>𝑐</m:t>
                                            </m:r>
                                          </m:sub>
                                        </m:sSub>
                                        <m:r>
                                          <a:rPr lang="en-US" altLang="ja-JP" i="1">
                                            <a:latin typeface="Cambria Math" charset="0"/>
                                            <a:ea typeface="Cambria Math" charset="0"/>
                                            <a:cs typeface="Cambria Math" charset="0"/>
                                          </a:rPr>
                                          <m:t>−</m:t>
                                        </m:r>
                                        <m:r>
                                          <a:rPr lang="en-US" altLang="ja-JP" i="1">
                                            <a:latin typeface="Cambria Math" charset="0"/>
                                            <a:ea typeface="Cambria Math" charset="0"/>
                                            <a:cs typeface="Cambria Math" charset="0"/>
                                          </a:rPr>
                                          <m:t>𝜏</m:t>
                                        </m:r>
                                        <m:r>
                                          <m:rPr>
                                            <m:sty m:val="p"/>
                                          </m:rPr>
                                          <a:rPr lang="el-GR" altLang="ja-JP" i="1">
                                            <a:latin typeface="Cambria Math" charset="0"/>
                                            <a:ea typeface="Cambria Math" charset="0"/>
                                            <a:cs typeface="Cambria Math" charset="0"/>
                                          </a:rPr>
                                          <m:t>Δ</m:t>
                                        </m:r>
                                        <m:r>
                                          <a:rPr lang="en-US" altLang="ja-JP" i="1">
                                            <a:latin typeface="Cambria Math" charset="0"/>
                                            <a:ea typeface="Cambria Math" charset="0"/>
                                            <a:cs typeface="Cambria Math" charset="0"/>
                                          </a:rPr>
                                          <m:t>𝑘</m:t>
                                        </m:r>
                                      </m:e>
                                      <m:sub>
                                        <m:r>
                                          <a:rPr lang="en-US" altLang="ja-JP" i="1">
                                            <a:latin typeface="Cambria Math" charset="0"/>
                                            <a:ea typeface="Cambria Math" charset="0"/>
                                            <a:cs typeface="Cambria Math" charset="0"/>
                                          </a:rPr>
                                          <m:t>𝑐</m:t>
                                        </m:r>
                                      </m:sub>
                                    </m:sSub>
                                    <m:r>
                                      <a:rPr lang="en-US" altLang="ja-JP" i="1">
                                        <a:latin typeface="Cambria Math" charset="0"/>
                                        <a:ea typeface="Cambria Math" charset="0"/>
                                        <a:cs typeface="Cambria Math" charset="0"/>
                                      </a:rPr>
                                      <m:t>−</m:t>
                                    </m:r>
                                    <m:sSub>
                                      <m:sSubPr>
                                        <m:ctrlPr>
                                          <a:rPr lang="en-US" altLang="ja-JP" i="1">
                                            <a:solidFill>
                                              <a:srgbClr val="FF0000"/>
                                            </a:solidFill>
                                            <a:latin typeface="Cambria Math" panose="02040503050406030204" pitchFamily="18" charset="0"/>
                                            <a:ea typeface="Cambria Math" charset="0"/>
                                            <a:cs typeface="Cambria Math" charset="0"/>
                                          </a:rPr>
                                        </m:ctrlPr>
                                      </m:sSubPr>
                                      <m:e>
                                        <m:r>
                                          <a:rPr lang="en-US" altLang="ja-JP" i="1">
                                            <a:solidFill>
                                              <a:srgbClr val="FF0000"/>
                                            </a:solidFill>
                                            <a:latin typeface="Cambria Math" charset="0"/>
                                            <a:ea typeface="Cambria Math" charset="0"/>
                                            <a:cs typeface="Cambria Math" charset="0"/>
                                          </a:rPr>
                                          <m:t>𝑠</m:t>
                                        </m:r>
                                        <m:r>
                                          <m:rPr>
                                            <m:sty m:val="p"/>
                                          </m:rPr>
                                          <a:rPr lang="el-GR" altLang="ja-JP" i="1">
                                            <a:solidFill>
                                              <a:srgbClr val="FF0000"/>
                                            </a:solidFill>
                                            <a:latin typeface="Cambria Math" charset="0"/>
                                            <a:ea typeface="Cambria Math" charset="0"/>
                                            <a:cs typeface="Cambria Math" charset="0"/>
                                          </a:rPr>
                                          <m:t>Δ</m:t>
                                        </m:r>
                                        <m:r>
                                          <a:rPr lang="en-US" altLang="ja-JP" i="1">
                                            <a:solidFill>
                                              <a:srgbClr val="FF0000"/>
                                            </a:solidFill>
                                            <a:latin typeface="Cambria Math" charset="0"/>
                                            <a:ea typeface="Cambria Math" charset="0"/>
                                            <a:cs typeface="Cambria Math" charset="0"/>
                                          </a:rPr>
                                          <m:t>𝑘</m:t>
                                        </m:r>
                                      </m:e>
                                      <m:sub>
                                        <m:r>
                                          <m:rPr>
                                            <m:nor/>
                                          </m:rPr>
                                          <a:rPr lang="en-US" altLang="ja-JP">
                                            <a:solidFill>
                                              <a:srgbClr val="FF0000"/>
                                            </a:solidFill>
                                            <a:latin typeface="Cambria Math" charset="0"/>
                                            <a:ea typeface="Cambria Math" charset="0"/>
                                            <a:cs typeface="Cambria Math" charset="0"/>
                                          </a:rPr>
                                          <m:t>so</m:t>
                                        </m:r>
                                      </m:sub>
                                    </m:sSub>
                                  </m:e>
                                </m:d>
                              </m:e>
                              <m:sup>
                                <m:r>
                                  <a:rPr lang="en-US" altLang="ja-JP" i="1">
                                    <a:latin typeface="Cambria Math" charset="0"/>
                                    <a:ea typeface="Cambria Math" charset="0"/>
                                    <a:cs typeface="Cambria Math" charset="0"/>
                                  </a:rPr>
                                  <m:t>2</m:t>
                                </m:r>
                              </m:sup>
                            </m:sSup>
                            <m:r>
                              <a:rPr lang="en-US" altLang="ja-JP" i="1">
                                <a:latin typeface="Cambria Math" charset="0"/>
                                <a:ea typeface="Cambria Math" charset="0"/>
                                <a:cs typeface="Cambria Math" charset="0"/>
                              </a:rPr>
                              <m:t>+</m:t>
                            </m:r>
                            <m:sSup>
                              <m:sSupPr>
                                <m:ctrlPr>
                                  <a:rPr lang="en-US" altLang="ja-JP" i="1">
                                    <a:latin typeface="Cambria Math" panose="02040503050406030204" pitchFamily="18" charset="0"/>
                                    <a:ea typeface="Cambria Math" charset="0"/>
                                    <a:cs typeface="Cambria Math" charset="0"/>
                                  </a:rPr>
                                </m:ctrlPr>
                              </m:sSupPr>
                              <m:e>
                                <m:d>
                                  <m:dPr>
                                    <m:ctrlPr>
                                      <a:rPr lang="mr-IN" altLang="ja-JP" i="1">
                                        <a:latin typeface="Cambria Math" panose="02040503050406030204" pitchFamily="18" charset="0"/>
                                        <a:ea typeface="Cambria Math" charset="0"/>
                                        <a:cs typeface="Cambria Math" charset="0"/>
                                      </a:rPr>
                                    </m:ctrlPr>
                                  </m:dPr>
                                  <m:e>
                                    <m:sSub>
                                      <m:sSubPr>
                                        <m:ctrlPr>
                                          <a:rPr lang="en-US" altLang="ja-JP" i="1">
                                            <a:latin typeface="Cambria Math" panose="02040503050406030204" pitchFamily="18" charset="0"/>
                                            <a:ea typeface="Cambria Math" charset="0"/>
                                            <a:cs typeface="Cambria Math" charset="0"/>
                                          </a:rPr>
                                        </m:ctrlPr>
                                      </m:sSubPr>
                                      <m:e>
                                        <m:sSub>
                                          <m:sSubPr>
                                            <m:ctrlPr>
                                              <a:rPr lang="en-US" altLang="ja-JP" i="1">
                                                <a:latin typeface="Cambria Math" panose="02040503050406030204" pitchFamily="18" charset="0"/>
                                                <a:ea typeface="Cambria Math" charset="0"/>
                                                <a:cs typeface="Cambria Math" charset="0"/>
                                              </a:rPr>
                                            </m:ctrlPr>
                                          </m:sSubPr>
                                          <m:e>
                                            <m:r>
                                              <a:rPr lang="en-US" altLang="ja-JP" i="1">
                                                <a:latin typeface="Cambria Math" charset="0"/>
                                                <a:ea typeface="Cambria Math" charset="0"/>
                                                <a:cs typeface="Cambria Math" charset="0"/>
                                              </a:rPr>
                                              <m:t>𝑘</m:t>
                                            </m:r>
                                          </m:e>
                                          <m:sub>
                                            <m:r>
                                              <a:rPr lang="en-US" altLang="ja-JP" i="1">
                                                <a:latin typeface="Cambria Math" charset="0"/>
                                                <a:ea typeface="Cambria Math" charset="0"/>
                                                <a:cs typeface="Cambria Math" charset="0"/>
                                              </a:rPr>
                                              <m:t>𝑧</m:t>
                                            </m:r>
                                          </m:sub>
                                        </m:sSub>
                                        <m:r>
                                          <a:rPr lang="en-US" altLang="ja-JP" i="1">
                                            <a:latin typeface="Cambria Math" charset="0"/>
                                            <a:ea typeface="Cambria Math" charset="0"/>
                                            <a:cs typeface="Cambria Math" charset="0"/>
                                          </a:rPr>
                                          <m:t>−</m:t>
                                        </m:r>
                                        <m:r>
                                          <a:rPr lang="en-US" altLang="ja-JP" i="1">
                                            <a:latin typeface="Cambria Math" charset="0"/>
                                            <a:ea typeface="Cambria Math" charset="0"/>
                                            <a:cs typeface="Cambria Math" charset="0"/>
                                          </a:rPr>
                                          <m:t>𝜏</m:t>
                                        </m:r>
                                        <m:r>
                                          <m:rPr>
                                            <m:sty m:val="p"/>
                                          </m:rPr>
                                          <a:rPr lang="el-GR" altLang="ja-JP" i="1">
                                            <a:latin typeface="Cambria Math" charset="0"/>
                                            <a:ea typeface="Cambria Math" charset="0"/>
                                            <a:cs typeface="Cambria Math" charset="0"/>
                                          </a:rPr>
                                          <m:t>Δ</m:t>
                                        </m:r>
                                        <m:r>
                                          <a:rPr lang="en-US" altLang="ja-JP" i="1">
                                            <a:latin typeface="Cambria Math" charset="0"/>
                                            <a:ea typeface="Cambria Math" charset="0"/>
                                            <a:cs typeface="Cambria Math" charset="0"/>
                                          </a:rPr>
                                          <m:t>𝑘</m:t>
                                        </m:r>
                                      </m:e>
                                      <m:sub>
                                        <m:r>
                                          <a:rPr lang="en-US" altLang="ja-JP" i="1">
                                            <a:latin typeface="Cambria Math" charset="0"/>
                                            <a:ea typeface="Cambria Math" charset="0"/>
                                            <a:cs typeface="Cambria Math" charset="0"/>
                                          </a:rPr>
                                          <m:t>𝑧</m:t>
                                        </m:r>
                                      </m:sub>
                                    </m:sSub>
                                  </m:e>
                                </m:d>
                              </m:e>
                              <m:sup>
                                <m:r>
                                  <a:rPr lang="en-US" altLang="ja-JP" i="1">
                                    <a:latin typeface="Cambria Math" charset="0"/>
                                    <a:ea typeface="Cambria Math" charset="0"/>
                                    <a:cs typeface="Cambria Math" charset="0"/>
                                  </a:rPr>
                                  <m:t>2</m:t>
                                </m:r>
                              </m:sup>
                            </m:sSup>
                          </m:e>
                        </m:rad>
                      </m:oMath>
                    </a14:m>
                    <a:endParaRPr lang="ja-JP" altLang="en-US" dirty="0"/>
                  </a:p>
                </p:txBody>
              </p:sp>
            </mc:Choice>
            <mc:Fallback xmlns="">
              <p:sp>
                <p:nvSpPr>
                  <p:cNvPr id="44" name="正方形/長方形 43"/>
                  <p:cNvSpPr>
                    <a:spLocks noRot="1" noChangeAspect="1" noMove="1" noResize="1" noEditPoints="1" noAdjustHandles="1" noChangeArrowheads="1" noChangeShapeType="1" noTextEdit="1"/>
                  </p:cNvSpPr>
                  <p:nvPr/>
                </p:nvSpPr>
                <p:spPr>
                  <a:xfrm>
                    <a:off x="3695191" y="3492944"/>
                    <a:ext cx="5362290" cy="767967"/>
                  </a:xfrm>
                  <a:prstGeom prst="rect">
                    <a:avLst/>
                  </a:prstGeom>
                  <a:blipFill>
                    <a:blip r:embed="rId6"/>
                    <a:stretch>
                      <a:fillRect l="-709" b="-9677"/>
                    </a:stretch>
                  </a:blipFill>
                </p:spPr>
                <p:txBody>
                  <a:bodyPr/>
                  <a:lstStyle/>
                  <a:p>
                    <a:r>
                      <a:rPr lang="ja-JP" altLang="en-US">
                        <a:noFill/>
                      </a:rPr>
                      <a:t> </a:t>
                    </a:r>
                  </a:p>
                </p:txBody>
              </p:sp>
            </mc:Fallback>
          </mc:AlternateContent>
          <p:pic>
            <p:nvPicPr>
              <p:cNvPr id="30" name="図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163" y="3606388"/>
                <a:ext cx="2874218" cy="3006432"/>
              </a:xfrm>
              <a:prstGeom prst="rect">
                <a:avLst/>
              </a:prstGeom>
            </p:spPr>
          </p:pic>
          <p:grpSp>
            <p:nvGrpSpPr>
              <p:cNvPr id="53" name="図形グループ 59">
                <a:extLst>
                  <a:ext uri="{FF2B5EF4-FFF2-40B4-BE49-F238E27FC236}">
                    <a16:creationId xmlns:a16="http://schemas.microsoft.com/office/drawing/2014/main" id="{BCBB55F0-7B77-D34A-BFA9-4F4874006B69}"/>
                  </a:ext>
                </a:extLst>
              </p:cNvPr>
              <p:cNvGrpSpPr/>
              <p:nvPr/>
            </p:nvGrpSpPr>
            <p:grpSpPr>
              <a:xfrm>
                <a:off x="4929631" y="4399096"/>
                <a:ext cx="2702805" cy="2195494"/>
                <a:chOff x="1976523" y="1281111"/>
                <a:chExt cx="3076871" cy="2499347"/>
              </a:xfrm>
            </p:grpSpPr>
            <p:pic>
              <p:nvPicPr>
                <p:cNvPr id="56" name="図 55" descr="SOSpliting.gif">
                  <a:extLst>
                    <a:ext uri="{FF2B5EF4-FFF2-40B4-BE49-F238E27FC236}">
                      <a16:creationId xmlns:a16="http://schemas.microsoft.com/office/drawing/2014/main" id="{8DD79B25-6F7E-4F4C-84B0-28A3AC9E49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3016" y="1397032"/>
                  <a:ext cx="1360378" cy="2383426"/>
                </a:xfrm>
                <a:prstGeom prst="rect">
                  <a:avLst/>
                </a:prstGeom>
              </p:spPr>
            </p:pic>
            <p:pic>
              <p:nvPicPr>
                <p:cNvPr id="57" name="図 56" descr="SOSpliting.gif">
                  <a:extLst>
                    <a:ext uri="{FF2B5EF4-FFF2-40B4-BE49-F238E27FC236}">
                      <a16:creationId xmlns:a16="http://schemas.microsoft.com/office/drawing/2014/main" id="{3253B0CF-A637-BA43-9734-9BD809DAF5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6523" y="1397032"/>
                  <a:ext cx="1360379" cy="2383426"/>
                </a:xfrm>
                <a:prstGeom prst="rect">
                  <a:avLst/>
                </a:prstGeom>
              </p:spPr>
            </p:pic>
            <p:sp>
              <p:nvSpPr>
                <p:cNvPr id="58" name="正方形/長方形 57">
                  <a:extLst>
                    <a:ext uri="{FF2B5EF4-FFF2-40B4-BE49-F238E27FC236}">
                      <a16:creationId xmlns:a16="http://schemas.microsoft.com/office/drawing/2014/main" id="{9F0DFC76-DC8D-204E-B470-9EAA7B91CC03}"/>
                    </a:ext>
                  </a:extLst>
                </p:cNvPr>
                <p:cNvSpPr/>
                <p:nvPr/>
              </p:nvSpPr>
              <p:spPr>
                <a:xfrm>
                  <a:off x="3958286" y="2369045"/>
                  <a:ext cx="458617" cy="451657"/>
                </a:xfrm>
                <a:prstGeom prst="rect">
                  <a:avLst/>
                </a:prstGeom>
              </p:spPr>
              <p:txBody>
                <a:bodyPr wrap="none">
                  <a:spAutoFit/>
                </a:bodyPr>
                <a:lstStyle/>
                <a:p>
                  <a:r>
                    <a:rPr lang="en-US" altLang="ja-JP" i="1" dirty="0">
                      <a:solidFill>
                        <a:srgbClr val="000000"/>
                      </a:solidFill>
                      <a:latin typeface="Calibri"/>
                      <a:ea typeface="ＭＳ Ｐゴシック"/>
                    </a:rPr>
                    <a:t>K’</a:t>
                  </a:r>
                  <a:endParaRPr lang="ja-JP" altLang="en-US" dirty="0">
                    <a:solidFill>
                      <a:srgbClr val="000000"/>
                    </a:solidFill>
                    <a:latin typeface="Calibri"/>
                    <a:ea typeface="ＭＳ Ｐゴシック"/>
                  </a:endParaRPr>
                </a:p>
              </p:txBody>
            </p:sp>
            <p:sp>
              <p:nvSpPr>
                <p:cNvPr id="59" name="正方形/長方形 58">
                  <a:extLst>
                    <a:ext uri="{FF2B5EF4-FFF2-40B4-BE49-F238E27FC236}">
                      <a16:creationId xmlns:a16="http://schemas.microsoft.com/office/drawing/2014/main" id="{15681B17-C5EF-494F-AE75-A01B99847ECC}"/>
                    </a:ext>
                  </a:extLst>
                </p:cNvPr>
                <p:cNvSpPr/>
                <p:nvPr/>
              </p:nvSpPr>
              <p:spPr>
                <a:xfrm>
                  <a:off x="2240023" y="2369045"/>
                  <a:ext cx="414035" cy="451657"/>
                </a:xfrm>
                <a:prstGeom prst="rect">
                  <a:avLst/>
                </a:prstGeom>
              </p:spPr>
              <p:txBody>
                <a:bodyPr wrap="none">
                  <a:spAutoFit/>
                </a:bodyPr>
                <a:lstStyle/>
                <a:p>
                  <a:r>
                    <a:rPr lang="en-US" altLang="ja-JP" i="1" dirty="0">
                      <a:solidFill>
                        <a:srgbClr val="000000"/>
                      </a:solidFill>
                      <a:latin typeface="Calibri"/>
                      <a:ea typeface="ＭＳ Ｐゴシック"/>
                    </a:rPr>
                    <a:t>K</a:t>
                  </a:r>
                  <a:endParaRPr lang="ja-JP" altLang="en-US" dirty="0">
                    <a:solidFill>
                      <a:srgbClr val="000000"/>
                    </a:solidFill>
                    <a:latin typeface="Calibri"/>
                    <a:ea typeface="ＭＳ Ｐゴシック"/>
                  </a:endParaRPr>
                </a:p>
              </p:txBody>
            </p:sp>
            <p:grpSp>
              <p:nvGrpSpPr>
                <p:cNvPr id="60" name="図形グループ 65">
                  <a:extLst>
                    <a:ext uri="{FF2B5EF4-FFF2-40B4-BE49-F238E27FC236}">
                      <a16:creationId xmlns:a16="http://schemas.microsoft.com/office/drawing/2014/main" id="{DB12F6A2-3BA5-5947-9C05-1B6A2A8D4734}"/>
                    </a:ext>
                  </a:extLst>
                </p:cNvPr>
                <p:cNvGrpSpPr/>
                <p:nvPr/>
              </p:nvGrpSpPr>
              <p:grpSpPr>
                <a:xfrm>
                  <a:off x="2852332" y="1281111"/>
                  <a:ext cx="183807" cy="279427"/>
                  <a:chOff x="6409918" y="5330524"/>
                  <a:chExt cx="183807" cy="279427"/>
                </a:xfrm>
              </p:grpSpPr>
              <p:sp>
                <p:nvSpPr>
                  <p:cNvPr id="71" name="Line 105">
                    <a:extLst>
                      <a:ext uri="{FF2B5EF4-FFF2-40B4-BE49-F238E27FC236}">
                        <a16:creationId xmlns:a16="http://schemas.microsoft.com/office/drawing/2014/main" id="{B9056BF6-4C2A-AE46-96EA-5403A682F038}"/>
                      </a:ext>
                    </a:extLst>
                  </p:cNvPr>
                  <p:cNvSpPr>
                    <a:spLocks noChangeShapeType="1"/>
                  </p:cNvSpPr>
                  <p:nvPr/>
                </p:nvSpPr>
                <p:spPr bwMode="auto">
                  <a:xfrm rot="20780585" flipH="1">
                    <a:off x="6409918" y="5330524"/>
                    <a:ext cx="183807" cy="279427"/>
                  </a:xfrm>
                  <a:prstGeom prst="line">
                    <a:avLst/>
                  </a:prstGeom>
                  <a:noFill/>
                  <a:ln w="9525">
                    <a:solidFill>
                      <a:srgbClr val="000099"/>
                    </a:solidFill>
                    <a:round/>
                    <a:headEnd type="triangle" w="med" len="med"/>
                    <a:tailEnd/>
                  </a:ln>
                </p:spPr>
                <p:txBody>
                  <a:bodyPr>
                    <a:prstTxWarp prst="textNoShape">
                      <a:avLst/>
                    </a:prstTxWarp>
                  </a:bodyPr>
                  <a:lstStyle/>
                  <a:p>
                    <a:endParaRPr lang="ja-JP" altLang="en-US"/>
                  </a:p>
                </p:txBody>
              </p:sp>
              <p:sp>
                <p:nvSpPr>
                  <p:cNvPr id="72" name="Oval 96">
                    <a:extLst>
                      <a:ext uri="{FF2B5EF4-FFF2-40B4-BE49-F238E27FC236}">
                        <a16:creationId xmlns:a16="http://schemas.microsoft.com/office/drawing/2014/main" id="{1A893EB5-B900-3745-835F-3D075A1CE557}"/>
                      </a:ext>
                    </a:extLst>
                  </p:cNvPr>
                  <p:cNvSpPr>
                    <a:spLocks noChangeArrowheads="1"/>
                  </p:cNvSpPr>
                  <p:nvPr/>
                </p:nvSpPr>
                <p:spPr bwMode="auto">
                  <a:xfrm>
                    <a:off x="6418883" y="5410199"/>
                    <a:ext cx="163632"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endParaRPr lang="en-US" altLang="ja-JP" sz="1600" b="1" dirty="0">
                      <a:latin typeface="Arial" pitchFamily="-105" charset="0"/>
                      <a:ea typeface="メイリオ" pitchFamily="-105" charset="-128"/>
                      <a:cs typeface="メイリオ" pitchFamily="-105" charset="-128"/>
                    </a:endParaRPr>
                  </a:p>
                </p:txBody>
              </p:sp>
            </p:grpSp>
            <p:grpSp>
              <p:nvGrpSpPr>
                <p:cNvPr id="62" name="図形グループ 66">
                  <a:extLst>
                    <a:ext uri="{FF2B5EF4-FFF2-40B4-BE49-F238E27FC236}">
                      <a16:creationId xmlns:a16="http://schemas.microsoft.com/office/drawing/2014/main" id="{84BDDF2E-E5FF-C842-9B5D-A9FC0DD504FB}"/>
                    </a:ext>
                  </a:extLst>
                </p:cNvPr>
                <p:cNvGrpSpPr/>
                <p:nvPr/>
              </p:nvGrpSpPr>
              <p:grpSpPr>
                <a:xfrm rot="10800000">
                  <a:off x="2850851" y="2220686"/>
                  <a:ext cx="183807" cy="279427"/>
                  <a:chOff x="3782951" y="5330524"/>
                  <a:chExt cx="183807" cy="279427"/>
                </a:xfrm>
              </p:grpSpPr>
              <p:sp>
                <p:nvSpPr>
                  <p:cNvPr id="69" name="Line 105">
                    <a:extLst>
                      <a:ext uri="{FF2B5EF4-FFF2-40B4-BE49-F238E27FC236}">
                        <a16:creationId xmlns:a16="http://schemas.microsoft.com/office/drawing/2014/main" id="{5378B54F-1C30-9241-981D-B7925CC92E3F}"/>
                      </a:ext>
                    </a:extLst>
                  </p:cNvPr>
                  <p:cNvSpPr>
                    <a:spLocks noChangeShapeType="1"/>
                  </p:cNvSpPr>
                  <p:nvPr/>
                </p:nvSpPr>
                <p:spPr bwMode="auto">
                  <a:xfrm rot="20780585" flipH="1">
                    <a:off x="3782951" y="5330524"/>
                    <a:ext cx="183807" cy="279427"/>
                  </a:xfrm>
                  <a:prstGeom prst="line">
                    <a:avLst/>
                  </a:prstGeom>
                  <a:noFill/>
                  <a:ln w="9525">
                    <a:solidFill>
                      <a:srgbClr val="000099"/>
                    </a:solidFill>
                    <a:round/>
                    <a:headEnd type="triangle" w="med" len="med"/>
                    <a:tailEnd/>
                  </a:ln>
                </p:spPr>
                <p:txBody>
                  <a:bodyPr>
                    <a:prstTxWarp prst="textNoShape">
                      <a:avLst/>
                    </a:prstTxWarp>
                  </a:bodyPr>
                  <a:lstStyle/>
                  <a:p>
                    <a:endParaRPr lang="ja-JP" altLang="en-US"/>
                  </a:p>
                </p:txBody>
              </p:sp>
              <p:sp>
                <p:nvSpPr>
                  <p:cNvPr id="70" name="Oval 96">
                    <a:extLst>
                      <a:ext uri="{FF2B5EF4-FFF2-40B4-BE49-F238E27FC236}">
                        <a16:creationId xmlns:a16="http://schemas.microsoft.com/office/drawing/2014/main" id="{619054FD-4862-3640-86B3-30C9D85C4B03}"/>
                      </a:ext>
                    </a:extLst>
                  </p:cNvPr>
                  <p:cNvSpPr>
                    <a:spLocks noChangeArrowheads="1"/>
                  </p:cNvSpPr>
                  <p:nvPr/>
                </p:nvSpPr>
                <p:spPr bwMode="auto">
                  <a:xfrm>
                    <a:off x="3791916" y="5410204"/>
                    <a:ext cx="163634"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endParaRPr lang="en-US" altLang="ja-JP" sz="1600" b="1" dirty="0">
                      <a:latin typeface="Arial" pitchFamily="-105" charset="0"/>
                      <a:ea typeface="メイリオ" pitchFamily="-105" charset="-128"/>
                      <a:cs typeface="メイリオ" pitchFamily="-105" charset="-128"/>
                    </a:endParaRPr>
                  </a:p>
                </p:txBody>
              </p:sp>
            </p:grpSp>
            <p:grpSp>
              <p:nvGrpSpPr>
                <p:cNvPr id="63" name="図形グループ 67">
                  <a:extLst>
                    <a:ext uri="{FF2B5EF4-FFF2-40B4-BE49-F238E27FC236}">
                      <a16:creationId xmlns:a16="http://schemas.microsoft.com/office/drawing/2014/main" id="{5FB8AE5B-0F6B-744D-A99A-97F81DA2D172}"/>
                    </a:ext>
                  </a:extLst>
                </p:cNvPr>
                <p:cNvGrpSpPr/>
                <p:nvPr/>
              </p:nvGrpSpPr>
              <p:grpSpPr>
                <a:xfrm rot="10800000">
                  <a:off x="4546813" y="1324015"/>
                  <a:ext cx="183807" cy="279427"/>
                  <a:chOff x="3782951" y="5330524"/>
                  <a:chExt cx="183807" cy="279427"/>
                </a:xfrm>
              </p:grpSpPr>
              <p:sp>
                <p:nvSpPr>
                  <p:cNvPr id="67" name="Line 105">
                    <a:extLst>
                      <a:ext uri="{FF2B5EF4-FFF2-40B4-BE49-F238E27FC236}">
                        <a16:creationId xmlns:a16="http://schemas.microsoft.com/office/drawing/2014/main" id="{544AAB98-B7BB-1540-8E41-5631EE553FFC}"/>
                      </a:ext>
                    </a:extLst>
                  </p:cNvPr>
                  <p:cNvSpPr>
                    <a:spLocks noChangeShapeType="1"/>
                  </p:cNvSpPr>
                  <p:nvPr/>
                </p:nvSpPr>
                <p:spPr bwMode="auto">
                  <a:xfrm rot="20780585" flipH="1">
                    <a:off x="3782951" y="5330524"/>
                    <a:ext cx="183807" cy="279427"/>
                  </a:xfrm>
                  <a:prstGeom prst="line">
                    <a:avLst/>
                  </a:prstGeom>
                  <a:noFill/>
                  <a:ln w="9525">
                    <a:solidFill>
                      <a:srgbClr val="000099"/>
                    </a:solidFill>
                    <a:round/>
                    <a:headEnd type="triangle" w="med" len="med"/>
                    <a:tailEnd/>
                  </a:ln>
                </p:spPr>
                <p:txBody>
                  <a:bodyPr>
                    <a:prstTxWarp prst="textNoShape">
                      <a:avLst/>
                    </a:prstTxWarp>
                  </a:bodyPr>
                  <a:lstStyle/>
                  <a:p>
                    <a:endParaRPr lang="ja-JP" altLang="en-US"/>
                  </a:p>
                </p:txBody>
              </p:sp>
              <p:sp>
                <p:nvSpPr>
                  <p:cNvPr id="68" name="Oval 96">
                    <a:extLst>
                      <a:ext uri="{FF2B5EF4-FFF2-40B4-BE49-F238E27FC236}">
                        <a16:creationId xmlns:a16="http://schemas.microsoft.com/office/drawing/2014/main" id="{04A01C76-BFF3-0244-B703-317C45871928}"/>
                      </a:ext>
                    </a:extLst>
                  </p:cNvPr>
                  <p:cNvSpPr>
                    <a:spLocks noChangeArrowheads="1"/>
                  </p:cNvSpPr>
                  <p:nvPr/>
                </p:nvSpPr>
                <p:spPr bwMode="auto">
                  <a:xfrm>
                    <a:off x="3791916" y="5410202"/>
                    <a:ext cx="163634"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endParaRPr lang="en-US" altLang="ja-JP" sz="1600" b="1" dirty="0">
                      <a:latin typeface="Arial" pitchFamily="-105" charset="0"/>
                      <a:ea typeface="メイリオ" pitchFamily="-105" charset="-128"/>
                      <a:cs typeface="メイリオ" pitchFamily="-105" charset="-128"/>
                    </a:endParaRPr>
                  </a:p>
                </p:txBody>
              </p:sp>
            </p:grpSp>
            <p:grpSp>
              <p:nvGrpSpPr>
                <p:cNvPr id="64" name="図形グループ 68">
                  <a:extLst>
                    <a:ext uri="{FF2B5EF4-FFF2-40B4-BE49-F238E27FC236}">
                      <a16:creationId xmlns:a16="http://schemas.microsoft.com/office/drawing/2014/main" id="{B65E3744-C1DE-8944-8969-B14C25F149B6}"/>
                    </a:ext>
                  </a:extLst>
                </p:cNvPr>
                <p:cNvGrpSpPr/>
                <p:nvPr/>
              </p:nvGrpSpPr>
              <p:grpSpPr>
                <a:xfrm>
                  <a:off x="4546814" y="2220687"/>
                  <a:ext cx="183807" cy="279427"/>
                  <a:chOff x="6409918" y="5330524"/>
                  <a:chExt cx="183807" cy="279427"/>
                </a:xfrm>
              </p:grpSpPr>
              <p:sp>
                <p:nvSpPr>
                  <p:cNvPr id="65" name="Line 105">
                    <a:extLst>
                      <a:ext uri="{FF2B5EF4-FFF2-40B4-BE49-F238E27FC236}">
                        <a16:creationId xmlns:a16="http://schemas.microsoft.com/office/drawing/2014/main" id="{6BFF4846-59BB-3444-BDB3-905EC410C2D3}"/>
                      </a:ext>
                    </a:extLst>
                  </p:cNvPr>
                  <p:cNvSpPr>
                    <a:spLocks noChangeShapeType="1"/>
                  </p:cNvSpPr>
                  <p:nvPr/>
                </p:nvSpPr>
                <p:spPr bwMode="auto">
                  <a:xfrm rot="20780585" flipH="1">
                    <a:off x="6409918" y="5330524"/>
                    <a:ext cx="183807" cy="279427"/>
                  </a:xfrm>
                  <a:prstGeom prst="line">
                    <a:avLst/>
                  </a:prstGeom>
                  <a:noFill/>
                  <a:ln w="9525">
                    <a:solidFill>
                      <a:srgbClr val="000099"/>
                    </a:solidFill>
                    <a:round/>
                    <a:headEnd type="triangle" w="med" len="med"/>
                    <a:tailEnd/>
                  </a:ln>
                </p:spPr>
                <p:txBody>
                  <a:bodyPr>
                    <a:prstTxWarp prst="textNoShape">
                      <a:avLst/>
                    </a:prstTxWarp>
                  </a:bodyPr>
                  <a:lstStyle/>
                  <a:p>
                    <a:endParaRPr lang="ja-JP" altLang="en-US"/>
                  </a:p>
                </p:txBody>
              </p:sp>
              <p:sp>
                <p:nvSpPr>
                  <p:cNvPr id="66" name="Oval 96">
                    <a:extLst>
                      <a:ext uri="{FF2B5EF4-FFF2-40B4-BE49-F238E27FC236}">
                        <a16:creationId xmlns:a16="http://schemas.microsoft.com/office/drawing/2014/main" id="{6DA890E8-00EC-B845-810A-027B875D3A7B}"/>
                      </a:ext>
                    </a:extLst>
                  </p:cNvPr>
                  <p:cNvSpPr>
                    <a:spLocks noChangeArrowheads="1"/>
                  </p:cNvSpPr>
                  <p:nvPr/>
                </p:nvSpPr>
                <p:spPr bwMode="auto">
                  <a:xfrm>
                    <a:off x="6418884" y="5410199"/>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endParaRPr lang="en-US" altLang="ja-JP" sz="1600" b="1" dirty="0">
                      <a:latin typeface="Arial" pitchFamily="-105" charset="0"/>
                      <a:ea typeface="メイリオ" pitchFamily="-105" charset="-128"/>
                      <a:cs typeface="メイリオ" pitchFamily="-105" charset="-128"/>
                    </a:endParaRPr>
                  </a:p>
                </p:txBody>
              </p:sp>
            </p:grpSp>
          </p:grpSp>
          <mc:AlternateContent xmlns:mc="http://schemas.openxmlformats.org/markup-compatibility/2006" xmlns:a14="http://schemas.microsoft.com/office/drawing/2010/main">
            <mc:Choice Requires="a14">
              <p:sp>
                <p:nvSpPr>
                  <p:cNvPr id="74" name="正方形/長方形 73">
                    <a:extLst>
                      <a:ext uri="{FF2B5EF4-FFF2-40B4-BE49-F238E27FC236}">
                        <a16:creationId xmlns:a16="http://schemas.microsoft.com/office/drawing/2014/main" id="{3D8F7603-A92C-4945-9B05-951E9E32C2D8}"/>
                      </a:ext>
                    </a:extLst>
                  </p:cNvPr>
                  <p:cNvSpPr/>
                  <p:nvPr/>
                </p:nvSpPr>
                <p:spPr>
                  <a:xfrm>
                    <a:off x="5542732" y="3172263"/>
                    <a:ext cx="2098075" cy="523220"/>
                  </a:xfrm>
                  <a:prstGeom prst="rect">
                    <a:avLst/>
                  </a:prstGeom>
                </p:spPr>
                <p:txBody>
                  <a:bodyPr wrap="none">
                    <a:spAutoFit/>
                  </a:bodyPr>
                  <a:lstStyle/>
                  <a:p>
                    <a14:m>
                      <m:oMath xmlns:m="http://schemas.openxmlformats.org/officeDocument/2006/math">
                        <m:sSub>
                          <m:sSubPr>
                            <m:ctrlPr>
                              <a:rPr lang="en-US" altLang="ja-JP" sz="1400" i="1" smtClean="0">
                                <a:solidFill>
                                  <a:schemeClr val="tx1"/>
                                </a:solidFill>
                                <a:latin typeface="Cambria Math" panose="02040503050406030204" pitchFamily="18" charset="0"/>
                                <a:ea typeface="Cambria Math" charset="0"/>
                                <a:cs typeface="Cambria Math" charset="0"/>
                              </a:rPr>
                            </m:ctrlPr>
                          </m:sSubPr>
                          <m:e>
                            <m:r>
                              <a:rPr lang="en-US" altLang="ja-JP" sz="1400" i="1">
                                <a:latin typeface="Cambria Math" charset="0"/>
                                <a:ea typeface="Cambria Math" charset="0"/>
                                <a:cs typeface="Cambria Math" charset="0"/>
                              </a:rPr>
                              <m:t>𝑠</m:t>
                            </m:r>
                            <m:r>
                              <m:rPr>
                                <m:sty m:val="p"/>
                              </m:rPr>
                              <a:rPr lang="el-GR" altLang="ja-JP" sz="1400" i="1">
                                <a:solidFill>
                                  <a:schemeClr val="tx1"/>
                                </a:solidFill>
                                <a:latin typeface="Cambria Math" charset="0"/>
                                <a:ea typeface="Cambria Math" charset="0"/>
                                <a:cs typeface="Cambria Math" charset="0"/>
                              </a:rPr>
                              <m:t>Δ</m:t>
                            </m:r>
                            <m:r>
                              <a:rPr lang="en-US" altLang="ja-JP" sz="1400" i="1">
                                <a:solidFill>
                                  <a:schemeClr val="tx1"/>
                                </a:solidFill>
                                <a:latin typeface="Cambria Math" charset="0"/>
                                <a:ea typeface="Cambria Math" charset="0"/>
                                <a:cs typeface="Cambria Math" charset="0"/>
                              </a:rPr>
                              <m:t>𝑘</m:t>
                            </m:r>
                          </m:e>
                          <m:sub>
                            <m:r>
                              <m:rPr>
                                <m:nor/>
                              </m:rPr>
                              <a:rPr lang="en-US" altLang="ja-JP" sz="1400" b="0" i="0" smtClean="0">
                                <a:solidFill>
                                  <a:schemeClr val="tx1"/>
                                </a:solidFill>
                                <a:latin typeface="Cambria Math" charset="0"/>
                                <a:ea typeface="Cambria Math" charset="0"/>
                                <a:cs typeface="Cambria Math" charset="0"/>
                              </a:rPr>
                              <m:t>so</m:t>
                            </m:r>
                          </m:sub>
                        </m:sSub>
                      </m:oMath>
                    </a14:m>
                    <a:r>
                      <a:rPr lang="ja-JP" altLang="en-US" sz="1400"/>
                      <a:t>：</a:t>
                    </a:r>
                    <a:r>
                      <a:rPr lang="en-US" altLang="ja-JP" sz="1400" dirty="0"/>
                      <a:t> </a:t>
                    </a:r>
                    <a:r>
                      <a:rPr lang="ja-JP" altLang="en-US" sz="1400"/>
                      <a:t>ディラック点シフト</a:t>
                    </a:r>
                    <a:endParaRPr lang="en-US" altLang="ja-JP" sz="1400" dirty="0"/>
                  </a:p>
                  <a:p>
                    <a14:m>
                      <m:oMath xmlns:m="http://schemas.openxmlformats.org/officeDocument/2006/math">
                        <m:r>
                          <a:rPr lang="en-US" altLang="ja-JP" sz="1400" i="1">
                            <a:latin typeface="Cambria Math" charset="0"/>
                            <a:ea typeface="Cambria Math" charset="0"/>
                            <a:cs typeface="Cambria Math" charset="0"/>
                          </a:rPr>
                          <m:t>𝜏</m:t>
                        </m:r>
                        <m:r>
                          <a:rPr lang="en-US" altLang="ja-JP" sz="1400" i="1">
                            <a:latin typeface="Cambria Math" charset="0"/>
                            <a:ea typeface="Cambria Math" charset="0"/>
                            <a:cs typeface="Cambria Math" charset="0"/>
                          </a:rPr>
                          <m:t>𝑠</m:t>
                        </m:r>
                        <m:sSub>
                          <m:sSubPr>
                            <m:ctrlPr>
                              <a:rPr lang="en-US" altLang="ja-JP" sz="1400" i="1">
                                <a:latin typeface="Cambria Math" panose="02040503050406030204" pitchFamily="18" charset="0"/>
                                <a:ea typeface="Cambria Math" charset="0"/>
                                <a:cs typeface="Cambria Math" charset="0"/>
                              </a:rPr>
                            </m:ctrlPr>
                          </m:sSubPr>
                          <m:e>
                            <m:r>
                              <a:rPr lang="en-US" altLang="ja-JP" sz="1400" i="1">
                                <a:latin typeface="Cambria Math" charset="0"/>
                                <a:ea typeface="Cambria Math" charset="0"/>
                                <a:cs typeface="Cambria Math" charset="0"/>
                              </a:rPr>
                              <m:t>𝜀</m:t>
                            </m:r>
                          </m:e>
                          <m:sub>
                            <m:r>
                              <m:rPr>
                                <m:nor/>
                              </m:rPr>
                              <a:rPr lang="en-US" altLang="ja-JP" sz="1400">
                                <a:latin typeface="Cambria Math" charset="0"/>
                                <a:ea typeface="Cambria Math" charset="0"/>
                                <a:cs typeface="Cambria Math" charset="0"/>
                              </a:rPr>
                              <m:t>so</m:t>
                            </m:r>
                          </m:sub>
                        </m:sSub>
                      </m:oMath>
                    </a14:m>
                    <a:r>
                      <a:rPr lang="ja-JP" altLang="en-US" sz="1400"/>
                      <a:t>：</a:t>
                    </a:r>
                    <a:r>
                      <a:rPr lang="en-US" altLang="ja-JP" sz="1400" dirty="0"/>
                      <a:t> </a:t>
                    </a:r>
                    <a:r>
                      <a:rPr lang="ja-JP" altLang="en-US" sz="1400"/>
                      <a:t>ゼーマン様項</a:t>
                    </a:r>
                    <a:endParaRPr lang="ja-JP" altLang="en-US" sz="1400" dirty="0"/>
                  </a:p>
                </p:txBody>
              </p:sp>
            </mc:Choice>
            <mc:Fallback xmlns="">
              <p:sp>
                <p:nvSpPr>
                  <p:cNvPr id="74" name="正方形/長方形 73">
                    <a:extLst>
                      <a:ext uri="{FF2B5EF4-FFF2-40B4-BE49-F238E27FC236}">
                        <a16:creationId xmlns:a16="http://schemas.microsoft.com/office/drawing/2014/main" id="{3D8F7603-A92C-4945-9B05-951E9E32C2D8}"/>
                      </a:ext>
                    </a:extLst>
                  </p:cNvPr>
                  <p:cNvSpPr>
                    <a:spLocks noRot="1" noChangeAspect="1" noMove="1" noResize="1" noEditPoints="1" noAdjustHandles="1" noChangeArrowheads="1" noChangeShapeType="1" noTextEdit="1"/>
                  </p:cNvSpPr>
                  <p:nvPr/>
                </p:nvSpPr>
                <p:spPr>
                  <a:xfrm>
                    <a:off x="5542732" y="3172263"/>
                    <a:ext cx="2098075" cy="523220"/>
                  </a:xfrm>
                  <a:prstGeom prst="rect">
                    <a:avLst/>
                  </a:prstGeom>
                  <a:blipFill>
                    <a:blip r:embed="rId9"/>
                    <a:stretch>
                      <a:fillRect t="-4762" b="-7143"/>
                    </a:stretch>
                  </a:blipFill>
                </p:spPr>
                <p:txBody>
                  <a:bodyPr/>
                  <a:lstStyle/>
                  <a:p>
                    <a:r>
                      <a:rPr lang="ja-JP" altLang="en-US">
                        <a:noFill/>
                      </a:rPr>
                      <a:t> </a:t>
                    </a:r>
                  </a:p>
                </p:txBody>
              </p:sp>
            </mc:Fallback>
          </mc:AlternateContent>
        </p:grpSp>
      </p:grpSp>
      <p:grpSp>
        <p:nvGrpSpPr>
          <p:cNvPr id="18" name="グループ化 17">
            <a:extLst>
              <a:ext uri="{FF2B5EF4-FFF2-40B4-BE49-F238E27FC236}">
                <a16:creationId xmlns:a16="http://schemas.microsoft.com/office/drawing/2014/main" id="{634F9BAD-2DF0-D543-B41D-908BECCB037A}"/>
              </a:ext>
            </a:extLst>
          </p:cNvPr>
          <p:cNvGrpSpPr/>
          <p:nvPr/>
        </p:nvGrpSpPr>
        <p:grpSpPr>
          <a:xfrm>
            <a:off x="4420563" y="1245018"/>
            <a:ext cx="2653726" cy="1647622"/>
            <a:chOff x="4420563" y="1245018"/>
            <a:chExt cx="2653726" cy="1647622"/>
          </a:xfrm>
        </p:grpSpPr>
        <p:grpSp>
          <p:nvGrpSpPr>
            <p:cNvPr id="16" name="図形グループ 15"/>
            <p:cNvGrpSpPr/>
            <p:nvPr/>
          </p:nvGrpSpPr>
          <p:grpSpPr>
            <a:xfrm>
              <a:off x="4420563" y="1245018"/>
              <a:ext cx="2653726" cy="1628044"/>
              <a:chOff x="4298803" y="1063281"/>
              <a:chExt cx="2653726" cy="1628044"/>
            </a:xfrm>
          </p:grpSpPr>
          <p:cxnSp>
            <p:nvCxnSpPr>
              <p:cNvPr id="12" name="直線コネクタ 11"/>
              <p:cNvCxnSpPr/>
              <p:nvPr/>
            </p:nvCxnSpPr>
            <p:spPr>
              <a:xfrm>
                <a:off x="4804658" y="2506659"/>
                <a:ext cx="16532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正方形/長方形 13"/>
              <p:cNvSpPr/>
              <p:nvPr/>
            </p:nvSpPr>
            <p:spPr>
              <a:xfrm>
                <a:off x="4404577" y="2321993"/>
                <a:ext cx="312906" cy="369332"/>
              </a:xfrm>
              <a:prstGeom prst="rect">
                <a:avLst/>
              </a:prstGeom>
            </p:spPr>
            <p:txBody>
              <a:bodyPr wrap="none">
                <a:spAutoFit/>
              </a:bodyPr>
              <a:lstStyle/>
              <a:p>
                <a:r>
                  <a:rPr lang="en-US" altLang="ja-JP"/>
                  <a:t>π</a:t>
                </a:r>
                <a:endParaRPr lang="ja-JP" altLang="en-US" dirty="0"/>
              </a:p>
            </p:txBody>
          </p:sp>
          <p:sp>
            <p:nvSpPr>
              <p:cNvPr id="15" name="正方形/長方形 14"/>
              <p:cNvSpPr/>
              <p:nvPr/>
            </p:nvSpPr>
            <p:spPr>
              <a:xfrm>
                <a:off x="4404577" y="1063281"/>
                <a:ext cx="308098" cy="369332"/>
              </a:xfrm>
              <a:prstGeom prst="rect">
                <a:avLst/>
              </a:prstGeom>
            </p:spPr>
            <p:txBody>
              <a:bodyPr wrap="none">
                <a:spAutoFit/>
              </a:bodyPr>
              <a:lstStyle/>
              <a:p>
                <a:r>
                  <a:rPr lang="en-US" altLang="ja-JP"/>
                  <a:t>σ</a:t>
                </a:r>
                <a:endParaRPr lang="ja-JP" altLang="en-US" dirty="0"/>
              </a:p>
            </p:txBody>
          </p:sp>
          <p:cxnSp>
            <p:nvCxnSpPr>
              <p:cNvPr id="36" name="直線コネクタ 35"/>
              <p:cNvCxnSpPr/>
              <p:nvPr/>
            </p:nvCxnSpPr>
            <p:spPr>
              <a:xfrm>
                <a:off x="4804658" y="1247947"/>
                <a:ext cx="165323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8" name="図形グループ 37"/>
              <p:cNvGrpSpPr/>
              <p:nvPr/>
            </p:nvGrpSpPr>
            <p:grpSpPr>
              <a:xfrm>
                <a:off x="5357439" y="1354266"/>
                <a:ext cx="547673" cy="1086556"/>
                <a:chOff x="3963840" y="4531517"/>
                <a:chExt cx="547673" cy="1086556"/>
              </a:xfrm>
            </p:grpSpPr>
            <p:cxnSp>
              <p:nvCxnSpPr>
                <p:cNvPr id="26" name="直線矢印コネクタ 25"/>
                <p:cNvCxnSpPr/>
                <p:nvPr/>
              </p:nvCxnSpPr>
              <p:spPr>
                <a:xfrm flipV="1">
                  <a:off x="3963840" y="4531517"/>
                  <a:ext cx="0" cy="108655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7" name="直線矢印コネクタ 46"/>
                <p:cNvCxnSpPr/>
                <p:nvPr/>
              </p:nvCxnSpPr>
              <p:spPr>
                <a:xfrm>
                  <a:off x="4511513" y="4531517"/>
                  <a:ext cx="0" cy="108655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9" name="テキスト ボックス 38"/>
              <p:cNvSpPr txBox="1"/>
              <p:nvPr/>
            </p:nvSpPr>
            <p:spPr>
              <a:xfrm>
                <a:off x="5771308" y="1636374"/>
                <a:ext cx="1181221" cy="523220"/>
              </a:xfrm>
              <a:prstGeom prst="rect">
                <a:avLst/>
              </a:prstGeom>
              <a:solidFill>
                <a:schemeClr val="bg1"/>
              </a:solidFill>
            </p:spPr>
            <p:txBody>
              <a:bodyPr wrap="none" rtlCol="0">
                <a:spAutoFit/>
              </a:bodyPr>
              <a:lstStyle/>
              <a:p>
                <a:r>
                  <a:rPr kumimoji="1" lang="en-US" altLang="ja-JP" sz="1400" dirty="0" err="1"/>
                  <a:t>Curv</a:t>
                </a:r>
                <a:r>
                  <a:rPr kumimoji="1" lang="en-US" altLang="ja-JP" sz="1400" dirty="0"/>
                  <a:t>.-ind</a:t>
                </a:r>
                <a:r>
                  <a:rPr lang="en-US" altLang="ja-JP" sz="1400" dirty="0"/>
                  <a:t>uced</a:t>
                </a:r>
                <a:endParaRPr kumimoji="1" lang="en-US" altLang="ja-JP" sz="1400" dirty="0"/>
              </a:p>
              <a:p>
                <a:r>
                  <a:rPr kumimoji="1" lang="en-US" altLang="ja-JP" sz="1400" dirty="0"/>
                  <a:t>mixing</a:t>
                </a:r>
                <a:endParaRPr kumimoji="1" lang="ja-JP" altLang="en-US" sz="1400" dirty="0"/>
              </a:p>
            </p:txBody>
          </p:sp>
          <p:sp>
            <p:nvSpPr>
              <p:cNvPr id="50" name="テキスト ボックス 49"/>
              <p:cNvSpPr txBox="1"/>
              <p:nvPr/>
            </p:nvSpPr>
            <p:spPr>
              <a:xfrm>
                <a:off x="4298803" y="1632813"/>
                <a:ext cx="1265859" cy="307777"/>
              </a:xfrm>
              <a:prstGeom prst="rect">
                <a:avLst/>
              </a:prstGeom>
              <a:solidFill>
                <a:schemeClr val="bg1"/>
              </a:solidFill>
            </p:spPr>
            <p:txBody>
              <a:bodyPr wrap="none" rtlCol="0">
                <a:spAutoFit/>
              </a:bodyPr>
              <a:lstStyle/>
              <a:p>
                <a:pPr algn="ctr"/>
                <a:r>
                  <a:rPr lang="en-US" altLang="ja-JP" sz="1400" dirty="0"/>
                  <a:t>SO interaction</a:t>
                </a:r>
                <a:endParaRPr kumimoji="1" lang="en-US" altLang="ja-JP" sz="1400" dirty="0"/>
              </a:p>
            </p:txBody>
          </p:sp>
        </p:grpSp>
        <p:sp>
          <p:nvSpPr>
            <p:cNvPr id="10" name="正方形/長方形 9">
              <a:extLst>
                <a:ext uri="{FF2B5EF4-FFF2-40B4-BE49-F238E27FC236}">
                  <a16:creationId xmlns:a16="http://schemas.microsoft.com/office/drawing/2014/main" id="{78B85ECB-B082-3941-AA94-2191F15D4488}"/>
                </a:ext>
              </a:extLst>
            </p:cNvPr>
            <p:cNvSpPr/>
            <p:nvPr/>
          </p:nvSpPr>
          <p:spPr>
            <a:xfrm>
              <a:off x="4420563" y="1245018"/>
              <a:ext cx="2589837" cy="1647622"/>
            </a:xfrm>
            <a:prstGeom prst="rect">
              <a:avLst/>
            </a:prstGeom>
            <a:noFill/>
            <a:ln w="9525">
              <a:solidFill>
                <a:schemeClr val="accent1">
                  <a:shade val="95000"/>
                  <a:satMod val="10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5" name="スライド番号プレースホルダー 4">
            <a:extLst>
              <a:ext uri="{FF2B5EF4-FFF2-40B4-BE49-F238E27FC236}">
                <a16:creationId xmlns:a16="http://schemas.microsoft.com/office/drawing/2014/main" id="{C0F3BFF0-5112-1143-9EC6-9A6ECEFE7031}"/>
              </a:ext>
            </a:extLst>
          </p:cNvPr>
          <p:cNvSpPr>
            <a:spLocks noGrp="1"/>
          </p:cNvSpPr>
          <p:nvPr>
            <p:ph type="sldNum" sz="quarter" idx="12"/>
          </p:nvPr>
        </p:nvSpPr>
        <p:spPr/>
        <p:txBody>
          <a:bodyPr/>
          <a:lstStyle/>
          <a:p>
            <a:fld id="{85F06041-1EDA-E94D-86F3-DBBEB1D991AC}" type="slidenum">
              <a:rPr lang="ja-JP" altLang="en-US" smtClean="0"/>
              <a:pPr/>
              <a:t>7</a:t>
            </a:fld>
            <a:r>
              <a:rPr lang="en-US" altLang="ja-JP"/>
              <a:t>/21</a:t>
            </a:r>
            <a:endParaRPr lang="ja-JP" altLang="en-US" dirty="0"/>
          </a:p>
        </p:txBody>
      </p:sp>
    </p:spTree>
    <p:extLst>
      <p:ext uri="{BB962C8B-B14F-4D97-AF65-F5344CB8AC3E}">
        <p14:creationId xmlns:p14="http://schemas.microsoft.com/office/powerpoint/2010/main" val="188884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F1E610B-60EC-2C4C-97ED-7EDDEEFB6EAC}"/>
              </a:ext>
            </a:extLst>
          </p:cNvPr>
          <p:cNvSpPr txBox="1"/>
          <p:nvPr/>
        </p:nvSpPr>
        <p:spPr>
          <a:xfrm>
            <a:off x="2522401" y="2413338"/>
            <a:ext cx="4099199" cy="2031325"/>
          </a:xfrm>
          <a:prstGeom prst="rect">
            <a:avLst/>
          </a:prstGeom>
          <a:noFill/>
        </p:spPr>
        <p:txBody>
          <a:bodyPr wrap="none" rtlCol="0">
            <a:spAutoFit/>
          </a:bodyPr>
          <a:lstStyle/>
          <a:p>
            <a:pPr marL="342900" indent="-342900">
              <a:buAutoNum type="arabicPeriod"/>
            </a:pPr>
            <a:r>
              <a:rPr kumimoji="1" lang="ja-JP" altLang="en-US" dirty="0">
                <a:solidFill>
                  <a:schemeClr val="tx2">
                    <a:lumMod val="40000"/>
                    <a:lumOff val="60000"/>
                  </a:schemeClr>
                </a:solidFill>
              </a:rPr>
              <a:t>カーボンナノチューブの基本的性質</a:t>
            </a:r>
            <a:endParaRPr kumimoji="1" lang="en-US" altLang="ja-JP" dirty="0">
              <a:solidFill>
                <a:schemeClr val="tx2">
                  <a:lumMod val="40000"/>
                  <a:lumOff val="60000"/>
                </a:schemeClr>
              </a:solidFill>
            </a:endParaRPr>
          </a:p>
          <a:p>
            <a:pPr lvl="1"/>
            <a:r>
              <a:rPr lang="en-US" altLang="ja-JP" dirty="0">
                <a:solidFill>
                  <a:schemeClr val="tx2">
                    <a:lumMod val="40000"/>
                    <a:lumOff val="60000"/>
                  </a:schemeClr>
                </a:solidFill>
              </a:rPr>
              <a:t>- </a:t>
            </a:r>
            <a:r>
              <a:rPr lang="ja-JP" altLang="en-US">
                <a:solidFill>
                  <a:schemeClr val="tx2">
                    <a:lumMod val="40000"/>
                    <a:lumOff val="60000"/>
                  </a:schemeClr>
                </a:solidFill>
              </a:rPr>
              <a:t>グラフェン由来の電子状態</a:t>
            </a:r>
            <a:endParaRPr lang="en-US" altLang="ja-JP" dirty="0">
              <a:solidFill>
                <a:schemeClr val="tx2">
                  <a:lumMod val="40000"/>
                  <a:lumOff val="60000"/>
                </a:schemeClr>
              </a:solidFill>
            </a:endParaRPr>
          </a:p>
          <a:p>
            <a:pPr lvl="1"/>
            <a:r>
              <a:rPr kumimoji="1" lang="en-US" altLang="ja-JP" dirty="0">
                <a:solidFill>
                  <a:schemeClr val="tx2">
                    <a:lumMod val="40000"/>
                    <a:lumOff val="60000"/>
                  </a:schemeClr>
                </a:solidFill>
              </a:rPr>
              <a:t>- </a:t>
            </a:r>
            <a:r>
              <a:rPr kumimoji="1" lang="ja-JP" altLang="en-US">
                <a:solidFill>
                  <a:schemeClr val="tx2">
                    <a:lumMod val="40000"/>
                    <a:lumOff val="60000"/>
                  </a:schemeClr>
                </a:solidFill>
              </a:rPr>
              <a:t>曲率誘起効果</a:t>
            </a:r>
            <a:endParaRPr lang="en-US" altLang="ja-JP" dirty="0">
              <a:solidFill>
                <a:schemeClr val="tx2">
                  <a:lumMod val="40000"/>
                  <a:lumOff val="60000"/>
                </a:schemeClr>
              </a:solidFill>
            </a:endParaRPr>
          </a:p>
          <a:p>
            <a:pPr marL="800100" lvl="1" indent="-342900">
              <a:buAutoNum type="arabicPeriod"/>
            </a:pPr>
            <a:endParaRPr lang="en-US" altLang="ja-JP" dirty="0"/>
          </a:p>
          <a:p>
            <a:pPr marL="342900" indent="-342900">
              <a:buAutoNum type="arabicPeriod"/>
            </a:pPr>
            <a:r>
              <a:rPr kumimoji="1" lang="ja-JP" altLang="en-US"/>
              <a:t>ナノチューブ量子ドットの電子状態</a:t>
            </a:r>
            <a:endParaRPr lang="en-US" altLang="ja-JP" dirty="0"/>
          </a:p>
          <a:p>
            <a:pPr marL="800100" lvl="1" indent="-342900">
              <a:buAutoNum type="arabicPeriod"/>
            </a:pPr>
            <a:endParaRPr lang="en-US" altLang="ja-JP" dirty="0"/>
          </a:p>
          <a:p>
            <a:pPr marL="342900" indent="-342900">
              <a:buAutoNum type="arabicPeriod"/>
            </a:pPr>
            <a:r>
              <a:rPr lang="ja-JP" altLang="en-US">
                <a:solidFill>
                  <a:schemeClr val="tx2">
                    <a:lumMod val="40000"/>
                    <a:lumOff val="60000"/>
                  </a:schemeClr>
                </a:solidFill>
              </a:rPr>
              <a:t>トポロジカルな端状態</a:t>
            </a:r>
            <a:endParaRPr kumimoji="1" lang="ja-JP" altLang="en-US" dirty="0">
              <a:solidFill>
                <a:schemeClr val="tx2">
                  <a:lumMod val="40000"/>
                  <a:lumOff val="60000"/>
                </a:schemeClr>
              </a:solidFill>
            </a:endParaRPr>
          </a:p>
        </p:txBody>
      </p:sp>
      <p:sp>
        <p:nvSpPr>
          <p:cNvPr id="2" name="スライド番号プレースホルダー 1">
            <a:extLst>
              <a:ext uri="{FF2B5EF4-FFF2-40B4-BE49-F238E27FC236}">
                <a16:creationId xmlns:a16="http://schemas.microsoft.com/office/drawing/2014/main" id="{3982AFFE-BF0C-3F42-896E-3B9626C11833}"/>
              </a:ext>
            </a:extLst>
          </p:cNvPr>
          <p:cNvSpPr>
            <a:spLocks noGrp="1"/>
          </p:cNvSpPr>
          <p:nvPr>
            <p:ph type="sldNum" sz="quarter" idx="12"/>
          </p:nvPr>
        </p:nvSpPr>
        <p:spPr/>
        <p:txBody>
          <a:bodyPr/>
          <a:lstStyle/>
          <a:p>
            <a:fld id="{85F06041-1EDA-E94D-86F3-DBBEB1D991AC}" type="slidenum">
              <a:rPr lang="ja-JP" altLang="en-US" smtClean="0"/>
              <a:pPr/>
              <a:t>8</a:t>
            </a:fld>
            <a:r>
              <a:rPr lang="en-US" altLang="ja-JP"/>
              <a:t>/21</a:t>
            </a:r>
            <a:endParaRPr lang="ja-JP" altLang="en-US" dirty="0"/>
          </a:p>
        </p:txBody>
      </p:sp>
    </p:spTree>
    <p:extLst>
      <p:ext uri="{BB962C8B-B14F-4D97-AF65-F5344CB8AC3E}">
        <p14:creationId xmlns:p14="http://schemas.microsoft.com/office/powerpoint/2010/main" val="212581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Line 3"/>
          <p:cNvSpPr>
            <a:spLocks noChangeShapeType="1"/>
          </p:cNvSpPr>
          <p:nvPr/>
        </p:nvSpPr>
        <p:spPr bwMode="auto">
          <a:xfrm>
            <a:off x="0" y="762000"/>
            <a:ext cx="9144000" cy="0"/>
          </a:xfrm>
          <a:prstGeom prst="line">
            <a:avLst/>
          </a:prstGeom>
          <a:noFill/>
          <a:ln w="9525">
            <a:solidFill>
              <a:schemeClr val="tx1"/>
            </a:solidFill>
            <a:round/>
            <a:headEnd/>
            <a:tailEnd/>
          </a:ln>
          <a:effectLst/>
        </p:spPr>
        <p:txBody>
          <a:bodyPr wrap="none" anchor="ct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33" name="正方形/長方形 32"/>
          <p:cNvSpPr/>
          <p:nvPr/>
        </p:nvSpPr>
        <p:spPr>
          <a:xfrm>
            <a:off x="2027973" y="841389"/>
            <a:ext cx="5088055" cy="369332"/>
          </a:xfrm>
          <a:prstGeom prst="rect">
            <a:avLst/>
          </a:prstGeom>
        </p:spPr>
        <p:txBody>
          <a:bodyPr wrap="square">
            <a:spAutoFit/>
          </a:bodyPr>
          <a:lstStyle/>
          <a:p>
            <a:pPr marL="342900" indent="-342900" algn="ctr" defTabSz="914400" fontAlgn="base">
              <a:lnSpc>
                <a:spcPct val="90000"/>
              </a:lnSpc>
              <a:spcBef>
                <a:spcPct val="20000"/>
              </a:spcBef>
              <a:spcAft>
                <a:spcPct val="0"/>
              </a:spcAft>
              <a:buClr>
                <a:srgbClr val="6F89F7"/>
              </a:buClr>
              <a:buSzPct val="110000"/>
            </a:pPr>
            <a:r>
              <a:rPr lang="ja-JP" altLang="en-US" sz="2000">
                <a:solidFill>
                  <a:srgbClr val="000000"/>
                </a:solidFill>
                <a:latin typeface="Calibri"/>
                <a:ea typeface="ＭＳ Ｐゴシック" pitchFamily="-29" charset="-128"/>
                <a:cs typeface="Calibri"/>
              </a:rPr>
              <a:t>４重縮退</a:t>
            </a:r>
            <a:r>
              <a:rPr lang="en-US" altLang="ja-JP" sz="2000" dirty="0">
                <a:solidFill>
                  <a:srgbClr val="000000"/>
                </a:solidFill>
                <a:latin typeface="Calibri"/>
                <a:ea typeface="ＭＳ Ｐゴシック" pitchFamily="-29" charset="-128"/>
                <a:cs typeface="Calibri"/>
              </a:rPr>
              <a:t> = </a:t>
            </a:r>
            <a:r>
              <a:rPr lang="ja-JP" altLang="en-US" sz="2000">
                <a:solidFill>
                  <a:srgbClr val="000000"/>
                </a:solidFill>
                <a:latin typeface="Calibri"/>
                <a:ea typeface="ＭＳ Ｐゴシック" pitchFamily="-29" charset="-128"/>
                <a:cs typeface="Calibri"/>
              </a:rPr>
              <a:t>スピン自由度</a:t>
            </a:r>
            <a:r>
              <a:rPr lang="en-US" altLang="ja-JP" sz="2000" dirty="0">
                <a:solidFill>
                  <a:srgbClr val="000000"/>
                </a:solidFill>
                <a:latin typeface="Calibri"/>
                <a:ea typeface="ＭＳ Ｐゴシック" pitchFamily="-29" charset="-128"/>
                <a:cs typeface="Calibri"/>
              </a:rPr>
              <a:t> x </a:t>
            </a:r>
            <a:r>
              <a:rPr lang="ja-JP" altLang="en-US" sz="2000">
                <a:solidFill>
                  <a:srgbClr val="000000"/>
                </a:solidFill>
                <a:latin typeface="Calibri"/>
                <a:ea typeface="ＭＳ Ｐゴシック" pitchFamily="-29" charset="-128"/>
                <a:cs typeface="Calibri"/>
              </a:rPr>
              <a:t>谷自由度</a:t>
            </a:r>
            <a:endParaRPr lang="en-US" altLang="ja-JP" sz="2000" dirty="0">
              <a:solidFill>
                <a:srgbClr val="000000"/>
              </a:solidFill>
              <a:latin typeface="Calibri"/>
              <a:ea typeface="ＭＳ Ｐゴシック" pitchFamily="-29" charset="-128"/>
              <a:cs typeface="Calibri"/>
            </a:endParaRPr>
          </a:p>
        </p:txBody>
      </p:sp>
      <p:sp>
        <p:nvSpPr>
          <p:cNvPr id="35" name="Rectangle 2"/>
          <p:cNvSpPr txBox="1">
            <a:spLocks noChangeArrowheads="1"/>
          </p:cNvSpPr>
          <p:nvPr/>
        </p:nvSpPr>
        <p:spPr bwMode="auto">
          <a:xfrm>
            <a:off x="609600" y="152400"/>
            <a:ext cx="7967663"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lnSpc>
                <a:spcPct val="85000"/>
              </a:lnSpc>
              <a:spcBef>
                <a:spcPct val="0"/>
              </a:spcBef>
              <a:spcAft>
                <a:spcPct val="0"/>
              </a:spcAft>
              <a:defRPr kumimoji="1" sz="4400">
                <a:solidFill>
                  <a:schemeClr val="tx2"/>
                </a:solidFill>
                <a:latin typeface="+mj-lt"/>
                <a:ea typeface="+mj-ea"/>
                <a:cs typeface="+mj-cs"/>
              </a:defRPr>
            </a:lvl1pPr>
            <a:lvl2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6pPr>
            <a:lvl7pPr marL="9144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7pPr>
            <a:lvl8pPr marL="13716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8pPr>
            <a:lvl9pPr marL="1828800" algn="ctr" rtl="0" fontAlgn="base">
              <a:lnSpc>
                <a:spcPct val="85000"/>
              </a:lnSpc>
              <a:spcBef>
                <a:spcPct val="0"/>
              </a:spcBef>
              <a:spcAft>
                <a:spcPct val="0"/>
              </a:spcAft>
              <a:defRPr kumimoji="1" sz="4400">
                <a:solidFill>
                  <a:schemeClr val="tx2"/>
                </a:solidFill>
                <a:latin typeface="Times New Roman" charset="0"/>
                <a:ea typeface="ＭＳ Ｐゴシック" charset="-128"/>
                <a:cs typeface="ＭＳ Ｐゴシック" charset="-128"/>
              </a:defRPr>
            </a:lvl9pPr>
          </a:lstStyle>
          <a:p>
            <a:pPr algn="l"/>
            <a:r>
              <a:rPr lang="ja-JP" altLang="en-US" sz="3200">
                <a:solidFill>
                  <a:srgbClr val="000000"/>
                </a:solidFill>
                <a:cs typeface="Calibri"/>
              </a:rPr>
              <a:t>ナノチューブ量子ドット</a:t>
            </a:r>
            <a:endParaRPr lang="en-US" altLang="ja-JP" sz="3200" dirty="0">
              <a:solidFill>
                <a:srgbClr val="000000"/>
              </a:solidFill>
              <a:ea typeface="ＭＳ Ｐゴシック" pitchFamily="-29" charset="-128"/>
              <a:cs typeface="Calibri"/>
            </a:endParaRPr>
          </a:p>
        </p:txBody>
      </p:sp>
      <p:grpSp>
        <p:nvGrpSpPr>
          <p:cNvPr id="36" name="図形グループ 35"/>
          <p:cNvGrpSpPr/>
          <p:nvPr/>
        </p:nvGrpSpPr>
        <p:grpSpPr>
          <a:xfrm>
            <a:off x="7014723" y="829284"/>
            <a:ext cx="2055812" cy="1834714"/>
            <a:chOff x="991048" y="749572"/>
            <a:chExt cx="2555111" cy="2280315"/>
          </a:xfrm>
        </p:grpSpPr>
        <p:pic>
          <p:nvPicPr>
            <p:cNvPr id="45" name="図 44"/>
            <p:cNvPicPr>
              <a:picLocks noChangeAspect="1"/>
            </p:cNvPicPr>
            <p:nvPr/>
          </p:nvPicPr>
          <p:blipFill>
            <a:blip r:embed="rId3"/>
            <a:stretch>
              <a:fillRect/>
            </a:stretch>
          </p:blipFill>
          <p:spPr>
            <a:xfrm>
              <a:off x="1899521" y="1293142"/>
              <a:ext cx="1646638" cy="1280718"/>
            </a:xfrm>
            <a:prstGeom prst="rect">
              <a:avLst/>
            </a:prstGeom>
          </p:spPr>
        </p:pic>
        <p:cxnSp>
          <p:nvCxnSpPr>
            <p:cNvPr id="47" name="直線矢印コネクタ 46"/>
            <p:cNvCxnSpPr>
              <a:stCxn id="48" idx="3"/>
            </p:cNvCxnSpPr>
            <p:nvPr/>
          </p:nvCxnSpPr>
          <p:spPr>
            <a:xfrm flipV="1">
              <a:off x="1642158" y="1750376"/>
              <a:ext cx="650716" cy="12503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8" name="Rectangle 4" descr="Rectangle: Click to edit Master text styles&#10;Second level&#10;Third level&#10;Fourth level&#10;Fifth level"/>
            <p:cNvSpPr>
              <a:spLocks noChangeArrowheads="1"/>
            </p:cNvSpPr>
            <p:nvPr/>
          </p:nvSpPr>
          <p:spPr bwMode="auto">
            <a:xfrm>
              <a:off x="991048" y="1716228"/>
              <a:ext cx="651108" cy="318362"/>
            </a:xfrm>
            <a:prstGeom prst="rect">
              <a:avLst/>
            </a:prstGeom>
            <a:noFill/>
            <a:ln w="9525">
              <a:noFill/>
              <a:miter lim="800000"/>
              <a:headEnd/>
              <a:tailEnd/>
            </a:ln>
            <a:effectLst/>
          </p:spPr>
          <p:txBody>
            <a:bodyPr>
              <a:prstTxWarp prst="textNoShape">
                <a:avLst/>
              </a:prstTxWarp>
            </a:bodyPr>
            <a:lstStyle/>
            <a:p>
              <a:pPr marL="342900" indent="-342900" algn="ctr" defTabSz="914400" fontAlgn="base">
                <a:lnSpc>
                  <a:spcPct val="90000"/>
                </a:lnSpc>
                <a:spcBef>
                  <a:spcPct val="20000"/>
                </a:spcBef>
                <a:spcAft>
                  <a:spcPct val="0"/>
                </a:spcAft>
                <a:buClr>
                  <a:srgbClr val="6F89F7"/>
                </a:buClr>
                <a:buSzPct val="110000"/>
              </a:pPr>
              <a:r>
                <a:rPr lang="en-US" altLang="ja-JP" sz="1600" dirty="0">
                  <a:solidFill>
                    <a:srgbClr val="000000"/>
                  </a:solidFill>
                  <a:latin typeface="Calibri"/>
                  <a:ea typeface="ＭＳ Ｐゴシック" pitchFamily="-29" charset="-128"/>
                  <a:cs typeface="Calibri"/>
                </a:rPr>
                <a:t>CNT</a:t>
              </a:r>
            </a:p>
          </p:txBody>
        </p:sp>
        <p:sp>
          <p:nvSpPr>
            <p:cNvPr id="49" name="Rectangle 4" descr="Rectangle: Click to edit Master text styles&#10;Second level&#10;Third level&#10;Fourth level&#10;Fifth level"/>
            <p:cNvSpPr>
              <a:spLocks noChangeArrowheads="1"/>
            </p:cNvSpPr>
            <p:nvPr/>
          </p:nvSpPr>
          <p:spPr bwMode="auto">
            <a:xfrm>
              <a:off x="2334563" y="749572"/>
              <a:ext cx="426663" cy="318362"/>
            </a:xfrm>
            <a:prstGeom prst="rect">
              <a:avLst/>
            </a:prstGeom>
            <a:noFill/>
            <a:ln w="9525">
              <a:noFill/>
              <a:miter lim="800000"/>
              <a:headEnd/>
              <a:tailEnd/>
            </a:ln>
            <a:effectLst/>
          </p:spPr>
          <p:txBody>
            <a:bodyPr>
              <a:prstTxWarp prst="textNoShape">
                <a:avLst/>
              </a:prstTxWarp>
            </a:bodyPr>
            <a:lstStyle/>
            <a:p>
              <a:pPr marL="342900" indent="-342900" algn="ctr" defTabSz="914400" fontAlgn="base">
                <a:lnSpc>
                  <a:spcPct val="90000"/>
                </a:lnSpc>
                <a:spcBef>
                  <a:spcPct val="20000"/>
                </a:spcBef>
                <a:spcAft>
                  <a:spcPct val="0"/>
                </a:spcAft>
                <a:buClr>
                  <a:srgbClr val="6F89F7"/>
                </a:buClr>
                <a:buSzPct val="110000"/>
              </a:pPr>
              <a:r>
                <a:rPr lang="en-US" altLang="ja-JP" sz="1600" b="1" i="1" dirty="0">
                  <a:latin typeface="Calibri"/>
                  <a:ea typeface="ＭＳ Ｐゴシック" pitchFamily="-29" charset="-128"/>
                  <a:cs typeface="Calibri"/>
                </a:rPr>
                <a:t>V</a:t>
              </a:r>
            </a:p>
          </p:txBody>
        </p:sp>
        <p:grpSp>
          <p:nvGrpSpPr>
            <p:cNvPr id="50" name="図形グループ 49"/>
            <p:cNvGrpSpPr/>
            <p:nvPr/>
          </p:nvGrpSpPr>
          <p:grpSpPr>
            <a:xfrm>
              <a:off x="2323365" y="914401"/>
              <a:ext cx="752918" cy="630330"/>
              <a:chOff x="3205352" y="914401"/>
              <a:chExt cx="752918" cy="630330"/>
            </a:xfrm>
          </p:grpSpPr>
          <p:cxnSp>
            <p:nvCxnSpPr>
              <p:cNvPr id="71" name="直線コネクタ 70"/>
              <p:cNvCxnSpPr/>
              <p:nvPr/>
            </p:nvCxnSpPr>
            <p:spPr>
              <a:xfrm>
                <a:off x="3656318" y="914401"/>
                <a:ext cx="312" cy="40639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a:off x="3546251" y="994834"/>
                <a:ext cx="0" cy="245532"/>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5" name="フリーフォーム 74"/>
              <p:cNvSpPr/>
              <p:nvPr/>
            </p:nvSpPr>
            <p:spPr>
              <a:xfrm>
                <a:off x="3205352" y="1100441"/>
                <a:ext cx="332745" cy="444290"/>
              </a:xfrm>
              <a:custGeom>
                <a:avLst/>
                <a:gdLst>
                  <a:gd name="connsiteX0" fmla="*/ 332745 w 332745"/>
                  <a:gd name="connsiteY0" fmla="*/ 8690 h 444290"/>
                  <a:gd name="connsiteX1" fmla="*/ 19478 w 332745"/>
                  <a:gd name="connsiteY1" fmla="*/ 51023 h 444290"/>
                  <a:gd name="connsiteX2" fmla="*/ 36412 w 332745"/>
                  <a:gd name="connsiteY2" fmla="*/ 398157 h 444290"/>
                  <a:gd name="connsiteX3" fmla="*/ 61812 w 332745"/>
                  <a:gd name="connsiteY3" fmla="*/ 440490 h 444290"/>
                </a:gdLst>
                <a:ahLst/>
                <a:cxnLst>
                  <a:cxn ang="0">
                    <a:pos x="connsiteX0" y="connsiteY0"/>
                  </a:cxn>
                  <a:cxn ang="0">
                    <a:pos x="connsiteX1" y="connsiteY1"/>
                  </a:cxn>
                  <a:cxn ang="0">
                    <a:pos x="connsiteX2" y="connsiteY2"/>
                  </a:cxn>
                  <a:cxn ang="0">
                    <a:pos x="connsiteX3" y="connsiteY3"/>
                  </a:cxn>
                </a:cxnLst>
                <a:rect l="l" t="t" r="r" b="b"/>
                <a:pathLst>
                  <a:path w="332745" h="444290">
                    <a:moveTo>
                      <a:pt x="332745" y="8690"/>
                    </a:moveTo>
                    <a:cubicBezTo>
                      <a:pt x="200806" y="-2599"/>
                      <a:pt x="68867" y="-13888"/>
                      <a:pt x="19478" y="51023"/>
                    </a:cubicBezTo>
                    <a:cubicBezTo>
                      <a:pt x="-29911" y="115934"/>
                      <a:pt x="29356" y="333246"/>
                      <a:pt x="36412" y="398157"/>
                    </a:cubicBezTo>
                    <a:cubicBezTo>
                      <a:pt x="43468" y="463068"/>
                      <a:pt x="61812" y="440490"/>
                      <a:pt x="61812" y="440490"/>
                    </a:cubicBezTo>
                  </a:path>
                </a:pathLst>
              </a:cu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77" name="フリーフォーム 76"/>
              <p:cNvSpPr/>
              <p:nvPr/>
            </p:nvSpPr>
            <p:spPr>
              <a:xfrm>
                <a:off x="3665097" y="1088475"/>
                <a:ext cx="293173" cy="427056"/>
              </a:xfrm>
              <a:custGeom>
                <a:avLst/>
                <a:gdLst>
                  <a:gd name="connsiteX0" fmla="*/ 0 w 293173"/>
                  <a:gd name="connsiteY0" fmla="*/ 20656 h 427056"/>
                  <a:gd name="connsiteX1" fmla="*/ 262466 w 293173"/>
                  <a:gd name="connsiteY1" fmla="*/ 46056 h 427056"/>
                  <a:gd name="connsiteX2" fmla="*/ 287866 w 293173"/>
                  <a:gd name="connsiteY2" fmla="*/ 427056 h 427056"/>
                </a:gdLst>
                <a:ahLst/>
                <a:cxnLst>
                  <a:cxn ang="0">
                    <a:pos x="connsiteX0" y="connsiteY0"/>
                  </a:cxn>
                  <a:cxn ang="0">
                    <a:pos x="connsiteX1" y="connsiteY1"/>
                  </a:cxn>
                  <a:cxn ang="0">
                    <a:pos x="connsiteX2" y="connsiteY2"/>
                  </a:cxn>
                </a:cxnLst>
                <a:rect l="l" t="t" r="r" b="b"/>
                <a:pathLst>
                  <a:path w="293173" h="427056">
                    <a:moveTo>
                      <a:pt x="0" y="20656"/>
                    </a:moveTo>
                    <a:cubicBezTo>
                      <a:pt x="107244" y="-511"/>
                      <a:pt x="214488" y="-21677"/>
                      <a:pt x="262466" y="46056"/>
                    </a:cubicBezTo>
                    <a:cubicBezTo>
                      <a:pt x="310444" y="113789"/>
                      <a:pt x="287866" y="427056"/>
                      <a:pt x="287866" y="427056"/>
                    </a:cubicBezTo>
                  </a:path>
                </a:pathLst>
              </a:cu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
          <p:nvSpPr>
            <p:cNvPr id="51" name="Rectangle 4" descr="Rectangle: Click to edit Master text styles&#10;Second level&#10;Third level&#10;Fourth level&#10;Fifth level"/>
            <p:cNvSpPr>
              <a:spLocks noChangeArrowheads="1"/>
            </p:cNvSpPr>
            <p:nvPr/>
          </p:nvSpPr>
          <p:spPr bwMode="auto">
            <a:xfrm>
              <a:off x="2759440" y="2605298"/>
              <a:ext cx="549953" cy="318362"/>
            </a:xfrm>
            <a:prstGeom prst="rect">
              <a:avLst/>
            </a:prstGeom>
            <a:noFill/>
            <a:ln w="9525">
              <a:noFill/>
              <a:miter lim="800000"/>
              <a:headEnd/>
              <a:tailEnd/>
            </a:ln>
            <a:effectLst/>
          </p:spPr>
          <p:txBody>
            <a:bodyPr>
              <a:prstTxWarp prst="textNoShape">
                <a:avLst/>
              </a:prstTxWarp>
            </a:bodyPr>
            <a:lstStyle/>
            <a:p>
              <a:pPr marL="342900" indent="-342900" algn="ctr" defTabSz="914400" fontAlgn="base">
                <a:lnSpc>
                  <a:spcPct val="90000"/>
                </a:lnSpc>
                <a:spcBef>
                  <a:spcPct val="20000"/>
                </a:spcBef>
                <a:spcAft>
                  <a:spcPct val="0"/>
                </a:spcAft>
                <a:buClr>
                  <a:srgbClr val="6F89F7"/>
                </a:buClr>
                <a:buSzPct val="110000"/>
              </a:pPr>
              <a:r>
                <a:rPr lang="en-US" altLang="ja-JP" sz="1600" b="1" i="1" dirty="0">
                  <a:solidFill>
                    <a:srgbClr val="000000"/>
                  </a:solidFill>
                  <a:latin typeface="Calibri"/>
                  <a:ea typeface="ＭＳ Ｐゴシック" pitchFamily="-29" charset="-128"/>
                  <a:cs typeface="Calibri"/>
                </a:rPr>
                <a:t>V</a:t>
              </a:r>
              <a:r>
                <a:rPr lang="en-US" altLang="ja-JP" sz="1600" b="1" i="1" baseline="-25000" dirty="0">
                  <a:solidFill>
                    <a:srgbClr val="000000"/>
                  </a:solidFill>
                  <a:latin typeface="Calibri"/>
                  <a:ea typeface="ＭＳ Ｐゴシック" pitchFamily="-29" charset="-128"/>
                  <a:cs typeface="Calibri"/>
                </a:rPr>
                <a:t>G</a:t>
              </a:r>
            </a:p>
          </p:txBody>
        </p:sp>
        <p:grpSp>
          <p:nvGrpSpPr>
            <p:cNvPr id="53" name="図形グループ 52"/>
            <p:cNvGrpSpPr/>
            <p:nvPr/>
          </p:nvGrpSpPr>
          <p:grpSpPr>
            <a:xfrm>
              <a:off x="2456831" y="2480720"/>
              <a:ext cx="457512" cy="549167"/>
              <a:chOff x="3338818" y="2480720"/>
              <a:chExt cx="457512" cy="549167"/>
            </a:xfrm>
          </p:grpSpPr>
          <p:cxnSp>
            <p:nvCxnSpPr>
              <p:cNvPr id="54" name="直線コネクタ 53"/>
              <p:cNvCxnSpPr/>
              <p:nvPr/>
            </p:nvCxnSpPr>
            <p:spPr>
              <a:xfrm>
                <a:off x="3338818" y="2650056"/>
                <a:ext cx="45751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直線コネクタ 55"/>
              <p:cNvCxnSpPr/>
              <p:nvPr/>
            </p:nvCxnSpPr>
            <p:spPr>
              <a:xfrm>
                <a:off x="3472168" y="2743189"/>
                <a:ext cx="190813"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直線コネクタ 56"/>
              <p:cNvCxnSpPr/>
              <p:nvPr/>
            </p:nvCxnSpPr>
            <p:spPr>
              <a:xfrm flipV="1">
                <a:off x="3567574" y="2480720"/>
                <a:ext cx="0" cy="160868"/>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flipV="1">
                <a:off x="3567574" y="2743189"/>
                <a:ext cx="0" cy="186271"/>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3444651" y="2980257"/>
                <a:ext cx="245846"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3338818" y="2929457"/>
                <a:ext cx="457512"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直線コネクタ 69"/>
              <p:cNvCxnSpPr/>
              <p:nvPr/>
            </p:nvCxnSpPr>
            <p:spPr>
              <a:xfrm>
                <a:off x="3497568" y="3029887"/>
                <a:ext cx="140013"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78" name="Rectangle 11" descr="Rectangle: Click to edit Master text styles&#10;Second level&#10;Third level&#10;Fourth level&#10;Fifth level"/>
          <p:cNvSpPr>
            <a:spLocks noChangeArrowheads="1"/>
          </p:cNvSpPr>
          <p:nvPr/>
        </p:nvSpPr>
        <p:spPr bwMode="auto">
          <a:xfrm>
            <a:off x="7648907" y="2729896"/>
            <a:ext cx="1495093" cy="429497"/>
          </a:xfrm>
          <a:prstGeom prst="rect">
            <a:avLst/>
          </a:prstGeom>
          <a:noFill/>
          <a:ln w="9525">
            <a:noFill/>
            <a:miter lim="800000"/>
            <a:headEnd/>
            <a:tailEnd/>
          </a:ln>
          <a:effectLst/>
        </p:spPr>
        <p:txBody>
          <a:bodyPr>
            <a:prstTxWarp prst="textNoShape">
              <a:avLst/>
            </a:prstTxWarp>
          </a:bodyPr>
          <a:lstStyle/>
          <a:p>
            <a:pPr marL="342900" indent="-342900" defTabSz="914400" fontAlgn="base">
              <a:lnSpc>
                <a:spcPct val="90000"/>
              </a:lnSpc>
              <a:spcBef>
                <a:spcPct val="20000"/>
              </a:spcBef>
              <a:spcAft>
                <a:spcPct val="0"/>
              </a:spcAft>
              <a:buClr>
                <a:srgbClr val="6F89F7"/>
              </a:buClr>
              <a:buSzPct val="110000"/>
              <a:buFont typeface="Wingdings" pitchFamily="-29" charset="2"/>
              <a:buNone/>
            </a:pPr>
            <a:r>
              <a:rPr lang="en-US" altLang="ja-JP" sz="1100" dirty="0">
                <a:solidFill>
                  <a:srgbClr val="000000"/>
                </a:solidFill>
                <a:latin typeface="Calibri"/>
                <a:ea typeface="ＭＳ Ｐゴシック" pitchFamily="-29" charset="-128"/>
                <a:cs typeface="Calibri"/>
              </a:rPr>
              <a:t>Cobden </a:t>
            </a:r>
            <a:r>
              <a:rPr lang="en-US" altLang="ja-JP" sz="1100" i="1" dirty="0">
                <a:solidFill>
                  <a:srgbClr val="000000"/>
                </a:solidFill>
                <a:latin typeface="Calibri"/>
                <a:ea typeface="ＭＳ Ｐゴシック" pitchFamily="-29" charset="-128"/>
                <a:cs typeface="Calibri"/>
              </a:rPr>
              <a:t>et al.</a:t>
            </a:r>
            <a:r>
              <a:rPr lang="en-US" altLang="ja-JP" sz="1100" dirty="0">
                <a:solidFill>
                  <a:srgbClr val="000000"/>
                </a:solidFill>
                <a:latin typeface="Calibri"/>
                <a:ea typeface="ＭＳ Ｐゴシック" pitchFamily="-29" charset="-128"/>
                <a:cs typeface="Calibri"/>
              </a:rPr>
              <a:t>,</a:t>
            </a:r>
          </a:p>
          <a:p>
            <a:pPr marL="342900" indent="-342900" defTabSz="914400" fontAlgn="base">
              <a:lnSpc>
                <a:spcPct val="90000"/>
              </a:lnSpc>
              <a:spcBef>
                <a:spcPct val="20000"/>
              </a:spcBef>
              <a:spcAft>
                <a:spcPct val="0"/>
              </a:spcAft>
              <a:buClr>
                <a:srgbClr val="6F89F7"/>
              </a:buClr>
              <a:buSzPct val="110000"/>
              <a:buFont typeface="Wingdings" pitchFamily="-29" charset="2"/>
              <a:buNone/>
            </a:pPr>
            <a:r>
              <a:rPr lang="en-US" altLang="ja-JP" sz="1100" dirty="0">
                <a:solidFill>
                  <a:srgbClr val="000000"/>
                </a:solidFill>
                <a:latin typeface="Calibri"/>
                <a:ea typeface="ＭＳ Ｐゴシック" pitchFamily="-29" charset="-128"/>
                <a:cs typeface="Calibri"/>
              </a:rPr>
              <a:t>PRL </a:t>
            </a:r>
            <a:r>
              <a:rPr lang="en-US" altLang="ja-JP" sz="1100" b="1" dirty="0">
                <a:solidFill>
                  <a:srgbClr val="000000"/>
                </a:solidFill>
                <a:latin typeface="Calibri"/>
                <a:ea typeface="ＭＳ Ｐゴシック" pitchFamily="-29" charset="-128"/>
                <a:cs typeface="Calibri"/>
              </a:rPr>
              <a:t>89</a:t>
            </a:r>
            <a:r>
              <a:rPr lang="en-US" altLang="ja-JP" sz="1100" dirty="0">
                <a:solidFill>
                  <a:srgbClr val="000000"/>
                </a:solidFill>
                <a:latin typeface="Calibri"/>
                <a:ea typeface="ＭＳ Ｐゴシック" pitchFamily="-29" charset="-128"/>
                <a:cs typeface="Calibri"/>
              </a:rPr>
              <a:t>, 046803 (2002)</a:t>
            </a:r>
          </a:p>
        </p:txBody>
      </p:sp>
      <p:grpSp>
        <p:nvGrpSpPr>
          <p:cNvPr id="79" name="図形グループ 78"/>
          <p:cNvGrpSpPr/>
          <p:nvPr/>
        </p:nvGrpSpPr>
        <p:grpSpPr>
          <a:xfrm>
            <a:off x="2385112" y="1306785"/>
            <a:ext cx="4373776" cy="1989012"/>
            <a:chOff x="3493157" y="1840578"/>
            <a:chExt cx="5377737" cy="2445569"/>
          </a:xfrm>
        </p:grpSpPr>
        <p:grpSp>
          <p:nvGrpSpPr>
            <p:cNvPr id="80" name="図形グループ 79"/>
            <p:cNvGrpSpPr/>
            <p:nvPr/>
          </p:nvGrpSpPr>
          <p:grpSpPr>
            <a:xfrm>
              <a:off x="3493157" y="1912606"/>
              <a:ext cx="4147555" cy="2373541"/>
              <a:chOff x="1039200" y="3971160"/>
              <a:chExt cx="4905175" cy="2807119"/>
            </a:xfrm>
          </p:grpSpPr>
          <p:pic>
            <p:nvPicPr>
              <p:cNvPr id="84" name="Picture 3"/>
              <p:cNvPicPr>
                <a:picLocks noChangeAspect="1" noChangeArrowheads="1"/>
              </p:cNvPicPr>
              <p:nvPr/>
            </p:nvPicPr>
            <p:blipFill>
              <a:blip r:embed="rId4"/>
              <a:srcRect l="22483" t="8992" r="47073" b="27750"/>
              <a:stretch>
                <a:fillRect/>
              </a:stretch>
            </p:blipFill>
            <p:spPr bwMode="auto">
              <a:xfrm>
                <a:off x="1410150" y="4015587"/>
                <a:ext cx="2983831" cy="1179095"/>
              </a:xfrm>
              <a:prstGeom prst="rect">
                <a:avLst/>
              </a:prstGeom>
              <a:noFill/>
              <a:ln w="9525">
                <a:noFill/>
                <a:miter lim="800000"/>
                <a:headEnd/>
                <a:tailEnd/>
              </a:ln>
            </p:spPr>
          </p:pic>
          <p:cxnSp>
            <p:nvCxnSpPr>
              <p:cNvPr id="85" name="直線コネクタ 84"/>
              <p:cNvCxnSpPr/>
              <p:nvPr/>
            </p:nvCxnSpPr>
            <p:spPr bwMode="auto">
              <a:xfrm>
                <a:off x="3125490" y="6227354"/>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86" name="直線コネクタ 85"/>
              <p:cNvCxnSpPr/>
              <p:nvPr/>
            </p:nvCxnSpPr>
            <p:spPr bwMode="auto">
              <a:xfrm>
                <a:off x="3811290" y="6227354"/>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87" name="直線コネクタ 86"/>
              <p:cNvCxnSpPr/>
              <p:nvPr/>
            </p:nvCxnSpPr>
            <p:spPr bwMode="auto">
              <a:xfrm>
                <a:off x="3125490" y="5690031"/>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88" name="直線コネクタ 87"/>
              <p:cNvCxnSpPr/>
              <p:nvPr/>
            </p:nvCxnSpPr>
            <p:spPr bwMode="auto">
              <a:xfrm>
                <a:off x="1190284" y="6213356"/>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89" name="直線コネクタ 88"/>
              <p:cNvCxnSpPr/>
              <p:nvPr/>
            </p:nvCxnSpPr>
            <p:spPr bwMode="auto">
              <a:xfrm>
                <a:off x="3130466" y="6253933"/>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90" name="図形グループ 46"/>
              <p:cNvGrpSpPr/>
              <p:nvPr/>
            </p:nvGrpSpPr>
            <p:grpSpPr>
              <a:xfrm>
                <a:off x="3435266" y="6093392"/>
                <a:ext cx="183807" cy="279427"/>
                <a:chOff x="5096434" y="5330524"/>
                <a:chExt cx="183807" cy="279427"/>
              </a:xfrm>
            </p:grpSpPr>
            <p:sp>
              <p:nvSpPr>
                <p:cNvPr id="129"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30"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91" name="図形グループ 49"/>
              <p:cNvGrpSpPr/>
              <p:nvPr/>
            </p:nvGrpSpPr>
            <p:grpSpPr>
              <a:xfrm rot="10800000">
                <a:off x="3251459" y="6118765"/>
                <a:ext cx="183807" cy="279427"/>
                <a:chOff x="5096434" y="5330524"/>
                <a:chExt cx="183807" cy="279427"/>
              </a:xfrm>
            </p:grpSpPr>
            <p:sp>
              <p:nvSpPr>
                <p:cNvPr id="127"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28"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cxnSp>
            <p:nvCxnSpPr>
              <p:cNvPr id="92" name="直線コネクタ 91"/>
              <p:cNvCxnSpPr/>
              <p:nvPr/>
            </p:nvCxnSpPr>
            <p:spPr bwMode="auto">
              <a:xfrm>
                <a:off x="3816266" y="6253933"/>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93" name="図形グループ 61"/>
              <p:cNvGrpSpPr/>
              <p:nvPr/>
            </p:nvGrpSpPr>
            <p:grpSpPr>
              <a:xfrm>
                <a:off x="4121066" y="6093392"/>
                <a:ext cx="183807" cy="279427"/>
                <a:chOff x="5096434" y="5330524"/>
                <a:chExt cx="183807" cy="279427"/>
              </a:xfrm>
            </p:grpSpPr>
            <p:sp>
              <p:nvSpPr>
                <p:cNvPr id="125"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26"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94" name="図形グループ 64"/>
              <p:cNvGrpSpPr/>
              <p:nvPr/>
            </p:nvGrpSpPr>
            <p:grpSpPr>
              <a:xfrm rot="10800000">
                <a:off x="3937259" y="6118765"/>
                <a:ext cx="183807" cy="279427"/>
                <a:chOff x="5096434" y="5330524"/>
                <a:chExt cx="183807" cy="279427"/>
              </a:xfrm>
            </p:grpSpPr>
            <p:sp>
              <p:nvSpPr>
                <p:cNvPr id="123"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24"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cxnSp>
            <p:nvCxnSpPr>
              <p:cNvPr id="95" name="直線コネクタ 94"/>
              <p:cNvCxnSpPr/>
              <p:nvPr/>
            </p:nvCxnSpPr>
            <p:spPr bwMode="auto">
              <a:xfrm>
                <a:off x="3130466" y="5720533"/>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96" name="図形グループ 71"/>
              <p:cNvGrpSpPr/>
              <p:nvPr/>
            </p:nvGrpSpPr>
            <p:grpSpPr>
              <a:xfrm rot="10800000">
                <a:off x="3251459" y="5585365"/>
                <a:ext cx="183807" cy="279427"/>
                <a:chOff x="5096434" y="5330524"/>
                <a:chExt cx="183807" cy="279427"/>
              </a:xfrm>
            </p:grpSpPr>
            <p:sp>
              <p:nvSpPr>
                <p:cNvPr id="121"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22"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cxnSp>
            <p:nvCxnSpPr>
              <p:cNvPr id="97" name="直線コネクタ 96"/>
              <p:cNvCxnSpPr/>
              <p:nvPr/>
            </p:nvCxnSpPr>
            <p:spPr bwMode="auto">
              <a:xfrm>
                <a:off x="3816266" y="5720803"/>
                <a:ext cx="609600" cy="1588"/>
              </a:xfrm>
              <a:prstGeom prst="line">
                <a:avLst/>
              </a:prstGeom>
              <a:noFill/>
              <a:ln w="19050" cap="flat" cmpd="sng" algn="ctr">
                <a:solidFill>
                  <a:schemeClr val="tx1"/>
                </a:solidFill>
                <a:prstDash val="solid"/>
                <a:round/>
                <a:headEnd type="none" w="med" len="med"/>
                <a:tailEnd type="none" w="med" len="med"/>
              </a:ln>
              <a:effectLst/>
            </p:spPr>
          </p:cxnSp>
          <p:sp>
            <p:nvSpPr>
              <p:cNvPr id="98" name="角丸四角形吹き出し 97"/>
              <p:cNvSpPr/>
              <p:nvPr/>
            </p:nvSpPr>
            <p:spPr bwMode="auto">
              <a:xfrm>
                <a:off x="2978066" y="5483791"/>
                <a:ext cx="1600200" cy="1257115"/>
              </a:xfrm>
              <a:prstGeom prst="wedgeRoundRectCallout">
                <a:avLst>
                  <a:gd name="adj1" fmla="val -26141"/>
                  <a:gd name="adj2" fmla="val -108720"/>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99" name="正方形/長方形 98"/>
              <p:cNvSpPr/>
              <p:nvPr/>
            </p:nvSpPr>
            <p:spPr>
              <a:xfrm>
                <a:off x="3199440" y="6241218"/>
                <a:ext cx="479582" cy="537061"/>
              </a:xfrm>
              <a:prstGeom prst="rect">
                <a:avLst/>
              </a:prstGeom>
            </p:spPr>
            <p:txBody>
              <a:bodyPr wrap="squar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sp>
            <p:nvSpPr>
              <p:cNvPr id="100" name="正方形/長方形 99"/>
              <p:cNvSpPr/>
              <p:nvPr/>
            </p:nvSpPr>
            <p:spPr>
              <a:xfrm>
                <a:off x="3907493" y="6241218"/>
                <a:ext cx="531223" cy="537061"/>
              </a:xfrm>
              <a:prstGeom prst="rect">
                <a:avLst/>
              </a:prstGeom>
            </p:spPr>
            <p:txBody>
              <a:bodyPr wrap="squar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cxnSp>
            <p:nvCxnSpPr>
              <p:cNvPr id="101" name="直線コネクタ 100"/>
              <p:cNvCxnSpPr/>
              <p:nvPr/>
            </p:nvCxnSpPr>
            <p:spPr bwMode="auto">
              <a:xfrm>
                <a:off x="1191600" y="6245465"/>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102" name="図形グループ 49"/>
              <p:cNvGrpSpPr/>
              <p:nvPr/>
            </p:nvGrpSpPr>
            <p:grpSpPr>
              <a:xfrm rot="10800000">
                <a:off x="1312593" y="6110297"/>
                <a:ext cx="183807" cy="279427"/>
                <a:chOff x="5096434" y="5330524"/>
                <a:chExt cx="183807" cy="279427"/>
              </a:xfrm>
            </p:grpSpPr>
            <p:sp>
              <p:nvSpPr>
                <p:cNvPr id="119"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20"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cxnSp>
            <p:nvCxnSpPr>
              <p:cNvPr id="103" name="直線コネクタ 102"/>
              <p:cNvCxnSpPr/>
              <p:nvPr/>
            </p:nvCxnSpPr>
            <p:spPr bwMode="auto">
              <a:xfrm>
                <a:off x="1877400" y="6245465"/>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04" name="直線コネクタ 103"/>
              <p:cNvCxnSpPr/>
              <p:nvPr/>
            </p:nvCxnSpPr>
            <p:spPr bwMode="auto">
              <a:xfrm>
                <a:off x="1191600" y="5703924"/>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05" name="直線コネクタ 104"/>
              <p:cNvCxnSpPr/>
              <p:nvPr/>
            </p:nvCxnSpPr>
            <p:spPr bwMode="auto">
              <a:xfrm>
                <a:off x="1877400" y="5703924"/>
                <a:ext cx="609600" cy="1588"/>
              </a:xfrm>
              <a:prstGeom prst="line">
                <a:avLst/>
              </a:prstGeom>
              <a:noFill/>
              <a:ln w="19050" cap="flat" cmpd="sng" algn="ctr">
                <a:solidFill>
                  <a:schemeClr val="tx1"/>
                </a:solidFill>
                <a:prstDash val="solid"/>
                <a:round/>
                <a:headEnd type="none" w="med" len="med"/>
                <a:tailEnd type="none" w="med" len="med"/>
              </a:ln>
              <a:effectLst/>
            </p:spPr>
          </p:cxnSp>
          <p:sp>
            <p:nvSpPr>
              <p:cNvPr id="106" name="角丸四角形吹き出し 105"/>
              <p:cNvSpPr/>
              <p:nvPr/>
            </p:nvSpPr>
            <p:spPr bwMode="auto">
              <a:xfrm>
                <a:off x="1039200" y="5475323"/>
                <a:ext cx="1600200" cy="1257115"/>
              </a:xfrm>
              <a:prstGeom prst="wedgeRoundRectCallout">
                <a:avLst>
                  <a:gd name="adj1" fmla="val 8251"/>
                  <a:gd name="adj2" fmla="val -107373"/>
                  <a:gd name="adj3" fmla="val 16667"/>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07" name="正方形/長方形 106"/>
              <p:cNvSpPr/>
              <p:nvPr/>
            </p:nvSpPr>
            <p:spPr>
              <a:xfrm>
                <a:off x="1260575" y="6232750"/>
                <a:ext cx="479582" cy="537061"/>
              </a:xfrm>
              <a:prstGeom prst="rect">
                <a:avLst/>
              </a:prstGeom>
            </p:spPr>
            <p:txBody>
              <a:bodyPr wrap="squar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sp>
            <p:nvSpPr>
              <p:cNvPr id="108" name="正方形/長方形 107"/>
              <p:cNvSpPr/>
              <p:nvPr/>
            </p:nvSpPr>
            <p:spPr>
              <a:xfrm>
                <a:off x="1968628" y="6232750"/>
                <a:ext cx="531223" cy="537061"/>
              </a:xfrm>
              <a:prstGeom prst="rect">
                <a:avLst/>
              </a:prstGeom>
            </p:spPr>
            <p:txBody>
              <a:bodyPr wrap="squar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sp>
            <p:nvSpPr>
              <p:cNvPr id="109" name="Rectangle 4" descr="Rectangle: Click to edit Master text styles&#10;Second level&#10;Third level&#10;Fourth level&#10;Fifth level"/>
              <p:cNvSpPr>
                <a:spLocks noChangeArrowheads="1"/>
              </p:cNvSpPr>
              <p:nvPr/>
            </p:nvSpPr>
            <p:spPr bwMode="auto">
              <a:xfrm>
                <a:off x="2041791" y="3971160"/>
                <a:ext cx="482603" cy="318364"/>
              </a:xfrm>
              <a:prstGeom prst="rect">
                <a:avLst/>
              </a:prstGeom>
              <a:noFill/>
              <a:ln w="9525">
                <a:noFill/>
                <a:miter lim="800000"/>
                <a:headEnd/>
                <a:tailEnd/>
              </a:ln>
              <a:effectLst/>
            </p:spPr>
            <p:txBody>
              <a:bodyPr>
                <a:prstTxWarp prst="textNoShape">
                  <a:avLst/>
                </a:prstTxWarp>
              </a:bodyPr>
              <a:lstStyle/>
              <a:p>
                <a:pPr marL="342900" indent="-342900" algn="ctr" defTabSz="914400" fontAlgn="base">
                  <a:lnSpc>
                    <a:spcPct val="90000"/>
                  </a:lnSpc>
                  <a:spcBef>
                    <a:spcPct val="20000"/>
                  </a:spcBef>
                  <a:spcAft>
                    <a:spcPct val="0"/>
                  </a:spcAft>
                  <a:buClr>
                    <a:srgbClr val="6F89F7"/>
                  </a:buClr>
                  <a:buSzPct val="110000"/>
                </a:pPr>
                <a:r>
                  <a:rPr lang="en-US" altLang="ja-JP" sz="1600" i="1" dirty="0">
                    <a:solidFill>
                      <a:srgbClr val="000000"/>
                    </a:solidFill>
                    <a:latin typeface="Calibri"/>
                    <a:ea typeface="ＭＳ Ｐゴシック" pitchFamily="-29" charset="-128"/>
                    <a:cs typeface="Calibri"/>
                  </a:rPr>
                  <a:t>U</a:t>
                </a:r>
                <a:endParaRPr lang="en-US" altLang="ja-JP" sz="1600" i="1" baseline="-25000" dirty="0">
                  <a:solidFill>
                    <a:srgbClr val="000000"/>
                  </a:solidFill>
                  <a:latin typeface="Calibri"/>
                  <a:ea typeface="ＭＳ Ｐゴシック" pitchFamily="-29" charset="-128"/>
                  <a:cs typeface="Calibri"/>
                </a:endParaRPr>
              </a:p>
            </p:txBody>
          </p:sp>
          <p:cxnSp>
            <p:nvCxnSpPr>
              <p:cNvPr id="110" name="直線矢印コネクタ 109"/>
              <p:cNvCxnSpPr/>
              <p:nvPr/>
            </p:nvCxnSpPr>
            <p:spPr>
              <a:xfrm>
                <a:off x="2117996" y="4429801"/>
                <a:ext cx="338667" cy="8466"/>
              </a:xfrm>
              <a:prstGeom prst="straightConnector1">
                <a:avLst/>
              </a:prstGeom>
              <a:ln>
                <a:headEnd type="arrow"/>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11" name="直線矢印コネクタ 110"/>
              <p:cNvCxnSpPr/>
              <p:nvPr/>
            </p:nvCxnSpPr>
            <p:spPr>
              <a:xfrm flipV="1">
                <a:off x="2698450" y="4434036"/>
                <a:ext cx="482600" cy="1"/>
              </a:xfrm>
              <a:prstGeom prst="straightConnector1">
                <a:avLst/>
              </a:prstGeom>
              <a:ln>
                <a:headEnd type="arrow"/>
                <a:tailEnd type="arrow" w="sm" len="sm"/>
              </a:ln>
              <a:effectLst/>
            </p:spPr>
            <p:style>
              <a:lnRef idx="2">
                <a:schemeClr val="accent1"/>
              </a:lnRef>
              <a:fillRef idx="0">
                <a:schemeClr val="accent1"/>
              </a:fillRef>
              <a:effectRef idx="1">
                <a:schemeClr val="accent1"/>
              </a:effectRef>
              <a:fontRef idx="minor">
                <a:schemeClr val="tx1"/>
              </a:fontRef>
            </p:style>
          </p:cxnSp>
          <p:sp>
            <p:nvSpPr>
              <p:cNvPr id="112" name="Rectangle 4" descr="Rectangle: Click to edit Master text styles&#10;Second level&#10;Third level&#10;Fourth level&#10;Fifth level"/>
              <p:cNvSpPr>
                <a:spLocks noChangeArrowheads="1"/>
              </p:cNvSpPr>
              <p:nvPr/>
            </p:nvSpPr>
            <p:spPr bwMode="auto">
              <a:xfrm>
                <a:off x="2485348" y="3971160"/>
                <a:ext cx="914500" cy="318364"/>
              </a:xfrm>
              <a:prstGeom prst="rect">
                <a:avLst/>
              </a:prstGeom>
              <a:noFill/>
              <a:ln w="9525">
                <a:noFill/>
                <a:miter lim="800000"/>
                <a:headEnd/>
                <a:tailEnd/>
              </a:ln>
              <a:effectLst/>
            </p:spPr>
            <p:txBody>
              <a:bodyPr>
                <a:prstTxWarp prst="textNoShape">
                  <a:avLst/>
                </a:prstTxWarp>
              </a:bodyPr>
              <a:lstStyle/>
              <a:p>
                <a:pPr marL="342900" indent="-342900" algn="ctr" defTabSz="914400" fontAlgn="base">
                  <a:lnSpc>
                    <a:spcPct val="90000"/>
                  </a:lnSpc>
                  <a:spcBef>
                    <a:spcPct val="20000"/>
                  </a:spcBef>
                  <a:spcAft>
                    <a:spcPct val="0"/>
                  </a:spcAft>
                  <a:buClr>
                    <a:srgbClr val="6F89F7"/>
                  </a:buClr>
                  <a:buSzPct val="110000"/>
                </a:pPr>
                <a:r>
                  <a:rPr lang="en-US" altLang="ja-JP" sz="1600" i="1" dirty="0">
                    <a:solidFill>
                      <a:srgbClr val="000000"/>
                    </a:solidFill>
                    <a:latin typeface="Calibri"/>
                    <a:ea typeface="ＭＳ Ｐゴシック" pitchFamily="-29" charset="-128"/>
                    <a:cs typeface="Calibri"/>
                  </a:rPr>
                  <a:t>U+Δ</a:t>
                </a:r>
                <a:endParaRPr lang="en-US" altLang="ja-JP" sz="1600" i="1" baseline="-25000" dirty="0">
                  <a:solidFill>
                    <a:srgbClr val="000000"/>
                  </a:solidFill>
                  <a:latin typeface="Calibri"/>
                  <a:ea typeface="ＭＳ Ｐゴシック" pitchFamily="-29" charset="-128"/>
                  <a:cs typeface="Calibri"/>
                </a:endParaRPr>
              </a:p>
            </p:txBody>
          </p:sp>
          <p:sp>
            <p:nvSpPr>
              <p:cNvPr id="113" name="Rectangle 4" descr="Rectangle: Click to edit Master text styles&#10;Second level&#10;Third level&#10;Fourth level&#10;Fifth level"/>
              <p:cNvSpPr>
                <a:spLocks noChangeArrowheads="1"/>
              </p:cNvSpPr>
              <p:nvPr/>
            </p:nvSpPr>
            <p:spPr bwMode="auto">
              <a:xfrm>
                <a:off x="4627217" y="5822833"/>
                <a:ext cx="1317158" cy="503623"/>
              </a:xfrm>
              <a:prstGeom prst="rect">
                <a:avLst/>
              </a:prstGeom>
              <a:noFill/>
              <a:ln w="9525">
                <a:noFill/>
                <a:miter lim="800000"/>
                <a:headEnd/>
                <a:tailEnd/>
              </a:ln>
              <a:effectLst/>
            </p:spPr>
            <p:txBody>
              <a:bodyPr>
                <a:prstTxWarp prst="textNoShape">
                  <a:avLst/>
                </a:prstTxWarp>
              </a:bodyPr>
              <a:lstStyle/>
              <a:p>
                <a:pPr marL="342900" indent="-342900" algn="ctr" defTabSz="914400" fontAlgn="base">
                  <a:lnSpc>
                    <a:spcPct val="90000"/>
                  </a:lnSpc>
                  <a:spcBef>
                    <a:spcPct val="20000"/>
                  </a:spcBef>
                  <a:spcAft>
                    <a:spcPct val="0"/>
                  </a:spcAft>
                  <a:buClr>
                    <a:srgbClr val="6F89F7"/>
                  </a:buClr>
                  <a:buSzPct val="110000"/>
                </a:pPr>
                <a:r>
                  <a:rPr lang="en-US" altLang="ja-JP" sz="1600" i="1" dirty="0" err="1">
                    <a:solidFill>
                      <a:srgbClr val="000000"/>
                    </a:solidFill>
                    <a:latin typeface="Calibri"/>
                    <a:ea typeface="ＭＳ Ｐゴシック" pitchFamily="-29" charset="-128"/>
                    <a:cs typeface="Calibri"/>
                  </a:rPr>
                  <a:t>Δ</a:t>
                </a:r>
                <a:r>
                  <a:rPr lang="en-US" altLang="ja-JP" sz="1600" i="1" dirty="0" err="1">
                    <a:solidFill>
                      <a:srgbClr val="000000"/>
                    </a:solidFill>
                    <a:latin typeface="Times"/>
                    <a:ea typeface="ＭＳ Ｐゴシック" pitchFamily="-29" charset="-128"/>
                    <a:cs typeface="Times"/>
                  </a:rPr>
                  <a:t>~</a:t>
                </a:r>
                <a:r>
                  <a:rPr lang="en-US" altLang="ja-JP" sz="1600" i="1" dirty="0" err="1">
                    <a:solidFill>
                      <a:srgbClr val="000000"/>
                    </a:solidFill>
                    <a:latin typeface="Calibri"/>
                    <a:ea typeface="ＭＳ Ｐゴシック" pitchFamily="-29" charset="-128"/>
                    <a:cs typeface="Calibri"/>
                  </a:rPr>
                  <a:t>meV</a:t>
                </a:r>
                <a:endParaRPr lang="en-US" altLang="ja-JP" sz="1600" i="1" baseline="-25000" dirty="0">
                  <a:solidFill>
                    <a:srgbClr val="000000"/>
                  </a:solidFill>
                  <a:latin typeface="Calibri"/>
                  <a:ea typeface="ＭＳ Ｐゴシック" pitchFamily="-29" charset="-128"/>
                  <a:cs typeface="Calibri"/>
                </a:endParaRPr>
              </a:p>
            </p:txBody>
          </p:sp>
          <p:cxnSp>
            <p:nvCxnSpPr>
              <p:cNvPr id="114" name="直線矢印コネクタ 113"/>
              <p:cNvCxnSpPr/>
              <p:nvPr/>
            </p:nvCxnSpPr>
            <p:spPr>
              <a:xfrm flipV="1">
                <a:off x="4688405" y="5724906"/>
                <a:ext cx="0" cy="516470"/>
              </a:xfrm>
              <a:prstGeom prst="straightConnector1">
                <a:avLst/>
              </a:prstGeom>
              <a:ln>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115" name="直線コネクタ 114"/>
              <p:cNvCxnSpPr/>
              <p:nvPr/>
            </p:nvCxnSpPr>
            <p:spPr bwMode="auto">
              <a:xfrm>
                <a:off x="1876084" y="6213356"/>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16" name="直線コネクタ 115"/>
              <p:cNvCxnSpPr/>
              <p:nvPr/>
            </p:nvCxnSpPr>
            <p:spPr bwMode="auto">
              <a:xfrm>
                <a:off x="1188012" y="5673747"/>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17" name="直線コネクタ 116"/>
              <p:cNvCxnSpPr/>
              <p:nvPr/>
            </p:nvCxnSpPr>
            <p:spPr bwMode="auto">
              <a:xfrm>
                <a:off x="1873812" y="5673747"/>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18" name="直線コネクタ 117"/>
              <p:cNvCxnSpPr/>
              <p:nvPr/>
            </p:nvCxnSpPr>
            <p:spPr bwMode="auto">
              <a:xfrm>
                <a:off x="3811290" y="5690301"/>
                <a:ext cx="609600" cy="1588"/>
              </a:xfrm>
              <a:prstGeom prst="line">
                <a:avLst/>
              </a:prstGeom>
              <a:noFill/>
              <a:ln w="19050" cap="flat" cmpd="sng" algn="ctr">
                <a:solidFill>
                  <a:schemeClr val="tx1"/>
                </a:solidFill>
                <a:prstDash val="solid"/>
                <a:round/>
                <a:headEnd type="none" w="med" len="med"/>
                <a:tailEnd type="none" w="med" len="med"/>
              </a:ln>
              <a:effectLst/>
            </p:spPr>
          </p:cxnSp>
        </p:grpSp>
        <p:grpSp>
          <p:nvGrpSpPr>
            <p:cNvPr id="81" name="図形グループ 80"/>
            <p:cNvGrpSpPr/>
            <p:nvPr/>
          </p:nvGrpSpPr>
          <p:grpSpPr>
            <a:xfrm>
              <a:off x="6217180" y="1840578"/>
              <a:ext cx="2653714" cy="1297645"/>
              <a:chOff x="5425462" y="4085355"/>
              <a:chExt cx="5316888" cy="2599915"/>
            </a:xfrm>
          </p:grpSpPr>
          <p:pic>
            <p:nvPicPr>
              <p:cNvPr id="82" name="Picture 2"/>
              <p:cNvPicPr>
                <a:picLocks noChangeAspect="1" noChangeArrowheads="1"/>
              </p:cNvPicPr>
              <p:nvPr/>
            </p:nvPicPr>
            <p:blipFill>
              <a:blip r:embed="rId4"/>
              <a:srcRect/>
              <a:stretch>
                <a:fillRect/>
              </a:stretch>
            </p:blipFill>
            <p:spPr bwMode="auto">
              <a:xfrm>
                <a:off x="5425462" y="4085355"/>
                <a:ext cx="5316888" cy="2599915"/>
              </a:xfrm>
              <a:prstGeom prst="rect">
                <a:avLst/>
              </a:prstGeom>
              <a:noFill/>
              <a:ln w="9525">
                <a:noFill/>
                <a:miter lim="800000"/>
                <a:headEnd/>
                <a:tailEnd/>
              </a:ln>
            </p:spPr>
          </p:pic>
          <p:sp>
            <p:nvSpPr>
              <p:cNvPr id="83" name="正方形/長方形 82"/>
              <p:cNvSpPr/>
              <p:nvPr/>
            </p:nvSpPr>
            <p:spPr>
              <a:xfrm>
                <a:off x="6679807" y="4192190"/>
                <a:ext cx="1592128" cy="1729803"/>
              </a:xfrm>
              <a:prstGeom prst="rect">
                <a:avLst/>
              </a:prstGeom>
              <a:noFill/>
              <a:ln w="19050" cmpd="sng">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131" name="図形グループ 130"/>
          <p:cNvGrpSpPr/>
          <p:nvPr/>
        </p:nvGrpSpPr>
        <p:grpSpPr>
          <a:xfrm>
            <a:off x="120988" y="3563781"/>
            <a:ext cx="4400488" cy="3018431"/>
            <a:chOff x="120988" y="3824292"/>
            <a:chExt cx="4400488" cy="3018431"/>
          </a:xfrm>
        </p:grpSpPr>
        <p:sp>
          <p:nvSpPr>
            <p:cNvPr id="133" name="Rectangle 4" descr="Rectangle: Click to edit Master text styles&#10;Second level&#10;Third level&#10;Fourth level&#10;Fifth level"/>
            <p:cNvSpPr>
              <a:spLocks noChangeArrowheads="1"/>
            </p:cNvSpPr>
            <p:nvPr/>
          </p:nvSpPr>
          <p:spPr bwMode="auto">
            <a:xfrm>
              <a:off x="262801" y="3824292"/>
              <a:ext cx="4229823" cy="401888"/>
            </a:xfrm>
            <a:prstGeom prst="rect">
              <a:avLst/>
            </a:prstGeom>
            <a:noFill/>
            <a:ln w="9525">
              <a:noFill/>
              <a:miter lim="800000"/>
              <a:headEnd/>
              <a:tailEnd/>
            </a:ln>
            <a:effectLst/>
          </p:spPr>
          <p:txBody>
            <a:bodyPr>
              <a:prstTxWarp prst="textNoShape">
                <a:avLst/>
              </a:prstTxWarp>
            </a:bodyPr>
            <a:lstStyle/>
            <a:p>
              <a:pPr>
                <a:lnSpc>
                  <a:spcPct val="90000"/>
                </a:lnSpc>
                <a:spcBef>
                  <a:spcPct val="20000"/>
                </a:spcBef>
                <a:buClr>
                  <a:srgbClr val="6F89F7"/>
                </a:buClr>
                <a:buSzPct val="110000"/>
              </a:pPr>
              <a:r>
                <a:rPr lang="ja-JP" altLang="en-US" sz="2000">
                  <a:solidFill>
                    <a:srgbClr val="000000"/>
                  </a:solidFill>
                  <a:cs typeface="Calibri"/>
                </a:rPr>
                <a:t>スピン軌道相互作用</a:t>
              </a:r>
              <a:endParaRPr lang="en-US" altLang="ja-JP" sz="2000" dirty="0">
                <a:solidFill>
                  <a:srgbClr val="000000"/>
                </a:solidFill>
                <a:cs typeface="Calibri"/>
              </a:endParaRPr>
            </a:p>
          </p:txBody>
        </p:sp>
        <p:grpSp>
          <p:nvGrpSpPr>
            <p:cNvPr id="134" name="図形グループ 133"/>
            <p:cNvGrpSpPr/>
            <p:nvPr/>
          </p:nvGrpSpPr>
          <p:grpSpPr>
            <a:xfrm>
              <a:off x="639851" y="4499795"/>
              <a:ext cx="2668172" cy="861080"/>
              <a:chOff x="5689644" y="4072249"/>
              <a:chExt cx="3135112" cy="1011772"/>
            </a:xfrm>
          </p:grpSpPr>
          <p:grpSp>
            <p:nvGrpSpPr>
              <p:cNvPr id="156" name="図形グループ 155"/>
              <p:cNvGrpSpPr/>
              <p:nvPr/>
            </p:nvGrpSpPr>
            <p:grpSpPr>
              <a:xfrm>
                <a:off x="7529356" y="4072249"/>
                <a:ext cx="1295400" cy="1011772"/>
                <a:chOff x="3000071" y="4733243"/>
                <a:chExt cx="1295400" cy="1011772"/>
              </a:xfrm>
            </p:grpSpPr>
            <p:cxnSp>
              <p:nvCxnSpPr>
                <p:cNvPr id="179" name="直線コネクタ 178"/>
                <p:cNvCxnSpPr/>
                <p:nvPr/>
              </p:nvCxnSpPr>
              <p:spPr bwMode="auto">
                <a:xfrm>
                  <a:off x="3000071" y="4891753"/>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80" name="直線コネクタ 179"/>
                <p:cNvCxnSpPr/>
                <p:nvPr/>
              </p:nvCxnSpPr>
              <p:spPr bwMode="auto">
                <a:xfrm>
                  <a:off x="3685871" y="4891753"/>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81" name="直線コネクタ 180"/>
                <p:cNvCxnSpPr/>
                <p:nvPr/>
              </p:nvCxnSpPr>
              <p:spPr bwMode="auto">
                <a:xfrm>
                  <a:off x="3000071" y="5250853"/>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182" name="図形グループ 46"/>
                <p:cNvGrpSpPr/>
                <p:nvPr/>
              </p:nvGrpSpPr>
              <p:grpSpPr>
                <a:xfrm>
                  <a:off x="3212968" y="4733243"/>
                  <a:ext cx="183807" cy="279427"/>
                  <a:chOff x="5096434" y="5330524"/>
                  <a:chExt cx="183807" cy="279427"/>
                </a:xfrm>
              </p:grpSpPr>
              <p:sp>
                <p:nvSpPr>
                  <p:cNvPr id="195"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96"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183" name="図形グループ 49"/>
                <p:cNvGrpSpPr/>
                <p:nvPr/>
              </p:nvGrpSpPr>
              <p:grpSpPr>
                <a:xfrm rot="10800000">
                  <a:off x="3212968" y="5123826"/>
                  <a:ext cx="183807" cy="279427"/>
                  <a:chOff x="5096434" y="5330524"/>
                  <a:chExt cx="183807" cy="279427"/>
                </a:xfrm>
              </p:grpSpPr>
              <p:sp>
                <p:nvSpPr>
                  <p:cNvPr id="193"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94"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cxnSp>
              <p:nvCxnSpPr>
                <p:cNvPr id="184" name="直線コネクタ 183"/>
                <p:cNvCxnSpPr/>
                <p:nvPr/>
              </p:nvCxnSpPr>
              <p:spPr bwMode="auto">
                <a:xfrm>
                  <a:off x="3685871" y="5250853"/>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185" name="図形グループ 61"/>
                <p:cNvGrpSpPr/>
                <p:nvPr/>
              </p:nvGrpSpPr>
              <p:grpSpPr>
                <a:xfrm>
                  <a:off x="3898768" y="5098453"/>
                  <a:ext cx="183807" cy="279427"/>
                  <a:chOff x="5096434" y="5330524"/>
                  <a:chExt cx="183807" cy="279427"/>
                </a:xfrm>
              </p:grpSpPr>
              <p:sp>
                <p:nvSpPr>
                  <p:cNvPr id="191"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92"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186" name="図形グループ 64"/>
                <p:cNvGrpSpPr/>
                <p:nvPr/>
              </p:nvGrpSpPr>
              <p:grpSpPr>
                <a:xfrm rot="10800000">
                  <a:off x="3898768" y="4775216"/>
                  <a:ext cx="183807" cy="279427"/>
                  <a:chOff x="5096434" y="5330524"/>
                  <a:chExt cx="183807" cy="279427"/>
                </a:xfrm>
              </p:grpSpPr>
              <p:sp>
                <p:nvSpPr>
                  <p:cNvPr id="189"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90"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sp>
              <p:nvSpPr>
                <p:cNvPr id="187" name="正方形/長方形 186"/>
                <p:cNvSpPr/>
                <p:nvPr/>
              </p:nvSpPr>
              <p:spPr>
                <a:xfrm>
                  <a:off x="3127860" y="5375683"/>
                  <a:ext cx="338567" cy="369332"/>
                </a:xfrm>
                <a:prstGeom prst="rect">
                  <a:avLst/>
                </a:prstGeom>
              </p:spPr>
              <p:txBody>
                <a:bodyPr wrap="non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sp>
              <p:nvSpPr>
                <p:cNvPr id="188" name="正方形/長方形 187"/>
                <p:cNvSpPr/>
                <p:nvPr/>
              </p:nvSpPr>
              <p:spPr>
                <a:xfrm>
                  <a:off x="3835911" y="5375683"/>
                  <a:ext cx="375023" cy="369332"/>
                </a:xfrm>
                <a:prstGeom prst="rect">
                  <a:avLst/>
                </a:prstGeom>
              </p:spPr>
              <p:txBody>
                <a:bodyPr wrap="non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grpSp>
          <p:grpSp>
            <p:nvGrpSpPr>
              <p:cNvPr id="157" name="図形グループ 156"/>
              <p:cNvGrpSpPr/>
              <p:nvPr/>
            </p:nvGrpSpPr>
            <p:grpSpPr>
              <a:xfrm>
                <a:off x="5689644" y="4266152"/>
                <a:ext cx="1295400" cy="646562"/>
                <a:chOff x="529524" y="5018448"/>
                <a:chExt cx="1295400" cy="646562"/>
              </a:xfrm>
            </p:grpSpPr>
            <p:cxnSp>
              <p:nvCxnSpPr>
                <p:cNvPr id="161" name="直線コネクタ 160"/>
                <p:cNvCxnSpPr/>
                <p:nvPr/>
              </p:nvCxnSpPr>
              <p:spPr bwMode="auto">
                <a:xfrm>
                  <a:off x="529524" y="5143755"/>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62" name="直線コネクタ 161"/>
                <p:cNvCxnSpPr/>
                <p:nvPr/>
              </p:nvCxnSpPr>
              <p:spPr bwMode="auto">
                <a:xfrm>
                  <a:off x="1215324" y="5143755"/>
                  <a:ext cx="609600" cy="1588"/>
                </a:xfrm>
                <a:prstGeom prst="line">
                  <a:avLst/>
                </a:prstGeom>
                <a:noFill/>
                <a:ln w="19050" cap="flat" cmpd="sng" algn="ctr">
                  <a:solidFill>
                    <a:schemeClr val="tx1"/>
                  </a:solidFill>
                  <a:prstDash val="solid"/>
                  <a:round/>
                  <a:headEnd type="none" w="med" len="med"/>
                  <a:tailEnd type="none" w="med" len="med"/>
                </a:ln>
                <a:effectLst/>
              </p:spPr>
            </p:cxnSp>
            <p:cxnSp>
              <p:nvCxnSpPr>
                <p:cNvPr id="163" name="直線コネクタ 162"/>
                <p:cNvCxnSpPr/>
                <p:nvPr/>
              </p:nvCxnSpPr>
              <p:spPr bwMode="auto">
                <a:xfrm>
                  <a:off x="529524" y="5170848"/>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164" name="図形グループ 46"/>
                <p:cNvGrpSpPr/>
                <p:nvPr/>
              </p:nvGrpSpPr>
              <p:grpSpPr>
                <a:xfrm>
                  <a:off x="834324" y="5018448"/>
                  <a:ext cx="183807" cy="279427"/>
                  <a:chOff x="5096434" y="5330524"/>
                  <a:chExt cx="183807" cy="279427"/>
                </a:xfrm>
              </p:grpSpPr>
              <p:sp>
                <p:nvSpPr>
                  <p:cNvPr id="177"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78"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165" name="図形グループ 49"/>
                <p:cNvGrpSpPr/>
                <p:nvPr/>
              </p:nvGrpSpPr>
              <p:grpSpPr>
                <a:xfrm rot="10800000">
                  <a:off x="650517" y="5043821"/>
                  <a:ext cx="183807" cy="279427"/>
                  <a:chOff x="5096434" y="5330524"/>
                  <a:chExt cx="183807" cy="279427"/>
                </a:xfrm>
              </p:grpSpPr>
              <p:sp>
                <p:nvSpPr>
                  <p:cNvPr id="175"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76"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cxnSp>
              <p:nvCxnSpPr>
                <p:cNvPr id="166" name="直線コネクタ 165"/>
                <p:cNvCxnSpPr/>
                <p:nvPr/>
              </p:nvCxnSpPr>
              <p:spPr bwMode="auto">
                <a:xfrm>
                  <a:off x="1215324" y="5170848"/>
                  <a:ext cx="609600" cy="1588"/>
                </a:xfrm>
                <a:prstGeom prst="line">
                  <a:avLst/>
                </a:prstGeom>
                <a:noFill/>
                <a:ln w="19050" cap="flat" cmpd="sng" algn="ctr">
                  <a:solidFill>
                    <a:schemeClr val="tx1"/>
                  </a:solidFill>
                  <a:prstDash val="solid"/>
                  <a:round/>
                  <a:headEnd type="none" w="med" len="med"/>
                  <a:tailEnd type="none" w="med" len="med"/>
                </a:ln>
                <a:effectLst/>
              </p:spPr>
            </p:cxnSp>
            <p:grpSp>
              <p:nvGrpSpPr>
                <p:cNvPr id="167" name="図形グループ 61"/>
                <p:cNvGrpSpPr/>
                <p:nvPr/>
              </p:nvGrpSpPr>
              <p:grpSpPr>
                <a:xfrm>
                  <a:off x="1520124" y="5018448"/>
                  <a:ext cx="183807" cy="279427"/>
                  <a:chOff x="5096434" y="5330524"/>
                  <a:chExt cx="183807" cy="279427"/>
                </a:xfrm>
              </p:grpSpPr>
              <p:sp>
                <p:nvSpPr>
                  <p:cNvPr id="173"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74"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grpSp>
              <p:nvGrpSpPr>
                <p:cNvPr id="168" name="図形グループ 64"/>
                <p:cNvGrpSpPr/>
                <p:nvPr/>
              </p:nvGrpSpPr>
              <p:grpSpPr>
                <a:xfrm rot="10800000">
                  <a:off x="1336317" y="5043821"/>
                  <a:ext cx="183807" cy="279427"/>
                  <a:chOff x="5096434" y="5330524"/>
                  <a:chExt cx="183807" cy="279427"/>
                </a:xfrm>
              </p:grpSpPr>
              <p:sp>
                <p:nvSpPr>
                  <p:cNvPr id="171" name="Line 105"/>
                  <p:cNvSpPr>
                    <a:spLocks noChangeShapeType="1"/>
                  </p:cNvSpPr>
                  <p:nvPr/>
                </p:nvSpPr>
                <p:spPr bwMode="auto">
                  <a:xfrm rot="20780585" flipH="1">
                    <a:off x="5096434" y="5330524"/>
                    <a:ext cx="183807" cy="279427"/>
                  </a:xfrm>
                  <a:prstGeom prst="line">
                    <a:avLst/>
                  </a:prstGeom>
                  <a:noFill/>
                  <a:ln w="9525">
                    <a:solidFill>
                      <a:srgbClr val="000099"/>
                    </a:solidFill>
                    <a:round/>
                    <a:headEnd type="triangle" w="med" len="med"/>
                    <a:tailEnd/>
                  </a:ln>
                </p:spPr>
                <p:txBody>
                  <a:bodyPr>
                    <a:prstTxWarp prst="textNoShape">
                      <a:avLst/>
                    </a:prstTxWarp>
                  </a:bodyPr>
                  <a:lstStyle/>
                  <a:p>
                    <a:pPr algn="ctr" defTabSz="914400" fontAlgn="base">
                      <a:spcBef>
                        <a:spcPct val="0"/>
                      </a:spcBef>
                      <a:spcAft>
                        <a:spcPct val="0"/>
                      </a:spcAft>
                    </a:pPr>
                    <a:endParaRPr lang="ja-JP" altLang="en-US" sz="2400">
                      <a:solidFill>
                        <a:srgbClr val="40458C"/>
                      </a:solidFill>
                      <a:latin typeface="Calibri"/>
                      <a:ea typeface="ＭＳ Ｐゴシック" pitchFamily="-29" charset="-128"/>
                      <a:cs typeface="Calibri"/>
                    </a:endParaRPr>
                  </a:p>
                </p:txBody>
              </p:sp>
              <p:sp>
                <p:nvSpPr>
                  <p:cNvPr id="172" name="Oval 96"/>
                  <p:cNvSpPr>
                    <a:spLocks noChangeArrowheads="1"/>
                  </p:cNvSpPr>
                  <p:nvPr/>
                </p:nvSpPr>
                <p:spPr bwMode="auto">
                  <a:xfrm>
                    <a:off x="5105400" y="5410200"/>
                    <a:ext cx="163633" cy="158230"/>
                  </a:xfrm>
                  <a:prstGeom prst="ellipse">
                    <a:avLst/>
                  </a:prstGeom>
                  <a:gradFill rotWithShape="0">
                    <a:gsLst>
                      <a:gs pos="0">
                        <a:schemeClr val="bg1"/>
                      </a:gs>
                      <a:gs pos="100000">
                        <a:srgbClr val="3366FF"/>
                      </a:gs>
                    </a:gsLst>
                    <a:path path="shape">
                      <a:fillToRect l="50000" t="50000" r="50000" b="50000"/>
                    </a:path>
                  </a:gradFill>
                  <a:ln w="9525">
                    <a:noFill/>
                    <a:round/>
                    <a:headEnd/>
                    <a:tailEnd/>
                  </a:ln>
                </p:spPr>
                <p:txBody>
                  <a:bodyPr wrap="none" lIns="0" tIns="0" rIns="0" bIns="0" anchor="b" anchorCtr="1">
                    <a:prstTxWarp prst="textNoShape">
                      <a:avLst/>
                    </a:prstTxWarp>
                  </a:bodyPr>
                  <a:lstStyle/>
                  <a:p>
                    <a:pPr algn="ctr" defTabSz="914400" fontAlgn="base">
                      <a:spcBef>
                        <a:spcPct val="0"/>
                      </a:spcBef>
                      <a:spcAft>
                        <a:spcPct val="0"/>
                      </a:spcAft>
                    </a:pPr>
                    <a:endParaRPr lang="en-US" altLang="ja-JP" sz="1600" b="1" dirty="0">
                      <a:solidFill>
                        <a:srgbClr val="40458C"/>
                      </a:solidFill>
                      <a:latin typeface="Calibri"/>
                      <a:ea typeface="メイリオ" pitchFamily="-105" charset="-128"/>
                      <a:cs typeface="Calibri"/>
                    </a:endParaRPr>
                  </a:p>
                </p:txBody>
              </p:sp>
            </p:grpSp>
            <p:sp>
              <p:nvSpPr>
                <p:cNvPr id="169" name="正方形/長方形 168"/>
                <p:cNvSpPr/>
                <p:nvPr/>
              </p:nvSpPr>
              <p:spPr>
                <a:xfrm>
                  <a:off x="657313" y="5295678"/>
                  <a:ext cx="338567" cy="369332"/>
                </a:xfrm>
                <a:prstGeom prst="rect">
                  <a:avLst/>
                </a:prstGeom>
              </p:spPr>
              <p:txBody>
                <a:bodyPr wrap="non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sp>
              <p:nvSpPr>
                <p:cNvPr id="170" name="正方形/長方形 169"/>
                <p:cNvSpPr/>
                <p:nvPr/>
              </p:nvSpPr>
              <p:spPr>
                <a:xfrm>
                  <a:off x="1365364" y="5295678"/>
                  <a:ext cx="375023" cy="369332"/>
                </a:xfrm>
                <a:prstGeom prst="rect">
                  <a:avLst/>
                </a:prstGeom>
              </p:spPr>
              <p:txBody>
                <a:bodyPr wrap="none">
                  <a:spAutoFit/>
                </a:bodyPr>
                <a:lstStyle/>
                <a:p>
                  <a:r>
                    <a:rPr lang="en-US" altLang="ja-JP" i="1" dirty="0">
                      <a:solidFill>
                        <a:srgbClr val="000000"/>
                      </a:solidFill>
                      <a:latin typeface="Calibri"/>
                      <a:ea typeface="ＭＳ Ｐゴシック" pitchFamily="-29" charset="-128"/>
                      <a:cs typeface="Calibri"/>
                    </a:rPr>
                    <a:t>K’</a:t>
                  </a:r>
                  <a:endParaRPr lang="ja-JP" altLang="en-US" dirty="0">
                    <a:solidFill>
                      <a:srgbClr val="000000"/>
                    </a:solidFill>
                  </a:endParaRPr>
                </a:p>
              </p:txBody>
            </p:sp>
          </p:grpSp>
          <p:cxnSp>
            <p:nvCxnSpPr>
              <p:cNvPr id="158" name="直線コネクタ 157"/>
              <p:cNvCxnSpPr/>
              <p:nvPr/>
            </p:nvCxnSpPr>
            <p:spPr>
              <a:xfrm flipV="1">
                <a:off x="7027725" y="4246673"/>
                <a:ext cx="456526" cy="166004"/>
              </a:xfrm>
              <a:prstGeom prst="line">
                <a:avLst/>
              </a:prstGeom>
              <a:ln>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9" name="直線コネクタ 158"/>
              <p:cNvCxnSpPr/>
              <p:nvPr/>
            </p:nvCxnSpPr>
            <p:spPr>
              <a:xfrm>
                <a:off x="7060927" y="4429276"/>
                <a:ext cx="423323" cy="157703"/>
              </a:xfrm>
              <a:prstGeom prst="line">
                <a:avLst/>
              </a:prstGeom>
              <a:ln>
                <a:solidFill>
                  <a:srgbClr val="FF0000"/>
                </a:solidFill>
                <a:prstDash val="sysDot"/>
              </a:ln>
              <a:effectLst/>
            </p:spPr>
            <p:style>
              <a:lnRef idx="2">
                <a:schemeClr val="accent1"/>
              </a:lnRef>
              <a:fillRef idx="0">
                <a:schemeClr val="accent1"/>
              </a:fillRef>
              <a:effectRef idx="1">
                <a:schemeClr val="accent1"/>
              </a:effectRef>
              <a:fontRef idx="minor">
                <a:schemeClr val="tx1"/>
              </a:fontRef>
            </p:style>
          </p:cxnSp>
          <p:sp>
            <p:nvSpPr>
              <p:cNvPr id="160" name="Rectangle 4" descr="Rectangle: Click to edit Master text styles&#10;Second level&#10;Third level&#10;Fourth level&#10;Fifth level"/>
              <p:cNvSpPr>
                <a:spLocks noChangeArrowheads="1"/>
              </p:cNvSpPr>
              <p:nvPr/>
            </p:nvSpPr>
            <p:spPr bwMode="auto">
              <a:xfrm>
                <a:off x="6980583" y="4497571"/>
                <a:ext cx="503668" cy="376738"/>
              </a:xfrm>
              <a:prstGeom prst="rect">
                <a:avLst/>
              </a:prstGeom>
              <a:noFill/>
              <a:ln w="9525">
                <a:noFill/>
                <a:miter lim="800000"/>
                <a:headEnd/>
                <a:tailEnd/>
              </a:ln>
              <a:effectLst/>
            </p:spPr>
            <p:txBody>
              <a:bodyPr>
                <a:prstTxWarp prst="textNoShape">
                  <a:avLst/>
                </a:prstTxWarp>
              </a:bodyPr>
              <a:lstStyle/>
              <a:p>
                <a:pPr algn="ctr">
                  <a:lnSpc>
                    <a:spcPct val="90000"/>
                  </a:lnSpc>
                  <a:spcBef>
                    <a:spcPct val="20000"/>
                  </a:spcBef>
                  <a:buClr>
                    <a:srgbClr val="6F89F7"/>
                  </a:buClr>
                  <a:buSzPct val="110000"/>
                </a:pPr>
                <a:r>
                  <a:rPr lang="en-US" altLang="ja-JP" sz="1600" i="1" dirty="0">
                    <a:solidFill>
                      <a:srgbClr val="000000"/>
                    </a:solidFill>
                  </a:rPr>
                  <a:t>SO</a:t>
                </a:r>
                <a:endParaRPr lang="en-US" altLang="ja-JP" sz="1600" i="1" dirty="0">
                  <a:solidFill>
                    <a:srgbClr val="000000"/>
                  </a:solidFill>
                  <a:latin typeface="Calibri"/>
                  <a:ea typeface="ＭＳ Ｐゴシック"/>
                  <a:sym typeface="Wingdings"/>
                </a:endParaRPr>
              </a:p>
            </p:txBody>
          </p:sp>
        </p:grpSp>
        <p:sp>
          <p:nvSpPr>
            <p:cNvPr id="135" name="正方形/長方形 134"/>
            <p:cNvSpPr/>
            <p:nvPr/>
          </p:nvSpPr>
          <p:spPr>
            <a:xfrm>
              <a:off x="507357" y="5578278"/>
              <a:ext cx="2712205"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u="none" strike="noStrike" kern="0" cap="none" spc="0" normalizeH="0" baseline="0" noProof="0" dirty="0">
                  <a:ln>
                    <a:noFill/>
                  </a:ln>
                  <a:solidFill>
                    <a:sysClr val="windowText" lastClr="000000"/>
                  </a:solidFill>
                  <a:effectLst/>
                  <a:uLnTx/>
                  <a:uFillTx/>
                  <a:latin typeface="Calibri"/>
                  <a:cs typeface="Calibri"/>
                </a:rPr>
                <a:t>Jespersen et al.,</a:t>
              </a:r>
              <a:r>
                <a:rPr kumimoji="0" lang="en-US" altLang="ja-JP" sz="1200" b="0" u="none" strike="noStrike" kern="0" cap="none" spc="0" normalizeH="0" noProof="0" dirty="0">
                  <a:ln>
                    <a:noFill/>
                  </a:ln>
                  <a:solidFill>
                    <a:sysClr val="windowText" lastClr="000000"/>
                  </a:solidFill>
                  <a:effectLst/>
                  <a:uLnTx/>
                  <a:uFillTx/>
                  <a:latin typeface="Calibri"/>
                  <a:cs typeface="Calibri"/>
                </a:rPr>
                <a:t> </a:t>
              </a:r>
              <a:r>
                <a:rPr kumimoji="0" lang="en-US" altLang="ja-JP" sz="1200" b="0" u="none" strike="noStrike" kern="0" cap="none" spc="0" normalizeH="0" baseline="0" noProof="0" dirty="0">
                  <a:ln>
                    <a:noFill/>
                  </a:ln>
                  <a:solidFill>
                    <a:sysClr val="windowText" lastClr="000000"/>
                  </a:solidFill>
                  <a:effectLst/>
                  <a:uLnTx/>
                  <a:uFillTx/>
                  <a:latin typeface="Calibri"/>
                  <a:cs typeface="Calibri"/>
                </a:rPr>
                <a:t>Nat. Phys. </a:t>
              </a:r>
              <a:r>
                <a:rPr kumimoji="0" lang="en-US" altLang="ja-JP" sz="1200" b="1" u="none" strike="noStrike" kern="0" cap="none" spc="0" normalizeH="0" baseline="0" noProof="0" dirty="0">
                  <a:ln>
                    <a:noFill/>
                  </a:ln>
                  <a:solidFill>
                    <a:sysClr val="windowText" lastClr="000000"/>
                  </a:solidFill>
                  <a:effectLst/>
                  <a:uLnTx/>
                  <a:uFillTx/>
                  <a:latin typeface="Calibri"/>
                  <a:cs typeface="Calibri"/>
                </a:rPr>
                <a:t>7</a:t>
              </a:r>
              <a:r>
                <a:rPr kumimoji="0" lang="en-US" altLang="ja-JP" sz="1200" b="0" u="none" strike="noStrike" kern="0" cap="none" spc="0" normalizeH="0" baseline="0" noProof="0" dirty="0">
                  <a:ln>
                    <a:noFill/>
                  </a:ln>
                  <a:solidFill>
                    <a:sysClr val="windowText" lastClr="000000"/>
                  </a:solidFill>
                  <a:effectLst/>
                  <a:uLnTx/>
                  <a:uFillTx/>
                  <a:latin typeface="Calibri"/>
                  <a:cs typeface="Calibri"/>
                </a:rPr>
                <a:t>, 348 (2011)</a:t>
              </a:r>
            </a:p>
          </p:txBody>
        </p:sp>
        <p:pic>
          <p:nvPicPr>
            <p:cNvPr id="136" name="図 135"/>
            <p:cNvPicPr>
              <a:picLocks noChangeAspect="1"/>
            </p:cNvPicPr>
            <p:nvPr/>
          </p:nvPicPr>
          <p:blipFill rotWithShape="1">
            <a:blip r:embed="rId5"/>
            <a:srcRect t="49974" r="10071" b="8663"/>
            <a:stretch/>
          </p:blipFill>
          <p:spPr>
            <a:xfrm>
              <a:off x="120988" y="5748588"/>
              <a:ext cx="3745722" cy="808584"/>
            </a:xfrm>
            <a:prstGeom prst="rect">
              <a:avLst/>
            </a:prstGeom>
          </p:spPr>
        </p:pic>
        <p:sp>
          <p:nvSpPr>
            <p:cNvPr id="137" name="正方形/長方形 136"/>
            <p:cNvSpPr/>
            <p:nvPr/>
          </p:nvSpPr>
          <p:spPr>
            <a:xfrm>
              <a:off x="3188286" y="4602829"/>
              <a:ext cx="1333190" cy="346249"/>
            </a:xfrm>
            <a:prstGeom prst="rect">
              <a:avLst/>
            </a:prstGeom>
          </p:spPr>
          <p:txBody>
            <a:bodyPr wrap="none">
              <a:spAutoFit/>
            </a:bodyPr>
            <a:lstStyle/>
            <a:p>
              <a:pPr marL="342900" indent="-342900" algn="ctr" defTabSz="914400" fontAlgn="base">
                <a:lnSpc>
                  <a:spcPct val="90000"/>
                </a:lnSpc>
                <a:spcBef>
                  <a:spcPct val="20000"/>
                </a:spcBef>
                <a:spcAft>
                  <a:spcPct val="0"/>
                </a:spcAft>
                <a:buClr>
                  <a:srgbClr val="6F89F7"/>
                </a:buClr>
                <a:buSzPct val="110000"/>
              </a:pPr>
              <a:r>
                <a:rPr lang="en-US" altLang="ja-JP" i="1" dirty="0">
                  <a:solidFill>
                    <a:srgbClr val="40458C"/>
                  </a:solidFill>
                  <a:ea typeface="ＭＳ Ｐゴシック" pitchFamily="-29" charset="-128"/>
                  <a:cs typeface="Calibri"/>
                </a:rPr>
                <a:t>Δ</a:t>
              </a:r>
              <a:r>
                <a:rPr lang="en-US" altLang="ja-JP" i="1" baseline="-25000" dirty="0">
                  <a:solidFill>
                    <a:srgbClr val="40458C"/>
                  </a:solidFill>
                  <a:ea typeface="ＭＳ Ｐゴシック" pitchFamily="-29" charset="-128"/>
                  <a:cs typeface="Calibri"/>
                </a:rPr>
                <a:t>so</a:t>
              </a:r>
              <a:r>
                <a:rPr lang="en-US" altLang="ja-JP" i="1" dirty="0">
                  <a:solidFill>
                    <a:srgbClr val="40458C"/>
                  </a:solidFill>
                  <a:latin typeface="Times"/>
                  <a:ea typeface="ＭＳ Ｐゴシック" pitchFamily="-29" charset="-128"/>
                  <a:cs typeface="Times"/>
                </a:rPr>
                <a:t>~</a:t>
              </a:r>
              <a:r>
                <a:rPr lang="en-US" altLang="ja-JP" i="1" dirty="0">
                  <a:solidFill>
                    <a:srgbClr val="40458C"/>
                  </a:solidFill>
                  <a:ea typeface="ＭＳ Ｐゴシック" pitchFamily="-29" charset="-128"/>
                  <a:cs typeface="Calibri"/>
                </a:rPr>
                <a:t>0.1meV</a:t>
              </a:r>
              <a:endParaRPr lang="en-US" altLang="ja-JP" i="1" baseline="-25000" dirty="0">
                <a:solidFill>
                  <a:srgbClr val="40458C"/>
                </a:solidFill>
                <a:ea typeface="ＭＳ Ｐゴシック" pitchFamily="-29" charset="-128"/>
                <a:cs typeface="Calibri"/>
              </a:endParaRPr>
            </a:p>
          </p:txBody>
        </p:sp>
        <p:sp>
          <p:nvSpPr>
            <p:cNvPr id="138" name="正方形/長方形 137"/>
            <p:cNvSpPr/>
            <p:nvPr/>
          </p:nvSpPr>
          <p:spPr>
            <a:xfrm>
              <a:off x="1988404" y="6504169"/>
              <a:ext cx="407821" cy="338554"/>
            </a:xfrm>
            <a:prstGeom prst="rect">
              <a:avLst/>
            </a:prstGeom>
          </p:spPr>
          <p:txBody>
            <a:bodyPr wrap="none">
              <a:spAutoFit/>
            </a:bodyPr>
            <a:lstStyle/>
            <a:p>
              <a:r>
                <a:rPr lang="en-US" altLang="ja-JP" sz="1600" i="1" dirty="0">
                  <a:ea typeface="ＭＳ Ｐゴシック" pitchFamily="-29" charset="-128"/>
                  <a:cs typeface="Calibri"/>
                </a:rPr>
                <a:t>V</a:t>
              </a:r>
              <a:r>
                <a:rPr lang="en-US" altLang="ja-JP" sz="1600" i="1" baseline="-25000" dirty="0">
                  <a:ea typeface="ＭＳ Ｐゴシック" pitchFamily="-29" charset="-128"/>
                  <a:cs typeface="Calibri"/>
                </a:rPr>
                <a:t>G</a:t>
              </a:r>
              <a:endParaRPr lang="ja-JP" altLang="en-US" sz="1600" dirty="0"/>
            </a:p>
          </p:txBody>
        </p:sp>
      </p:grpSp>
      <p:grpSp>
        <p:nvGrpSpPr>
          <p:cNvPr id="197" name="図形グループ 196"/>
          <p:cNvGrpSpPr/>
          <p:nvPr/>
        </p:nvGrpSpPr>
        <p:grpSpPr>
          <a:xfrm>
            <a:off x="263920" y="1124461"/>
            <a:ext cx="2071193" cy="1213448"/>
            <a:chOff x="4751038" y="1302777"/>
            <a:chExt cx="1903510" cy="1115208"/>
          </a:xfrm>
        </p:grpSpPr>
        <p:pic>
          <p:nvPicPr>
            <p:cNvPr id="198" name="図 197" descr="DiracCone_CuttingLine_0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0406" y="1689293"/>
              <a:ext cx="434142" cy="687526"/>
            </a:xfrm>
            <a:prstGeom prst="rect">
              <a:avLst/>
            </a:prstGeom>
          </p:spPr>
        </p:pic>
        <p:pic>
          <p:nvPicPr>
            <p:cNvPr id="199" name="図 198" descr="DiracCone_CuttingLine_00.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1038" y="1689293"/>
              <a:ext cx="434142" cy="687526"/>
            </a:xfrm>
            <a:prstGeom prst="rect">
              <a:avLst/>
            </a:prstGeom>
          </p:spPr>
        </p:pic>
        <p:pic>
          <p:nvPicPr>
            <p:cNvPr id="200" name="図 199"/>
            <p:cNvPicPr>
              <a:picLocks noChangeAspect="1"/>
            </p:cNvPicPr>
            <p:nvPr/>
          </p:nvPicPr>
          <p:blipFill>
            <a:blip r:embed="rId7"/>
            <a:stretch>
              <a:fillRect/>
            </a:stretch>
          </p:blipFill>
          <p:spPr>
            <a:xfrm>
              <a:off x="5126568" y="1302777"/>
              <a:ext cx="1163127" cy="1115208"/>
            </a:xfrm>
            <a:prstGeom prst="rect">
              <a:avLst/>
            </a:prstGeom>
          </p:spPr>
        </p:pic>
        <p:cxnSp>
          <p:nvCxnSpPr>
            <p:cNvPr id="201" name="直線コネクタ 200"/>
            <p:cNvCxnSpPr/>
            <p:nvPr/>
          </p:nvCxnSpPr>
          <p:spPr>
            <a:xfrm flipH="1">
              <a:off x="5935745" y="1729843"/>
              <a:ext cx="353386" cy="42692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2" name="直線コネクタ 201"/>
            <p:cNvCxnSpPr/>
            <p:nvPr/>
          </p:nvCxnSpPr>
          <p:spPr>
            <a:xfrm>
              <a:off x="5935744" y="2259417"/>
              <a:ext cx="370359" cy="47457"/>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3" name="直線コネクタ 202"/>
            <p:cNvCxnSpPr/>
            <p:nvPr/>
          </p:nvCxnSpPr>
          <p:spPr>
            <a:xfrm>
              <a:off x="5135068" y="1717114"/>
              <a:ext cx="274279" cy="406255"/>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4" name="直線コネクタ 203"/>
            <p:cNvCxnSpPr/>
            <p:nvPr/>
          </p:nvCxnSpPr>
          <p:spPr>
            <a:xfrm flipH="1">
              <a:off x="5092639" y="2245220"/>
              <a:ext cx="316708" cy="82869"/>
            </a:xfrm>
            <a:prstGeom prst="line">
              <a:avLst/>
            </a:prstGeom>
            <a:ln>
              <a:solidFill>
                <a:srgbClr val="FF0000"/>
              </a:solidFill>
              <a:prstDash val="sysDash"/>
            </a:ln>
            <a:effectLst/>
          </p:spPr>
          <p:style>
            <a:lnRef idx="2">
              <a:schemeClr val="accent1"/>
            </a:lnRef>
            <a:fillRef idx="0">
              <a:schemeClr val="accent1"/>
            </a:fillRef>
            <a:effectRef idx="1">
              <a:schemeClr val="accent1"/>
            </a:effectRef>
            <a:fontRef idx="minor">
              <a:schemeClr val="tx1"/>
            </a:fontRef>
          </p:style>
        </p:cxnSp>
      </p:grpSp>
      <p:sp>
        <p:nvSpPr>
          <p:cNvPr id="205" name="Rectangle 11" descr="Rectangle: Click to edit Master text styles&#10;Second level&#10;Third level&#10;Fourth level&#10;Fifth level"/>
          <p:cNvSpPr>
            <a:spLocks noChangeArrowheads="1"/>
          </p:cNvSpPr>
          <p:nvPr/>
        </p:nvSpPr>
        <p:spPr bwMode="auto">
          <a:xfrm>
            <a:off x="5070904" y="2285636"/>
            <a:ext cx="1497650" cy="416309"/>
          </a:xfrm>
          <a:prstGeom prst="rect">
            <a:avLst/>
          </a:prstGeom>
          <a:noFill/>
          <a:ln w="9525">
            <a:noFill/>
            <a:miter lim="800000"/>
            <a:headEnd/>
            <a:tailEnd/>
          </a:ln>
          <a:effectLst/>
        </p:spPr>
        <p:txBody>
          <a:bodyPr>
            <a:prstTxWarp prst="textNoShape">
              <a:avLst/>
            </a:prstTxWarp>
          </a:bodyPr>
          <a:lstStyle/>
          <a:p>
            <a:pPr marL="342900" indent="-342900" defTabSz="914400" fontAlgn="base">
              <a:lnSpc>
                <a:spcPct val="90000"/>
              </a:lnSpc>
              <a:spcBef>
                <a:spcPct val="20000"/>
              </a:spcBef>
              <a:spcAft>
                <a:spcPct val="0"/>
              </a:spcAft>
              <a:buClr>
                <a:srgbClr val="6F89F7"/>
              </a:buClr>
              <a:buSzPct val="110000"/>
            </a:pPr>
            <a:r>
              <a:rPr lang="en-US" altLang="ja-JP" sz="1100" dirty="0" err="1">
                <a:solidFill>
                  <a:srgbClr val="000000"/>
                </a:solidFill>
                <a:latin typeface="+mj-lt"/>
                <a:ea typeface="ＭＳ Ｐゴシック" pitchFamily="-29" charset="-128"/>
                <a:cs typeface="Calibri"/>
              </a:rPr>
              <a:t>Sapmaz</a:t>
            </a:r>
            <a:r>
              <a:rPr lang="en-US" altLang="ja-JP" sz="1100" dirty="0">
                <a:solidFill>
                  <a:srgbClr val="000000"/>
                </a:solidFill>
                <a:latin typeface="+mj-lt"/>
                <a:ea typeface="ＭＳ Ｐゴシック" pitchFamily="-29" charset="-128"/>
                <a:cs typeface="Calibri"/>
              </a:rPr>
              <a:t> </a:t>
            </a:r>
            <a:r>
              <a:rPr lang="en-US" altLang="ja-JP" sz="1100" i="1" dirty="0">
                <a:solidFill>
                  <a:srgbClr val="000000"/>
                </a:solidFill>
                <a:latin typeface="+mj-lt"/>
                <a:ea typeface="ＭＳ Ｐゴシック" pitchFamily="-29" charset="-128"/>
                <a:cs typeface="Calibri"/>
              </a:rPr>
              <a:t>et al.</a:t>
            </a:r>
            <a:r>
              <a:rPr lang="en-US" altLang="ja-JP" sz="1100" dirty="0">
                <a:solidFill>
                  <a:srgbClr val="000000"/>
                </a:solidFill>
                <a:latin typeface="+mj-lt"/>
                <a:ea typeface="ＭＳ Ｐゴシック" pitchFamily="-29" charset="-128"/>
                <a:cs typeface="Calibri"/>
              </a:rPr>
              <a:t>, </a:t>
            </a:r>
          </a:p>
          <a:p>
            <a:pPr marL="342900" indent="-342900" defTabSz="914400" fontAlgn="base">
              <a:lnSpc>
                <a:spcPct val="90000"/>
              </a:lnSpc>
              <a:spcBef>
                <a:spcPct val="20000"/>
              </a:spcBef>
              <a:spcAft>
                <a:spcPct val="0"/>
              </a:spcAft>
              <a:buClr>
                <a:srgbClr val="6F89F7"/>
              </a:buClr>
              <a:buSzPct val="110000"/>
            </a:pPr>
            <a:r>
              <a:rPr lang="en-US" altLang="ja-JP" sz="1100" dirty="0">
                <a:solidFill>
                  <a:srgbClr val="000000"/>
                </a:solidFill>
                <a:latin typeface="+mj-lt"/>
                <a:ea typeface="ＭＳ Ｐゴシック" pitchFamily="-29" charset="-128"/>
                <a:cs typeface="Calibri"/>
              </a:rPr>
              <a:t>PRB </a:t>
            </a:r>
            <a:r>
              <a:rPr lang="en-US" altLang="ja-JP" sz="1100" b="1" dirty="0">
                <a:solidFill>
                  <a:srgbClr val="000000"/>
                </a:solidFill>
                <a:latin typeface="+mj-lt"/>
                <a:ea typeface="ＭＳ Ｐゴシック" pitchFamily="-29" charset="-128"/>
                <a:cs typeface="Calibri"/>
              </a:rPr>
              <a:t>71</a:t>
            </a:r>
            <a:r>
              <a:rPr lang="en-US" altLang="ja-JP" sz="1100" dirty="0">
                <a:solidFill>
                  <a:srgbClr val="000000"/>
                </a:solidFill>
                <a:latin typeface="+mj-lt"/>
                <a:ea typeface="ＭＳ Ｐゴシック" pitchFamily="-29" charset="-128"/>
                <a:cs typeface="Calibri"/>
              </a:rPr>
              <a:t>, 153402 (2005)</a:t>
            </a:r>
          </a:p>
        </p:txBody>
      </p:sp>
      <p:sp>
        <p:nvSpPr>
          <p:cNvPr id="206" name="正方形/長方形 205"/>
          <p:cNvSpPr/>
          <p:nvPr/>
        </p:nvSpPr>
        <p:spPr>
          <a:xfrm>
            <a:off x="181143" y="1700987"/>
            <a:ext cx="329805" cy="369332"/>
          </a:xfrm>
          <a:prstGeom prst="rect">
            <a:avLst/>
          </a:prstGeom>
        </p:spPr>
        <p:txBody>
          <a:bodyPr wrap="square">
            <a:spAutoFit/>
          </a:bodyPr>
          <a:lstStyle/>
          <a:p>
            <a:r>
              <a:rPr lang="en-US" altLang="ja-JP" i="1" dirty="0">
                <a:latin typeface="Calibri"/>
                <a:ea typeface="ＭＳ Ｐゴシック" pitchFamily="-29" charset="-128"/>
                <a:cs typeface="Calibri"/>
              </a:rPr>
              <a:t>K</a:t>
            </a:r>
            <a:endParaRPr lang="ja-JP" altLang="en-US" dirty="0"/>
          </a:p>
        </p:txBody>
      </p:sp>
      <p:sp>
        <p:nvSpPr>
          <p:cNvPr id="207" name="正方形/長方形 206"/>
          <p:cNvSpPr/>
          <p:nvPr/>
        </p:nvSpPr>
        <p:spPr>
          <a:xfrm>
            <a:off x="2083702" y="1700987"/>
            <a:ext cx="365318" cy="369332"/>
          </a:xfrm>
          <a:prstGeom prst="rect">
            <a:avLst/>
          </a:prstGeom>
        </p:spPr>
        <p:txBody>
          <a:bodyPr wrap="square">
            <a:spAutoFit/>
          </a:bodyPr>
          <a:lstStyle/>
          <a:p>
            <a:r>
              <a:rPr lang="en-US" altLang="ja-JP" i="1" dirty="0">
                <a:latin typeface="Calibri"/>
                <a:ea typeface="ＭＳ Ｐゴシック" pitchFamily="-29" charset="-128"/>
                <a:cs typeface="Calibri"/>
              </a:rPr>
              <a:t>K’</a:t>
            </a:r>
            <a:endParaRPr lang="ja-JP" altLang="en-US" dirty="0"/>
          </a:p>
        </p:txBody>
      </p:sp>
      <p:grpSp>
        <p:nvGrpSpPr>
          <p:cNvPr id="208" name="図形グループ 207"/>
          <p:cNvGrpSpPr/>
          <p:nvPr/>
        </p:nvGrpSpPr>
        <p:grpSpPr>
          <a:xfrm>
            <a:off x="4087088" y="3568648"/>
            <a:ext cx="4991895" cy="3186116"/>
            <a:chOff x="4087088" y="3345700"/>
            <a:chExt cx="4991895" cy="3186116"/>
          </a:xfrm>
        </p:grpSpPr>
        <p:grpSp>
          <p:nvGrpSpPr>
            <p:cNvPr id="209" name="図形グループ 208"/>
            <p:cNvGrpSpPr/>
            <p:nvPr/>
          </p:nvGrpSpPr>
          <p:grpSpPr>
            <a:xfrm>
              <a:off x="5594667" y="3768715"/>
              <a:ext cx="2994724" cy="1472583"/>
              <a:chOff x="5594667" y="3712085"/>
              <a:chExt cx="2994724" cy="1472583"/>
            </a:xfrm>
          </p:grpSpPr>
          <p:sp>
            <p:nvSpPr>
              <p:cNvPr id="225" name="正方形/長方形 224"/>
              <p:cNvSpPr/>
              <p:nvPr/>
            </p:nvSpPr>
            <p:spPr>
              <a:xfrm>
                <a:off x="5594667" y="3712085"/>
                <a:ext cx="2994724" cy="261610"/>
              </a:xfrm>
              <a:prstGeom prst="rect">
                <a:avLst/>
              </a:prstGeom>
            </p:spPr>
            <p:txBody>
              <a:bodyPr wrap="none">
                <a:spAutoFit/>
              </a:bodyPr>
              <a:lstStyle/>
              <a:p>
                <a:r>
                  <a:rPr lang="en-US" altLang="ja-JP" sz="1100" dirty="0"/>
                  <a:t>Moriyama et al., Phys. Stat. Sol. </a:t>
                </a:r>
                <a:r>
                  <a:rPr lang="en-US" altLang="ja-JP" sz="1100" b="1" dirty="0"/>
                  <a:t>244</a:t>
                </a:r>
                <a:r>
                  <a:rPr lang="en-US" altLang="ja-JP" sz="1100" dirty="0"/>
                  <a:t>, 2371 (2007)</a:t>
                </a:r>
              </a:p>
            </p:txBody>
          </p:sp>
          <p:grpSp>
            <p:nvGrpSpPr>
              <p:cNvPr id="226" name="図形グループ 225"/>
              <p:cNvGrpSpPr/>
              <p:nvPr/>
            </p:nvGrpSpPr>
            <p:grpSpPr>
              <a:xfrm>
                <a:off x="5737431" y="3946340"/>
                <a:ext cx="2295294" cy="1238328"/>
                <a:chOff x="5931576" y="4878743"/>
                <a:chExt cx="3011152" cy="1624538"/>
              </a:xfrm>
            </p:grpSpPr>
            <p:pic>
              <p:nvPicPr>
                <p:cNvPr id="227" name="Picture 1"/>
                <p:cNvPicPr>
                  <a:picLocks noChangeAspect="1" noChangeArrowheads="1"/>
                </p:cNvPicPr>
                <p:nvPr/>
              </p:nvPicPr>
              <p:blipFill>
                <a:blip r:embed="rId8"/>
                <a:srcRect/>
                <a:stretch>
                  <a:fillRect/>
                </a:stretch>
              </p:blipFill>
              <p:spPr bwMode="auto">
                <a:xfrm>
                  <a:off x="5931576" y="5182148"/>
                  <a:ext cx="3011152" cy="1321133"/>
                </a:xfrm>
                <a:prstGeom prst="rect">
                  <a:avLst/>
                </a:prstGeom>
                <a:noFill/>
                <a:ln w="9525">
                  <a:noFill/>
                  <a:miter lim="800000"/>
                  <a:headEnd/>
                  <a:tailEnd/>
                </a:ln>
              </p:spPr>
            </p:pic>
            <p:sp>
              <p:nvSpPr>
                <p:cNvPr id="228" name="正方形/長方形 227"/>
                <p:cNvSpPr/>
                <p:nvPr/>
              </p:nvSpPr>
              <p:spPr>
                <a:xfrm>
                  <a:off x="6489768" y="4878743"/>
                  <a:ext cx="1080087" cy="403767"/>
                </a:xfrm>
                <a:prstGeom prst="rect">
                  <a:avLst/>
                </a:prstGeom>
              </p:spPr>
              <p:txBody>
                <a:bodyPr wrap="none">
                  <a:spAutoFit/>
                </a:bodyPr>
                <a:lstStyle/>
                <a:p>
                  <a:r>
                    <a:rPr lang="en-US" altLang="ja-JP" sz="1400" i="1" dirty="0">
                      <a:cs typeface="Calibri"/>
                    </a:rPr>
                    <a:t>Fourfold</a:t>
                  </a:r>
                  <a:endParaRPr lang="ja-JP" altLang="en-US" sz="1400" dirty="0"/>
                </a:p>
              </p:txBody>
            </p:sp>
            <p:sp>
              <p:nvSpPr>
                <p:cNvPr id="229" name="正方形/長方形 228"/>
                <p:cNvSpPr/>
                <p:nvPr/>
              </p:nvSpPr>
              <p:spPr>
                <a:xfrm>
                  <a:off x="7762731" y="4878743"/>
                  <a:ext cx="1063264" cy="403767"/>
                </a:xfrm>
                <a:prstGeom prst="rect">
                  <a:avLst/>
                </a:prstGeom>
              </p:spPr>
              <p:txBody>
                <a:bodyPr wrap="none">
                  <a:spAutoFit/>
                </a:bodyPr>
                <a:lstStyle/>
                <a:p>
                  <a:r>
                    <a:rPr lang="en-US" altLang="ja-JP" sz="1400" i="1" dirty="0">
                      <a:solidFill>
                        <a:srgbClr val="FF0000"/>
                      </a:solidFill>
                      <a:cs typeface="Calibri"/>
                    </a:rPr>
                    <a:t>Twofold</a:t>
                  </a:r>
                  <a:endParaRPr lang="ja-JP" altLang="en-US" sz="1400" dirty="0">
                    <a:solidFill>
                      <a:srgbClr val="FF0000"/>
                    </a:solidFill>
                  </a:endParaRPr>
                </a:p>
              </p:txBody>
            </p:sp>
          </p:grpSp>
        </p:grpSp>
        <p:sp>
          <p:nvSpPr>
            <p:cNvPr id="210" name="Rectangle 4" descr="Rectangle: Click to edit Master text styles&#10;Second level&#10;Third level&#10;Fourth level&#10;Fifth level"/>
            <p:cNvSpPr>
              <a:spLocks noChangeArrowheads="1"/>
            </p:cNvSpPr>
            <p:nvPr/>
          </p:nvSpPr>
          <p:spPr bwMode="auto">
            <a:xfrm>
              <a:off x="5394446" y="3345700"/>
              <a:ext cx="3244981" cy="401888"/>
            </a:xfrm>
            <a:prstGeom prst="rect">
              <a:avLst/>
            </a:prstGeom>
            <a:noFill/>
            <a:ln w="9525">
              <a:noFill/>
              <a:miter lim="800000"/>
              <a:headEnd/>
              <a:tailEnd/>
            </a:ln>
            <a:effectLst/>
          </p:spPr>
          <p:txBody>
            <a:bodyPr>
              <a:prstTxWarp prst="textNoShape">
                <a:avLst/>
              </a:prstTxWarp>
            </a:bodyPr>
            <a:lstStyle/>
            <a:p>
              <a:pPr>
                <a:lnSpc>
                  <a:spcPct val="90000"/>
                </a:lnSpc>
                <a:spcBef>
                  <a:spcPct val="20000"/>
                </a:spcBef>
                <a:buClr>
                  <a:srgbClr val="6F89F7"/>
                </a:buClr>
                <a:buSzPct val="110000"/>
              </a:pPr>
              <a:r>
                <a:rPr lang="ja-JP" altLang="en-US" sz="2000">
                  <a:solidFill>
                    <a:srgbClr val="000000"/>
                  </a:solidFill>
                  <a:cs typeface="Calibri"/>
                </a:rPr>
                <a:t>縮重度のゲート電圧依存性</a:t>
              </a:r>
              <a:endParaRPr lang="en-US" altLang="ja-JP" sz="2000" dirty="0">
                <a:solidFill>
                  <a:srgbClr val="000000"/>
                </a:solidFill>
                <a:cs typeface="Calibri"/>
              </a:endParaRPr>
            </a:p>
          </p:txBody>
        </p:sp>
        <p:grpSp>
          <p:nvGrpSpPr>
            <p:cNvPr id="211" name="図形グループ 210"/>
            <p:cNvGrpSpPr/>
            <p:nvPr/>
          </p:nvGrpSpPr>
          <p:grpSpPr>
            <a:xfrm>
              <a:off x="4087088" y="5217824"/>
              <a:ext cx="4991895" cy="1313992"/>
              <a:chOff x="4087088" y="5217824"/>
              <a:chExt cx="4991895" cy="1313992"/>
            </a:xfrm>
          </p:grpSpPr>
          <p:sp>
            <p:nvSpPr>
              <p:cNvPr id="212" name="正方形/長方形 211"/>
              <p:cNvSpPr/>
              <p:nvPr/>
            </p:nvSpPr>
            <p:spPr>
              <a:xfrm>
                <a:off x="6304047" y="5372011"/>
                <a:ext cx="1579196" cy="159592"/>
              </a:xfrm>
              <a:prstGeom prst="rect">
                <a:avLst/>
              </a:prstGeom>
            </p:spPr>
            <p:txBody>
              <a:bodyPr wrap="none">
                <a:spAutoFit/>
              </a:bodyPr>
              <a:lstStyle/>
              <a:p>
                <a:r>
                  <a:rPr lang="en-US" altLang="ja-JP" sz="1200" dirty="0" err="1"/>
                  <a:t>Makarovski</a:t>
                </a:r>
                <a:r>
                  <a:rPr lang="en-US" altLang="ja-JP" sz="1200" dirty="0"/>
                  <a:t> et al., PRB </a:t>
                </a:r>
                <a:r>
                  <a:rPr lang="en-US" altLang="ja-JP" sz="1200" b="1" dirty="0"/>
                  <a:t>74</a:t>
                </a:r>
                <a:r>
                  <a:rPr lang="en-US" altLang="ja-JP" sz="1200" dirty="0"/>
                  <a:t>, 155431 (2006)</a:t>
                </a:r>
              </a:p>
            </p:txBody>
          </p:sp>
          <p:sp>
            <p:nvSpPr>
              <p:cNvPr id="213" name="正方形/長方形 212"/>
              <p:cNvSpPr/>
              <p:nvPr/>
            </p:nvSpPr>
            <p:spPr>
              <a:xfrm rot="16200000">
                <a:off x="3660925" y="5643987"/>
                <a:ext cx="1313992" cy="461665"/>
              </a:xfrm>
              <a:prstGeom prst="rect">
                <a:avLst/>
              </a:prstGeom>
            </p:spPr>
            <p:txBody>
              <a:bodyPr wrap="square">
                <a:spAutoFit/>
              </a:bodyPr>
              <a:lstStyle/>
              <a:p>
                <a:pPr algn="ctr"/>
                <a:r>
                  <a:rPr lang="en-US" altLang="ja-JP" sz="1200" i="1" dirty="0"/>
                  <a:t>Addition energy</a:t>
                </a:r>
              </a:p>
              <a:p>
                <a:pPr algn="ctr"/>
                <a:r>
                  <a:rPr lang="en-US" altLang="ja-JP" sz="1200" i="1" dirty="0"/>
                  <a:t>(</a:t>
                </a:r>
                <a:r>
                  <a:rPr lang="en-US" altLang="ja-JP" sz="1200" i="1" dirty="0" err="1"/>
                  <a:t>meV</a:t>
                </a:r>
                <a:r>
                  <a:rPr lang="en-US" altLang="ja-JP" sz="1200" i="1" dirty="0"/>
                  <a:t>)</a:t>
                </a:r>
              </a:p>
            </p:txBody>
          </p:sp>
          <p:grpSp>
            <p:nvGrpSpPr>
              <p:cNvPr id="214" name="図形グループ 213"/>
              <p:cNvGrpSpPr/>
              <p:nvPr/>
            </p:nvGrpSpPr>
            <p:grpSpPr>
              <a:xfrm>
                <a:off x="4499405" y="5549822"/>
                <a:ext cx="4579578" cy="748171"/>
                <a:chOff x="4499405" y="5549822"/>
                <a:chExt cx="4579578" cy="748171"/>
              </a:xfrm>
            </p:grpSpPr>
            <p:pic>
              <p:nvPicPr>
                <p:cNvPr id="223" name="Picture 1" descr="C:\Users\izumida\Desktop\名称未設定.png"/>
                <p:cNvPicPr>
                  <a:picLocks noChangeAspect="1" noChangeArrowheads="1"/>
                </p:cNvPicPr>
                <p:nvPr/>
              </p:nvPicPr>
              <p:blipFill>
                <a:blip r:embed="rId9"/>
                <a:srcRect/>
                <a:stretch>
                  <a:fillRect/>
                </a:stretch>
              </p:blipFill>
              <p:spPr bwMode="auto">
                <a:xfrm>
                  <a:off x="4499405" y="5549822"/>
                  <a:ext cx="4579578" cy="748171"/>
                </a:xfrm>
                <a:prstGeom prst="rect">
                  <a:avLst/>
                </a:prstGeom>
                <a:noFill/>
              </p:spPr>
            </p:pic>
            <p:sp>
              <p:nvSpPr>
                <p:cNvPr id="224" name="正方形/長方形 223"/>
                <p:cNvSpPr/>
                <p:nvPr/>
              </p:nvSpPr>
              <p:spPr>
                <a:xfrm>
                  <a:off x="4788227" y="5937565"/>
                  <a:ext cx="157217" cy="1321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p>
              </p:txBody>
            </p:sp>
          </p:grpSp>
          <p:sp>
            <p:nvSpPr>
              <p:cNvPr id="215" name="テキスト ボックス 214"/>
              <p:cNvSpPr txBox="1"/>
              <p:nvPr/>
            </p:nvSpPr>
            <p:spPr>
              <a:xfrm>
                <a:off x="6315118" y="6222883"/>
                <a:ext cx="1447436" cy="276999"/>
              </a:xfrm>
              <a:prstGeom prst="rect">
                <a:avLst/>
              </a:prstGeom>
              <a:noFill/>
            </p:spPr>
            <p:txBody>
              <a:bodyPr wrap="square" rtlCol="0">
                <a:spAutoFit/>
              </a:bodyPr>
              <a:lstStyle/>
              <a:p>
                <a:pPr marL="457200" indent="-457200" defTabSz="914400" fontAlgn="base">
                  <a:spcBef>
                    <a:spcPct val="0"/>
                  </a:spcBef>
                  <a:spcAft>
                    <a:spcPct val="0"/>
                  </a:spcAft>
                </a:pPr>
                <a:r>
                  <a:rPr lang="en-US" altLang="ja-JP" sz="1200" i="1" dirty="0">
                    <a:solidFill>
                      <a:srgbClr val="000000"/>
                    </a:solidFill>
                    <a:latin typeface="Calibri"/>
                    <a:ea typeface="ＭＳ Ｐゴシック" pitchFamily="-29" charset="-128"/>
                    <a:cs typeface="Calibri"/>
                  </a:rPr>
                  <a:t>Gate voltage (V)</a:t>
                </a:r>
                <a:endParaRPr lang="en-US" altLang="ja-JP" sz="1200" b="1" i="1" dirty="0">
                  <a:solidFill>
                    <a:srgbClr val="000000"/>
                  </a:solidFill>
                  <a:latin typeface="Calibri"/>
                  <a:ea typeface="ＭＳ Ｐゴシック" pitchFamily="-29" charset="-128"/>
                  <a:cs typeface="Calibri"/>
                </a:endParaRPr>
              </a:p>
            </p:txBody>
          </p:sp>
          <p:sp>
            <p:nvSpPr>
              <p:cNvPr id="216" name="正方形/長方形 215"/>
              <p:cNvSpPr/>
              <p:nvPr/>
            </p:nvSpPr>
            <p:spPr>
              <a:xfrm>
                <a:off x="5861239" y="5824545"/>
                <a:ext cx="701962" cy="276999"/>
              </a:xfrm>
              <a:prstGeom prst="rect">
                <a:avLst/>
              </a:prstGeom>
            </p:spPr>
            <p:txBody>
              <a:bodyPr wrap="square">
                <a:spAutoFit/>
              </a:bodyPr>
              <a:lstStyle/>
              <a:p>
                <a:r>
                  <a:rPr lang="en-US" altLang="ja-JP" sz="1200" i="1" dirty="0">
                    <a:cs typeface="Calibri"/>
                  </a:rPr>
                  <a:t>Fourfold</a:t>
                </a:r>
                <a:endParaRPr lang="ja-JP" altLang="en-US" sz="1200" dirty="0"/>
              </a:p>
            </p:txBody>
          </p:sp>
          <p:sp>
            <p:nvSpPr>
              <p:cNvPr id="217" name="正方形/長方形 216"/>
              <p:cNvSpPr/>
              <p:nvPr/>
            </p:nvSpPr>
            <p:spPr>
              <a:xfrm>
                <a:off x="7671564" y="5824545"/>
                <a:ext cx="681006" cy="276999"/>
              </a:xfrm>
              <a:prstGeom prst="rect">
                <a:avLst/>
              </a:prstGeom>
            </p:spPr>
            <p:txBody>
              <a:bodyPr wrap="square">
                <a:spAutoFit/>
              </a:bodyPr>
              <a:lstStyle/>
              <a:p>
                <a:r>
                  <a:rPr lang="en-US" altLang="ja-JP" sz="1200" i="1" dirty="0">
                    <a:solidFill>
                      <a:srgbClr val="FF0000"/>
                    </a:solidFill>
                    <a:cs typeface="Calibri"/>
                  </a:rPr>
                  <a:t>Twofold</a:t>
                </a:r>
                <a:endParaRPr lang="ja-JP" altLang="en-US" sz="1200" dirty="0">
                  <a:solidFill>
                    <a:srgbClr val="FF0000"/>
                  </a:solidFill>
                </a:endParaRPr>
              </a:p>
            </p:txBody>
          </p:sp>
          <p:sp>
            <p:nvSpPr>
              <p:cNvPr id="218" name="正方形/長方形 217"/>
              <p:cNvSpPr/>
              <p:nvPr/>
            </p:nvSpPr>
            <p:spPr>
              <a:xfrm>
                <a:off x="5271768" y="5824545"/>
                <a:ext cx="681006" cy="276999"/>
              </a:xfrm>
              <a:prstGeom prst="rect">
                <a:avLst/>
              </a:prstGeom>
            </p:spPr>
            <p:txBody>
              <a:bodyPr wrap="square">
                <a:spAutoFit/>
              </a:bodyPr>
              <a:lstStyle/>
              <a:p>
                <a:r>
                  <a:rPr lang="en-US" altLang="ja-JP" sz="1200" i="1" dirty="0">
                    <a:solidFill>
                      <a:srgbClr val="FF0000"/>
                    </a:solidFill>
                    <a:cs typeface="Calibri"/>
                  </a:rPr>
                  <a:t>Twofold</a:t>
                </a:r>
                <a:endParaRPr lang="ja-JP" altLang="en-US" sz="1200" dirty="0">
                  <a:solidFill>
                    <a:srgbClr val="FF0000"/>
                  </a:solidFill>
                </a:endParaRPr>
              </a:p>
            </p:txBody>
          </p:sp>
          <p:sp>
            <p:nvSpPr>
              <p:cNvPr id="219" name="正方形/長方形 218"/>
              <p:cNvSpPr/>
              <p:nvPr/>
            </p:nvSpPr>
            <p:spPr>
              <a:xfrm>
                <a:off x="6471666" y="5824545"/>
                <a:ext cx="681006" cy="276999"/>
              </a:xfrm>
              <a:prstGeom prst="rect">
                <a:avLst/>
              </a:prstGeom>
            </p:spPr>
            <p:txBody>
              <a:bodyPr wrap="square">
                <a:spAutoFit/>
              </a:bodyPr>
              <a:lstStyle/>
              <a:p>
                <a:r>
                  <a:rPr lang="en-US" altLang="ja-JP" sz="1200" i="1" dirty="0">
                    <a:solidFill>
                      <a:srgbClr val="FF0000"/>
                    </a:solidFill>
                    <a:cs typeface="Calibri"/>
                  </a:rPr>
                  <a:t>Twofold</a:t>
                </a:r>
                <a:endParaRPr lang="ja-JP" altLang="en-US" sz="1200" dirty="0">
                  <a:solidFill>
                    <a:srgbClr val="FF0000"/>
                  </a:solidFill>
                </a:endParaRPr>
              </a:p>
            </p:txBody>
          </p:sp>
          <p:sp>
            <p:nvSpPr>
              <p:cNvPr id="220" name="正方形/長方形 219"/>
              <p:cNvSpPr/>
              <p:nvPr/>
            </p:nvSpPr>
            <p:spPr>
              <a:xfrm>
                <a:off x="7061137" y="5824545"/>
                <a:ext cx="701962" cy="276999"/>
              </a:xfrm>
              <a:prstGeom prst="rect">
                <a:avLst/>
              </a:prstGeom>
            </p:spPr>
            <p:txBody>
              <a:bodyPr wrap="square">
                <a:spAutoFit/>
              </a:bodyPr>
              <a:lstStyle/>
              <a:p>
                <a:r>
                  <a:rPr lang="en-US" altLang="ja-JP" sz="1200" i="1" dirty="0">
                    <a:cs typeface="Calibri"/>
                  </a:rPr>
                  <a:t>Fourfold</a:t>
                </a:r>
                <a:endParaRPr lang="ja-JP" altLang="en-US" sz="1200" dirty="0"/>
              </a:p>
            </p:txBody>
          </p:sp>
          <p:sp>
            <p:nvSpPr>
              <p:cNvPr id="221" name="正方形/長方形 220"/>
              <p:cNvSpPr/>
              <p:nvPr/>
            </p:nvSpPr>
            <p:spPr>
              <a:xfrm>
                <a:off x="4661341" y="5824545"/>
                <a:ext cx="701962" cy="276999"/>
              </a:xfrm>
              <a:prstGeom prst="rect">
                <a:avLst/>
              </a:prstGeom>
            </p:spPr>
            <p:txBody>
              <a:bodyPr wrap="square">
                <a:spAutoFit/>
              </a:bodyPr>
              <a:lstStyle/>
              <a:p>
                <a:r>
                  <a:rPr lang="en-US" altLang="ja-JP" sz="1200" i="1" dirty="0">
                    <a:cs typeface="Calibri"/>
                  </a:rPr>
                  <a:t>Fourfold</a:t>
                </a:r>
                <a:endParaRPr lang="ja-JP" altLang="en-US" sz="1200" dirty="0"/>
              </a:p>
            </p:txBody>
          </p:sp>
          <p:sp>
            <p:nvSpPr>
              <p:cNvPr id="222" name="正方形/長方形 221"/>
              <p:cNvSpPr/>
              <p:nvPr/>
            </p:nvSpPr>
            <p:spPr>
              <a:xfrm>
                <a:off x="8261035" y="5824545"/>
                <a:ext cx="701962" cy="276999"/>
              </a:xfrm>
              <a:prstGeom prst="rect">
                <a:avLst/>
              </a:prstGeom>
            </p:spPr>
            <p:txBody>
              <a:bodyPr wrap="square">
                <a:spAutoFit/>
              </a:bodyPr>
              <a:lstStyle/>
              <a:p>
                <a:r>
                  <a:rPr lang="en-US" altLang="ja-JP" sz="1200" i="1" dirty="0">
                    <a:cs typeface="Calibri"/>
                  </a:rPr>
                  <a:t>Fourfold</a:t>
                </a:r>
                <a:endParaRPr lang="ja-JP" altLang="en-US" sz="1200" dirty="0"/>
              </a:p>
            </p:txBody>
          </p:sp>
        </p:grpSp>
      </p:grpSp>
      <p:sp>
        <p:nvSpPr>
          <p:cNvPr id="3" name="スライド番号プレースホルダー 2">
            <a:extLst>
              <a:ext uri="{FF2B5EF4-FFF2-40B4-BE49-F238E27FC236}">
                <a16:creationId xmlns:a16="http://schemas.microsoft.com/office/drawing/2014/main" id="{D24C4824-E991-0F4A-A0C9-FF66DCFEEBAB}"/>
              </a:ext>
            </a:extLst>
          </p:cNvPr>
          <p:cNvSpPr>
            <a:spLocks noGrp="1"/>
          </p:cNvSpPr>
          <p:nvPr>
            <p:ph type="sldNum" sz="quarter" idx="12"/>
          </p:nvPr>
        </p:nvSpPr>
        <p:spPr/>
        <p:txBody>
          <a:bodyPr/>
          <a:lstStyle/>
          <a:p>
            <a:fld id="{85F06041-1EDA-E94D-86F3-DBBEB1D991AC}" type="slidenum">
              <a:rPr lang="ja-JP" altLang="en-US" smtClean="0"/>
              <a:pPr/>
              <a:t>9</a:t>
            </a:fld>
            <a:r>
              <a:rPr lang="en-US" altLang="ja-JP"/>
              <a:t>/21</a:t>
            </a:r>
            <a:endParaRPr lang="ja-JP" altLang="en-US" dirty="0"/>
          </a:p>
        </p:txBody>
      </p:sp>
    </p:spTree>
    <p:extLst>
      <p:ext uri="{BB962C8B-B14F-4D97-AF65-F5344CB8AC3E}">
        <p14:creationId xmlns:p14="http://schemas.microsoft.com/office/powerpoint/2010/main" val="7029459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dissolve">
                                      <p:cBhvr>
                                        <p:cTn id="7" dur="500"/>
                                        <p:tgtEl>
                                          <p:spTgt spid="1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8"/>
                                        </p:tgtEl>
                                        <p:attrNameLst>
                                          <p:attrName>style.visibility</p:attrName>
                                        </p:attrNameLst>
                                      </p:cBhvr>
                                      <p:to>
                                        <p:strVal val="visible"/>
                                      </p:to>
                                    </p:set>
                                    <p:animEffect transition="in" filter="dissolve">
                                      <p:cBhvr>
                                        <p:cTn id="12"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45267</TotalTime>
  <Words>1955</Words>
  <Application>Microsoft Macintosh PowerPoint</Application>
  <PresentationFormat>画面に合わせる (4:3)</PresentationFormat>
  <Paragraphs>387</Paragraphs>
  <Slides>21</Slides>
  <Notes>21</Notes>
  <HiddenSlides>0</HiddenSlides>
  <MMClips>0</MMClips>
  <ScaleCrop>false</ScaleCrop>
  <HeadingPairs>
    <vt:vector size="8" baseType="variant">
      <vt:variant>
        <vt:lpstr>使用されているフォント</vt:lpstr>
      </vt:variant>
      <vt:variant>
        <vt:i4>11</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4" baseType="lpstr">
      <vt:lpstr>ＭＳ Ｐゴシック</vt:lpstr>
      <vt:lpstr>メイリオ</vt:lpstr>
      <vt:lpstr>Arial</vt:lpstr>
      <vt:lpstr>Calibri</vt:lpstr>
      <vt:lpstr>Cambria Math</vt:lpstr>
      <vt:lpstr>Mangal</vt:lpstr>
      <vt:lpstr>Symbol</vt:lpstr>
      <vt:lpstr>Tahoma</vt:lpstr>
      <vt:lpstr>Times</vt:lpstr>
      <vt:lpstr>Times New Roman</vt:lpstr>
      <vt:lpstr>Wingdings</vt:lpstr>
      <vt:lpstr>Office テーマ</vt:lpstr>
      <vt:lpstr>数式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izumida</dc:creator>
  <cp:lastModifiedBy>Microsoft Office ユーザー</cp:lastModifiedBy>
  <cp:revision>2162</cp:revision>
  <cp:lastPrinted>2018-11-21T12:49:49Z</cp:lastPrinted>
  <dcterms:created xsi:type="dcterms:W3CDTF">2010-11-15T03:30:46Z</dcterms:created>
  <dcterms:modified xsi:type="dcterms:W3CDTF">2020-03-06T05:44:13Z</dcterms:modified>
</cp:coreProperties>
</file>