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4"/>
  </p:notesMasterIdLst>
  <p:sldIdLst>
    <p:sldId id="811" r:id="rId2"/>
    <p:sldId id="783" r:id="rId3"/>
    <p:sldId id="810" r:id="rId4"/>
    <p:sldId id="706" r:id="rId5"/>
    <p:sldId id="807" r:id="rId6"/>
    <p:sldId id="769" r:id="rId7"/>
    <p:sldId id="786" r:id="rId8"/>
    <p:sldId id="809" r:id="rId9"/>
    <p:sldId id="805" r:id="rId10"/>
    <p:sldId id="803" r:id="rId11"/>
    <p:sldId id="735" r:id="rId12"/>
    <p:sldId id="808" r:id="rId13"/>
    <p:sldId id="767" r:id="rId14"/>
    <p:sldId id="798" r:id="rId15"/>
    <p:sldId id="791" r:id="rId16"/>
    <p:sldId id="794" r:id="rId17"/>
    <p:sldId id="802" r:id="rId18"/>
    <p:sldId id="736" r:id="rId19"/>
    <p:sldId id="737" r:id="rId20"/>
    <p:sldId id="806" r:id="rId21"/>
    <p:sldId id="742" r:id="rId22"/>
    <p:sldId id="782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25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675CB-8801-674F-8B8D-24AB95202CC8}" type="datetimeFigureOut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30813-D65F-A345-B8B7-405BF92900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33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30813-D65F-A345-B8B7-405BF929000A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852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8791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15D4A-C065-814C-B650-9B7D52C9D5E2}" type="slidenum">
              <a:rPr lang="en-US" altLang="ja-JP">
                <a:solidFill>
                  <a:prstClr val="black"/>
                </a:solidFill>
              </a:rPr>
              <a:pPr/>
              <a:t>10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87013" cy="4114587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9458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89238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15D4A-C065-814C-B650-9B7D52C9D5E2}" type="slidenum">
              <a:rPr lang="en-US" altLang="ja-JP">
                <a:solidFill>
                  <a:prstClr val="black"/>
                </a:solidFill>
              </a:rPr>
              <a:pPr/>
              <a:t>12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87013" cy="4114587"/>
          </a:xfr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1514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15D4A-C065-814C-B650-9B7D52C9D5E2}" type="slidenum">
              <a:rPr lang="en-US" altLang="ja-JP">
                <a:solidFill>
                  <a:prstClr val="black"/>
                </a:solidFill>
              </a:rPr>
              <a:pPr/>
              <a:t>13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87013" cy="4114587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9458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15D4A-C065-814C-B650-9B7D52C9D5E2}" type="slidenum">
              <a:rPr lang="en-US" altLang="ja-JP">
                <a:solidFill>
                  <a:prstClr val="black"/>
                </a:solidFill>
              </a:rPr>
              <a:pPr/>
              <a:t>14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87013" cy="4114587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2116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15D4A-C065-814C-B650-9B7D52C9D5E2}" type="slidenum">
              <a:rPr lang="en-US" altLang="ja-JP">
                <a:solidFill>
                  <a:prstClr val="black"/>
                </a:solidFill>
              </a:rPr>
              <a:pPr/>
              <a:t>15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87013" cy="4114587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7374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2956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15D4A-C065-814C-B650-9B7D52C9D5E2}" type="slidenum">
              <a:rPr lang="en-US" altLang="ja-JP">
                <a:solidFill>
                  <a:prstClr val="black"/>
                </a:solidFill>
              </a:rPr>
              <a:pPr/>
              <a:t>17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87013" cy="4114587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2116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40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30813-D65F-A345-B8B7-405BF929000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205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087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0133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2712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727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15D4A-C065-814C-B650-9B7D52C9D5E2}" type="slidenum">
              <a:rPr lang="en-US" altLang="ja-JP">
                <a:solidFill>
                  <a:prstClr val="black"/>
                </a:solidFill>
              </a:rPr>
              <a:pPr/>
              <a:t>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87013" cy="4114587"/>
          </a:xfrm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537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15D4A-C065-814C-B650-9B7D52C9D5E2}" type="slidenum">
              <a:rPr lang="en-US" altLang="ja-JP">
                <a:solidFill>
                  <a:prstClr val="black"/>
                </a:solidFill>
                <a:latin typeface="Calibri"/>
                <a:ea typeface="ＭＳ Ｐゴシック"/>
              </a:rPr>
              <a:pPr/>
              <a:t>4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40"/>
            <a:ext cx="5487013" cy="4114587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0484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2643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8850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7151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32975-E5C0-324B-B7AB-F20655251268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474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9347200" y="0"/>
            <a:ext cx="2844800" cy="365125"/>
          </a:xfrm>
        </p:spPr>
        <p:txBody>
          <a:bodyPr/>
          <a:lstStyle/>
          <a:p>
            <a:fld id="{85F06041-1EDA-E94D-86F3-DBBEB1D991AC}" type="slidenum">
              <a:rPr lang="ja-JP" altLang="en-US" smtClean="0"/>
              <a:pPr/>
              <a:t>‹#›</a:t>
            </a:fld>
            <a:r>
              <a:rPr lang="en-US" altLang="ja-JP" dirty="0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684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10759179" y="1"/>
            <a:ext cx="14328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5F06041-1EDA-E94D-86F3-DBBEB1D991AC}" type="slidenum">
              <a:rPr lang="ja-JP" altLang="en-US" smtClean="0"/>
              <a:pPr/>
              <a:t>‹#›</a:t>
            </a:fld>
            <a:r>
              <a:rPr lang="en-US" altLang="ja-JP" dirty="0"/>
              <a:t>/12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253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1427BF-B9F4-5748-A7E1-65B50CCD8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3ED90-971F-4C4E-B79E-CCF06A4D6823}" type="slidenum">
              <a:rPr kumimoji="1" lang="ja-JP" altLang="en-US" smtClean="0"/>
              <a:t>‹#›</a:t>
            </a:fld>
            <a:r>
              <a:rPr kumimoji="1" lang="en-US" altLang="ja-JP" dirty="0"/>
              <a:t>/22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29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40.png"/><Relationship Id="rId3" Type="http://schemas.openxmlformats.org/officeDocument/2006/relationships/image" Target="../media/image28.jpg"/><Relationship Id="rId7" Type="http://schemas.openxmlformats.org/officeDocument/2006/relationships/image" Target="../media/image29.gi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6.jpg"/><Relationship Id="rId5" Type="http://schemas.openxmlformats.org/officeDocument/2006/relationships/image" Target="../media/image37.png"/><Relationship Id="rId15" Type="http://schemas.openxmlformats.org/officeDocument/2006/relationships/image" Target="../media/image42.png"/><Relationship Id="rId10" Type="http://schemas.openxmlformats.org/officeDocument/2006/relationships/image" Target="../media/image31.gif"/><Relationship Id="rId9" Type="http://schemas.openxmlformats.org/officeDocument/2006/relationships/image" Target="../media/image30.gif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43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23.jpg"/><Relationship Id="rId17" Type="http://schemas.openxmlformats.org/officeDocument/2006/relationships/image" Target="../media/image36.g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48.png"/><Relationship Id="rId5" Type="http://schemas.openxmlformats.org/officeDocument/2006/relationships/image" Target="../media/image54.png"/><Relationship Id="rId15" Type="http://schemas.openxmlformats.org/officeDocument/2006/relationships/image" Target="../media/image49.png"/><Relationship Id="rId10" Type="http://schemas.openxmlformats.org/officeDocument/2006/relationships/image" Target="../media/image35.emf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7.gif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6.gif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39.jp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5.jpg"/><Relationship Id="rId9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40.emf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44.em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580.png"/><Relationship Id="rId4" Type="http://schemas.openxmlformats.org/officeDocument/2006/relationships/image" Target="../media/image4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8.jpg"/><Relationship Id="rId7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7.png"/><Relationship Id="rId18" Type="http://schemas.openxmlformats.org/officeDocument/2006/relationships/image" Target="../media/image14.emf"/><Relationship Id="rId3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15" Type="http://schemas.openxmlformats.org/officeDocument/2006/relationships/image" Target="../media/image11.png"/><Relationship Id="rId4" Type="http://schemas.openxmlformats.org/officeDocument/2006/relationships/image" Target="../media/image8.png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0.gif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30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2.png"/><Relationship Id="rId5" Type="http://schemas.openxmlformats.org/officeDocument/2006/relationships/image" Target="../media/image29.png"/><Relationship Id="rId10" Type="http://schemas.openxmlformats.org/officeDocument/2006/relationships/image" Target="../media/image180.png"/><Relationship Id="rId4" Type="http://schemas.openxmlformats.org/officeDocument/2006/relationships/image" Target="../media/image150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12" Type="http://schemas.openxmlformats.org/officeDocument/2006/relationships/hyperlink" Target="http://www.cmpt.phys.tohoku.ac.jp/~izumida/nanotube/nanotubeEBand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4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6.emf"/><Relationship Id="rId9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F3F366-FC08-1A44-B018-BB35537DD2B7}"/>
              </a:ext>
            </a:extLst>
          </p:cNvPr>
          <p:cNvSpPr txBox="1"/>
          <p:nvPr/>
        </p:nvSpPr>
        <p:spPr>
          <a:xfrm>
            <a:off x="7430814" y="0"/>
            <a:ext cx="476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>
                <a:solidFill>
                  <a:srgbClr val="000000"/>
                </a:solidFill>
                <a:latin typeface="Helvetica Neue" panose="02000503000000020004" pitchFamily="2" charset="0"/>
              </a:rPr>
              <a:t>第</a:t>
            </a:r>
            <a:r>
              <a:rPr lang="en-US" altLang="ja-JP" sz="1200" dirty="0">
                <a:solidFill>
                  <a:srgbClr val="000000"/>
                </a:solidFill>
                <a:latin typeface="Helvetica Neue" panose="02000503000000020004" pitchFamily="2" charset="0"/>
              </a:rPr>
              <a:t>82</a:t>
            </a:r>
            <a:r>
              <a:rPr lang="ja-JP" altLang="en-US" sz="1200">
                <a:solidFill>
                  <a:srgbClr val="000000"/>
                </a:solidFill>
                <a:latin typeface="Helvetica Neue" panose="02000503000000020004" pitchFamily="2" charset="0"/>
              </a:rPr>
              <a:t>回応用物理学会秋季講演会</a:t>
            </a:r>
          </a:p>
          <a:p>
            <a:pPr algn="r"/>
            <a:r>
              <a:rPr lang="ja-JP" altLang="en-US" sz="1200">
                <a:solidFill>
                  <a:srgbClr val="000000"/>
                </a:solidFill>
                <a:latin typeface="Helvetica Neue" panose="02000503000000020004" pitchFamily="2" charset="0"/>
              </a:rPr>
              <a:t>脱炭素社会に向けたカーボンナノチューブの開発と応用</a:t>
            </a:r>
            <a:endParaRPr lang="en-US" altLang="ja-JP" sz="1200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 algn="r"/>
            <a:r>
              <a:rPr lang="ja-JP" altLang="en-US" sz="1200">
                <a:solidFill>
                  <a:srgbClr val="000000"/>
                </a:solidFill>
                <a:latin typeface="Helvetica Neue" panose="02000503000000020004" pitchFamily="2" charset="0"/>
              </a:rPr>
              <a:t>～発見</a:t>
            </a:r>
            <a:r>
              <a:rPr lang="en-US" altLang="ja-JP" sz="1200" dirty="0">
                <a:solidFill>
                  <a:srgbClr val="000000"/>
                </a:solidFill>
                <a:latin typeface="Helvetica Neue" panose="02000503000000020004" pitchFamily="2" charset="0"/>
              </a:rPr>
              <a:t>30</a:t>
            </a:r>
            <a:r>
              <a:rPr lang="ja-JP" altLang="en-US" sz="1200">
                <a:solidFill>
                  <a:srgbClr val="000000"/>
                </a:solidFill>
                <a:latin typeface="Helvetica Neue" panose="02000503000000020004" pitchFamily="2" charset="0"/>
              </a:rPr>
              <a:t>周年記念シンポジウム～</a:t>
            </a:r>
            <a:r>
              <a:rPr lang="en-US" altLang="ja-JP" sz="1200" dirty="0">
                <a:solidFill>
                  <a:srgbClr val="000000"/>
                </a:solidFill>
                <a:latin typeface="Helvetica Neue" panose="02000503000000020004" pitchFamily="2" charset="0"/>
              </a:rPr>
              <a:t>, </a:t>
            </a:r>
            <a:r>
              <a:rPr lang="en-US" altLang="ja-JP" sz="1200" dirty="0"/>
              <a:t>2021</a:t>
            </a:r>
            <a:r>
              <a:rPr lang="ja-JP" altLang="en-US" sz="1200"/>
              <a:t>年</a:t>
            </a:r>
            <a:r>
              <a:rPr lang="en-US" altLang="ja-JP" sz="1200" dirty="0"/>
              <a:t>9</a:t>
            </a:r>
            <a:r>
              <a:rPr lang="ja-JP" altLang="en-US" sz="1200"/>
              <a:t>月</a:t>
            </a:r>
            <a:r>
              <a:rPr lang="en-US" altLang="ja-JP" sz="1200" dirty="0"/>
              <a:t>12</a:t>
            </a:r>
            <a:r>
              <a:rPr lang="ja-JP" altLang="en-US" sz="1200"/>
              <a:t>日</a:t>
            </a:r>
            <a:r>
              <a:rPr lang="en-US" altLang="ja-JP" sz="1200" dirty="0"/>
              <a:t> 13:30-18:00</a:t>
            </a:r>
          </a:p>
          <a:p>
            <a:pPr algn="r"/>
            <a:r>
              <a:rPr lang="en-US" altLang="ja-JP" sz="1200" dirty="0"/>
              <a:t>12p-N105-5</a:t>
            </a:r>
            <a:r>
              <a:rPr lang="ja-JP" altLang="en-US" sz="1200"/>
              <a:t>（</a:t>
            </a:r>
            <a:r>
              <a:rPr lang="en-US" altLang="ja-JP" sz="1200" dirty="0"/>
              <a:t>15:05-15:35</a:t>
            </a:r>
            <a:r>
              <a:rPr lang="ja-JP" altLang="en-US" sz="1200"/>
              <a:t>）</a:t>
            </a:r>
            <a:endParaRPr lang="en-US" altLang="ja-JP" sz="1200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9C68D4E6-4578-2147-BDF5-ADCF350D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4655" y="2974244"/>
            <a:ext cx="674553" cy="90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641F001-4A80-D142-AE56-C71E868E25D9}"/>
              </a:ext>
            </a:extLst>
          </p:cNvPr>
          <p:cNvGrpSpPr/>
          <p:nvPr/>
        </p:nvGrpSpPr>
        <p:grpSpPr>
          <a:xfrm>
            <a:off x="3535833" y="4433924"/>
            <a:ext cx="5120335" cy="1961916"/>
            <a:chOff x="-1420312" y="4104096"/>
            <a:chExt cx="4153742" cy="1591556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64EE14DE-D30C-524B-8BC4-73E99A579FD2}"/>
                </a:ext>
              </a:extLst>
            </p:cNvPr>
            <p:cNvGrpSpPr/>
            <p:nvPr/>
          </p:nvGrpSpPr>
          <p:grpSpPr>
            <a:xfrm>
              <a:off x="-1420312" y="4104096"/>
              <a:ext cx="4145082" cy="1503303"/>
              <a:chOff x="2517290" y="3852059"/>
              <a:chExt cx="4145082" cy="1503303"/>
            </a:xfrm>
          </p:grpSpPr>
          <p:sp>
            <p:nvSpPr>
              <p:cNvPr id="14" name="円/楕円 13">
                <a:extLst>
                  <a:ext uri="{FF2B5EF4-FFF2-40B4-BE49-F238E27FC236}">
                    <a16:creationId xmlns:a16="http://schemas.microsoft.com/office/drawing/2014/main" id="{256B8856-8379-8549-9122-2534BFE736DC}"/>
                  </a:ext>
                </a:extLst>
              </p:cNvPr>
              <p:cNvSpPr/>
              <p:nvPr/>
            </p:nvSpPr>
            <p:spPr>
              <a:xfrm>
                <a:off x="2517290" y="4924119"/>
                <a:ext cx="381347" cy="43124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  <a:scene3d>
                <a:camera prst="orthographicFront">
                  <a:rot lat="4800001" lon="10799999" rev="10799999"/>
                </a:camera>
                <a:lightRig rig="threePt" dir="t"/>
              </a:scene3d>
              <a:sp3d>
                <a:bevelT w="254000" h="762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B364E8E8-8B79-2E4B-BCFB-80BB8C5F9071}"/>
                  </a:ext>
                </a:extLst>
              </p:cNvPr>
              <p:cNvSpPr/>
              <p:nvPr/>
            </p:nvSpPr>
            <p:spPr>
              <a:xfrm>
                <a:off x="6281025" y="4924119"/>
                <a:ext cx="381347" cy="43124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  <a:scene3d>
                <a:camera prst="orthographicFront">
                  <a:rot lat="4800001" lon="10799999" rev="10799999"/>
                </a:camera>
                <a:lightRig rig="threePt" dir="t"/>
              </a:scene3d>
              <a:sp3d>
                <a:bevelT w="254000" h="7620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AE40779F-3643-2D41-9102-AED5F955AB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7963" y="4146507"/>
                <a:ext cx="0" cy="400747"/>
              </a:xfrm>
              <a:prstGeom prst="line">
                <a:avLst/>
              </a:prstGeom>
              <a:ln w="317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A4EB5297-E5AA-9946-BA8C-28EF69504A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71698" y="4146507"/>
                <a:ext cx="0" cy="400747"/>
              </a:xfrm>
              <a:prstGeom prst="line">
                <a:avLst/>
              </a:prstGeom>
              <a:ln w="317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9E871319-E546-C545-9CFA-30C4A3061C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7963" y="4150821"/>
                <a:ext cx="1767724" cy="10622"/>
              </a:xfrm>
              <a:prstGeom prst="line">
                <a:avLst/>
              </a:prstGeom>
              <a:ln w="317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>
                <a:extLst>
                  <a:ext uri="{FF2B5EF4-FFF2-40B4-BE49-F238E27FC236}">
                    <a16:creationId xmlns:a16="http://schemas.microsoft.com/office/drawing/2014/main" id="{B081E184-9A43-6E40-BA5D-FAFA6ED1F9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3975" y="4156132"/>
                <a:ext cx="1767723" cy="1"/>
              </a:xfrm>
              <a:prstGeom prst="line">
                <a:avLst/>
              </a:prstGeom>
              <a:ln w="317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28EBB134-D168-B847-83B6-5183110DC0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89155" y="3999392"/>
                <a:ext cx="0" cy="313478"/>
              </a:xfrm>
              <a:prstGeom prst="line">
                <a:avLst/>
              </a:prstGeom>
              <a:ln w="317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63C5317A-B53E-0349-8035-A380C27A71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03975" y="3852059"/>
                <a:ext cx="0" cy="608146"/>
              </a:xfrm>
              <a:prstGeom prst="line">
                <a:avLst/>
              </a:prstGeom>
              <a:ln w="317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A408AF3-3807-434F-8753-0F596E89F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91140" y="5384287"/>
              <a:ext cx="4124570" cy="311365"/>
            </a:xfrm>
            <a:prstGeom prst="rect">
              <a:avLst/>
            </a:prstGeom>
          </p:spPr>
        </p:pic>
      </p:grpSp>
      <p:pic>
        <p:nvPicPr>
          <p:cNvPr id="9" name="図 8" descr="メガネをかけたスーツ姿の男性&#10;&#10;自動的に生成された説明">
            <a:extLst>
              <a:ext uri="{FF2B5EF4-FFF2-40B4-BE49-F238E27FC236}">
                <a16:creationId xmlns:a16="http://schemas.microsoft.com/office/drawing/2014/main" id="{AE20ED3F-3963-2D4B-9C23-B4DB0C52C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794" y="2880550"/>
            <a:ext cx="823604" cy="109689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D59E1DC-58AF-9141-886A-5983D3C34C20}"/>
              </a:ext>
            </a:extLst>
          </p:cNvPr>
          <p:cNvSpPr/>
          <p:nvPr/>
        </p:nvSpPr>
        <p:spPr>
          <a:xfrm>
            <a:off x="1387019" y="862752"/>
            <a:ext cx="941796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6000">
                <a:latin typeface="+mn-ea"/>
              </a:rPr>
              <a:t>トポロジカル物質としての</a:t>
            </a:r>
            <a:endParaRPr lang="en-US" altLang="ja-JP" sz="6000" dirty="0">
              <a:latin typeface="+mn-ea"/>
            </a:endParaRPr>
          </a:p>
          <a:p>
            <a:pPr algn="ctr"/>
            <a:r>
              <a:rPr lang="ja-JP" altLang="en-US" sz="6000">
                <a:latin typeface="+mn-ea"/>
              </a:rPr>
              <a:t>カーボンナノチューブ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A0F71FD-36FF-1E47-98AA-578775502CE0}"/>
              </a:ext>
            </a:extLst>
          </p:cNvPr>
          <p:cNvSpPr/>
          <p:nvPr/>
        </p:nvSpPr>
        <p:spPr>
          <a:xfrm>
            <a:off x="4344924" y="3105835"/>
            <a:ext cx="3502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/>
              <a:t>東北大・理・物理</a:t>
            </a:r>
            <a:endParaRPr lang="en-US" altLang="ja-JP" sz="2800" dirty="0"/>
          </a:p>
          <a:p>
            <a:pPr algn="ctr"/>
            <a:r>
              <a:rPr lang="ja-JP" altLang="en-US" sz="2800"/>
              <a:t>泉田　渉</a:t>
            </a:r>
          </a:p>
        </p:txBody>
      </p:sp>
      <p:pic>
        <p:nvPicPr>
          <p:cNvPr id="23" name="図 22" descr="泉田の似顔絵 by 珠陽ちゃん">
            <a:extLst>
              <a:ext uri="{FF2B5EF4-FFF2-40B4-BE49-F238E27FC236}">
                <a16:creationId xmlns:a16="http://schemas.microsoft.com/office/drawing/2014/main" id="{9720EF93-3FEE-004D-87AE-167D01C2B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2794" y="2882646"/>
            <a:ext cx="1136050" cy="11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33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図 166">
            <a:extLst>
              <a:ext uri="{FF2B5EF4-FFF2-40B4-BE49-F238E27FC236}">
                <a16:creationId xmlns:a16="http://schemas.microsoft.com/office/drawing/2014/main" id="{C5E1608C-E40F-A24A-A51E-4556EBEB0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10" y="3498047"/>
            <a:ext cx="1970202" cy="1970202"/>
          </a:xfrm>
          <a:prstGeom prst="rect">
            <a:avLst/>
          </a:prstGeom>
        </p:spPr>
      </p:pic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679C93F0-C74C-F945-8453-64A7C0BBDE3B}"/>
              </a:ext>
            </a:extLst>
          </p:cNvPr>
          <p:cNvSpPr/>
          <p:nvPr/>
        </p:nvSpPr>
        <p:spPr>
          <a:xfrm>
            <a:off x="6433241" y="4596930"/>
            <a:ext cx="4674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latin typeface="+mn-ea"/>
                <a:cs typeface="Calibri"/>
              </a:rPr>
              <a:t>(</a:t>
            </a:r>
            <a:r>
              <a:rPr lang="en-US" altLang="ja-JP" i="1" dirty="0" err="1">
                <a:latin typeface="+mn-ea"/>
                <a:cs typeface="Calibri"/>
              </a:rPr>
              <a:t>n,m</a:t>
            </a:r>
            <a:r>
              <a:rPr lang="en-US" altLang="ja-JP" dirty="0">
                <a:latin typeface="+mn-ea"/>
                <a:cs typeface="Calibri"/>
              </a:rPr>
              <a:t>) </a:t>
            </a:r>
            <a:r>
              <a:rPr lang="ja-JP" altLang="en-US">
                <a:latin typeface="+mn-ea"/>
                <a:cs typeface="Calibri"/>
              </a:rPr>
              <a:t>や</a:t>
            </a:r>
            <a:r>
              <a:rPr lang="ja-JP" altLang="en-US" dirty="0">
                <a:latin typeface="+mn-ea"/>
                <a:cs typeface="Calibri"/>
              </a:rPr>
              <a:t>境界条件</a:t>
            </a:r>
            <a:r>
              <a:rPr lang="ja-JP" altLang="en-US">
                <a:latin typeface="+mn-ea"/>
                <a:cs typeface="Calibri"/>
              </a:rPr>
              <a:t>により様々</a:t>
            </a:r>
            <a:r>
              <a:rPr lang="ja-JP" altLang="en-US" dirty="0">
                <a:latin typeface="+mn-ea"/>
                <a:cs typeface="Calibri"/>
              </a:rPr>
              <a:t>な状態</a:t>
            </a:r>
            <a:r>
              <a:rPr lang="ja-JP" altLang="en-US">
                <a:latin typeface="+mn-ea"/>
                <a:cs typeface="Calibri"/>
              </a:rPr>
              <a:t>が形成</a:t>
            </a:r>
            <a:endParaRPr lang="en-US" altLang="ja-JP" dirty="0">
              <a:latin typeface="+mn-ea"/>
              <a:cs typeface="Calibri"/>
            </a:endParaRPr>
          </a:p>
        </p:txBody>
      </p:sp>
      <p:sp>
        <p:nvSpPr>
          <p:cNvPr id="61" name="Line 3">
            <a:extLst>
              <a:ext uri="{FF2B5EF4-FFF2-40B4-BE49-F238E27FC236}">
                <a16:creationId xmlns:a16="http://schemas.microsoft.com/office/drawing/2014/main" id="{40A9E79D-9342-404B-A9BB-6DD02CA0A9F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sp>
        <p:nvSpPr>
          <p:cNvPr id="153" name="Rectangle 2">
            <a:extLst>
              <a:ext uri="{FF2B5EF4-FFF2-40B4-BE49-F238E27FC236}">
                <a16:creationId xmlns:a16="http://schemas.microsoft.com/office/drawing/2014/main" id="{32028941-4CEC-4B45-B04C-7606D3C55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2400"/>
            <a:ext cx="8928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有限長ナノチューブの電子状態</a:t>
            </a:r>
            <a:endParaRPr kumimoji="0" lang="en-US" altLang="ja-JP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54" name="図形グループ 39">
            <a:extLst>
              <a:ext uri="{FF2B5EF4-FFF2-40B4-BE49-F238E27FC236}">
                <a16:creationId xmlns:a16="http://schemas.microsoft.com/office/drawing/2014/main" id="{C330228A-3E0E-5046-8742-352A6E6D072B}"/>
              </a:ext>
            </a:extLst>
          </p:cNvPr>
          <p:cNvGrpSpPr/>
          <p:nvPr/>
        </p:nvGrpSpPr>
        <p:grpSpPr>
          <a:xfrm>
            <a:off x="278629" y="942066"/>
            <a:ext cx="4918572" cy="3772705"/>
            <a:chOff x="4892537" y="942065"/>
            <a:chExt cx="4918572" cy="3772705"/>
          </a:xfrm>
        </p:grpSpPr>
        <p:sp>
          <p:nvSpPr>
            <p:cNvPr id="155" name="Rectangle 4" descr="Rectangle: Click to edit Master text styles&#10;Second level&#10;Third level&#10;Fourth level&#10;Fifth level">
              <a:extLst>
                <a:ext uri="{FF2B5EF4-FFF2-40B4-BE49-F238E27FC236}">
                  <a16:creationId xmlns:a16="http://schemas.microsoft.com/office/drawing/2014/main" id="{CA230159-0984-9746-931D-8CE29C349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537" y="942065"/>
              <a:ext cx="4918572" cy="395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6F89F7"/>
                </a:buClr>
                <a:buSzPct val="110000"/>
              </a:pPr>
              <a:r>
                <a:rPr lang="ja-JP" altLang="en-US" dirty="0"/>
                <a:t>ナノチューブ</a:t>
              </a:r>
              <a:r>
                <a:rPr lang="en-US" altLang="ja-JP" dirty="0"/>
                <a:t>: |L K &gt;, |R K &gt;, |L K’&gt;, |R K’&gt;</a:t>
              </a:r>
            </a:p>
          </p:txBody>
        </p:sp>
        <p:cxnSp>
          <p:nvCxnSpPr>
            <p:cNvPr id="157" name="直線矢印コネクタ 156">
              <a:extLst>
                <a:ext uri="{FF2B5EF4-FFF2-40B4-BE49-F238E27FC236}">
                  <a16:creationId xmlns:a16="http://schemas.microsoft.com/office/drawing/2014/main" id="{8D824CB2-DDE7-8848-9D1C-75D23A48BD42}"/>
                </a:ext>
              </a:extLst>
            </p:cNvPr>
            <p:cNvCxnSpPr/>
            <p:nvPr/>
          </p:nvCxnSpPr>
          <p:spPr>
            <a:xfrm>
              <a:off x="5101906" y="4714770"/>
              <a:ext cx="359011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正方形/長方形 157">
              <a:extLst>
                <a:ext uri="{FF2B5EF4-FFF2-40B4-BE49-F238E27FC236}">
                  <a16:creationId xmlns:a16="http://schemas.microsoft.com/office/drawing/2014/main" id="{F6C3ECF4-4727-1943-BAB1-EE8C65B328BB}"/>
                </a:ext>
              </a:extLst>
            </p:cNvPr>
            <p:cNvSpPr/>
            <p:nvPr/>
          </p:nvSpPr>
          <p:spPr>
            <a:xfrm>
              <a:off x="5887282" y="3326966"/>
              <a:ext cx="413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i="1" dirty="0">
                  <a:solidFill>
                    <a:srgbClr val="FF0000"/>
                  </a:solidFill>
                </a:rPr>
                <a:t>K’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59" name="正方形/長方形 158">
              <a:extLst>
                <a:ext uri="{FF2B5EF4-FFF2-40B4-BE49-F238E27FC236}">
                  <a16:creationId xmlns:a16="http://schemas.microsoft.com/office/drawing/2014/main" id="{49820BE8-9CEE-ED40-A55F-566E6B6C87F0}"/>
                </a:ext>
              </a:extLst>
            </p:cNvPr>
            <p:cNvSpPr/>
            <p:nvPr/>
          </p:nvSpPr>
          <p:spPr>
            <a:xfrm>
              <a:off x="7595199" y="3326966"/>
              <a:ext cx="3497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i="1" dirty="0">
                  <a:solidFill>
                    <a:srgbClr val="0070C0"/>
                  </a:solidFill>
                </a:rPr>
                <a:t>K</a:t>
              </a:r>
              <a:endParaRPr lang="ja-JP" alt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60" name="フリーフォーム 159">
              <a:extLst>
                <a:ext uri="{FF2B5EF4-FFF2-40B4-BE49-F238E27FC236}">
                  <a16:creationId xmlns:a16="http://schemas.microsoft.com/office/drawing/2014/main" id="{B299A791-A900-6F42-81A9-33093EA1A5E3}"/>
                </a:ext>
              </a:extLst>
            </p:cNvPr>
            <p:cNvSpPr/>
            <p:nvPr/>
          </p:nvSpPr>
          <p:spPr>
            <a:xfrm>
              <a:off x="5565868" y="3107714"/>
              <a:ext cx="2662192" cy="1499353"/>
            </a:xfrm>
            <a:custGeom>
              <a:avLst/>
              <a:gdLst>
                <a:gd name="connsiteX0" fmla="*/ 0 w 688939"/>
                <a:gd name="connsiteY0" fmla="*/ 373522 h 373522"/>
                <a:gd name="connsiteX1" fmla="*/ 340319 w 688939"/>
                <a:gd name="connsiteY1" fmla="*/ 15 h 373522"/>
                <a:gd name="connsiteX2" fmla="*/ 688939 w 688939"/>
                <a:gd name="connsiteY2" fmla="*/ 356922 h 37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8939" h="373522">
                  <a:moveTo>
                    <a:pt x="0" y="373522"/>
                  </a:moveTo>
                  <a:cubicBezTo>
                    <a:pt x="112748" y="188152"/>
                    <a:pt x="225496" y="2782"/>
                    <a:pt x="340319" y="15"/>
                  </a:cubicBezTo>
                  <a:cubicBezTo>
                    <a:pt x="455142" y="-2752"/>
                    <a:pt x="688939" y="356922"/>
                    <a:pt x="688939" y="356922"/>
                  </a:cubicBezTo>
                </a:path>
              </a:pathLst>
            </a:custGeom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63" name="正方形/長方形 162">
              <a:extLst>
                <a:ext uri="{FF2B5EF4-FFF2-40B4-BE49-F238E27FC236}">
                  <a16:creationId xmlns:a16="http://schemas.microsoft.com/office/drawing/2014/main" id="{756325D5-6417-4D4A-9515-60F6FFBCACFD}"/>
                </a:ext>
              </a:extLst>
            </p:cNvPr>
            <p:cNvSpPr/>
            <p:nvPr/>
          </p:nvSpPr>
          <p:spPr>
            <a:xfrm>
              <a:off x="6308365" y="2554662"/>
              <a:ext cx="11122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2000" dirty="0">
                  <a:ea typeface="ＭＳ Ｐゴシック" pitchFamily="-29" charset="-128"/>
                  <a:cs typeface="Calibri"/>
                </a:rPr>
                <a:t>２つの谷</a:t>
              </a:r>
              <a:endParaRPr lang="ja-JP" altLang="en-US" sz="2000" dirty="0">
                <a:latin typeface="Symbol" charset="2"/>
                <a:ea typeface="ＭＳ Ｐゴシック"/>
                <a:cs typeface="Symbol" charset="2"/>
              </a:endParaRPr>
            </a:p>
          </p:txBody>
        </p:sp>
        <p:cxnSp>
          <p:nvCxnSpPr>
            <p:cNvPr id="164" name="直線矢印コネクタ 163">
              <a:extLst>
                <a:ext uri="{FF2B5EF4-FFF2-40B4-BE49-F238E27FC236}">
                  <a16:creationId xmlns:a16="http://schemas.microsoft.com/office/drawing/2014/main" id="{D9FAA58E-47B8-2542-8F4F-597598C84865}"/>
                </a:ext>
              </a:extLst>
            </p:cNvPr>
            <p:cNvCxnSpPr/>
            <p:nvPr/>
          </p:nvCxnSpPr>
          <p:spPr>
            <a:xfrm flipH="1">
              <a:off x="6221003" y="2879125"/>
              <a:ext cx="52797" cy="2155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矢印コネクタ 164">
              <a:extLst>
                <a:ext uri="{FF2B5EF4-FFF2-40B4-BE49-F238E27FC236}">
                  <a16:creationId xmlns:a16="http://schemas.microsoft.com/office/drawing/2014/main" id="{261E6375-4CC6-3248-82D9-3DDA6A00B792}"/>
                </a:ext>
              </a:extLst>
            </p:cNvPr>
            <p:cNvCxnSpPr/>
            <p:nvPr/>
          </p:nvCxnSpPr>
          <p:spPr>
            <a:xfrm>
              <a:off x="7501467" y="2887592"/>
              <a:ext cx="35518" cy="229496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フリーフォーム 165">
              <a:extLst>
                <a:ext uri="{FF2B5EF4-FFF2-40B4-BE49-F238E27FC236}">
                  <a16:creationId xmlns:a16="http://schemas.microsoft.com/office/drawing/2014/main" id="{C2162B21-7B14-F642-9695-4787E84A4B8E}"/>
                </a:ext>
              </a:extLst>
            </p:cNvPr>
            <p:cNvSpPr/>
            <p:nvPr/>
          </p:nvSpPr>
          <p:spPr>
            <a:xfrm rot="10800000">
              <a:off x="5565869" y="3107714"/>
              <a:ext cx="2662192" cy="1499353"/>
            </a:xfrm>
            <a:custGeom>
              <a:avLst/>
              <a:gdLst>
                <a:gd name="connsiteX0" fmla="*/ 0 w 688939"/>
                <a:gd name="connsiteY0" fmla="*/ 373522 h 373522"/>
                <a:gd name="connsiteX1" fmla="*/ 340319 w 688939"/>
                <a:gd name="connsiteY1" fmla="*/ 15 h 373522"/>
                <a:gd name="connsiteX2" fmla="*/ 688939 w 688939"/>
                <a:gd name="connsiteY2" fmla="*/ 356922 h 373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8939" h="373522">
                  <a:moveTo>
                    <a:pt x="0" y="373522"/>
                  </a:moveTo>
                  <a:cubicBezTo>
                    <a:pt x="112748" y="188152"/>
                    <a:pt x="225496" y="2782"/>
                    <a:pt x="340319" y="15"/>
                  </a:cubicBezTo>
                  <a:cubicBezTo>
                    <a:pt x="455142" y="-2752"/>
                    <a:pt x="688939" y="356922"/>
                    <a:pt x="688939" y="356922"/>
                  </a:cubicBezTo>
                </a:path>
              </a:pathLst>
            </a:custGeom>
            <a:ln w="127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8A67508-747A-B645-A409-1E579BAA7BDC}"/>
              </a:ext>
            </a:extLst>
          </p:cNvPr>
          <p:cNvGrpSpPr/>
          <p:nvPr/>
        </p:nvGrpSpPr>
        <p:grpSpPr>
          <a:xfrm>
            <a:off x="5528457" y="1056126"/>
            <a:ext cx="6512874" cy="3421839"/>
            <a:chOff x="5528457" y="1332002"/>
            <a:chExt cx="6512874" cy="34218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正方形/長方形 147">
                  <a:extLst>
                    <a:ext uri="{FF2B5EF4-FFF2-40B4-BE49-F238E27FC236}">
                      <a16:creationId xmlns:a16="http://schemas.microsoft.com/office/drawing/2014/main" id="{BDE8E061-1F67-4842-818C-64312A615968}"/>
                    </a:ext>
                  </a:extLst>
                </p:cNvPr>
                <p:cNvSpPr/>
                <p:nvPr/>
              </p:nvSpPr>
              <p:spPr>
                <a:xfrm>
                  <a:off x="5581925" y="2754464"/>
                  <a:ext cx="3044826" cy="400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ja-JP" sz="2000">
                                <a:latin typeface="Cambria Math" charset="0"/>
                              </a:rPr>
                              <m:t>|</m:t>
                            </m:r>
                            <m:r>
                              <m:rPr>
                                <m:nor/>
                              </m:rPr>
                              <a:rPr lang="ja-JP" altLang="en-US" sz="2000" dirty="0"/>
                              <m:t>固有</m:t>
                            </m:r>
                            <m:r>
                              <a:rPr lang="ja-JP" altLang="en-US" sz="2000" i="1" dirty="0">
                                <a:latin typeface="Cambria Math" panose="02040503050406030204" pitchFamily="18" charset="0"/>
                              </a:rPr>
                              <m:t>状態</m:t>
                            </m:r>
                          </m:e>
                        </m:d>
                        <m:r>
                          <a:rPr lang="en-US" altLang="ja-JP" sz="2000" i="1" dirty="0">
                            <a:latin typeface="Cambria Math" panose="02040503050406030204" pitchFamily="18" charset="0"/>
                          </a:rPr>
                          <m:t>〜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altLang="ja-JP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ja-JP" sz="20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altLang="ja-JP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</m:d>
                        <m:r>
                          <a:rPr lang="en-US" altLang="ja-JP" sz="2000" i="1" dirty="0">
                            <a:latin typeface="Cambria Math" charset="0"/>
                          </a:rPr>
                          <m:t>+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altLang="ja-JP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ja-JP" sz="20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ja-JP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</m:d>
                      </m:oMath>
                    </m:oMathPara>
                  </a14:m>
                  <a:endParaRPr lang="en-US" altLang="ja-JP" sz="2000" dirty="0"/>
                </a:p>
              </p:txBody>
            </p:sp>
          </mc:Choice>
          <mc:Fallback xmlns="">
            <p:sp>
              <p:nvSpPr>
                <p:cNvPr id="148" name="正方形/長方形 147">
                  <a:extLst>
                    <a:ext uri="{FF2B5EF4-FFF2-40B4-BE49-F238E27FC236}">
                      <a16:creationId xmlns:a16="http://schemas.microsoft.com/office/drawing/2014/main" id="{BDE8E061-1F67-4842-818C-64312A6159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1925" y="2754464"/>
                  <a:ext cx="3044826" cy="400559"/>
                </a:xfrm>
                <a:prstGeom prst="rect">
                  <a:avLst/>
                </a:prstGeom>
                <a:blipFill>
                  <a:blip r:embed="rId5"/>
                  <a:stretch>
                    <a:fillRect l="-830" t="-118750" r="-5809" b="-181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正方形/長方形 149">
                  <a:extLst>
                    <a:ext uri="{FF2B5EF4-FFF2-40B4-BE49-F238E27FC236}">
                      <a16:creationId xmlns:a16="http://schemas.microsoft.com/office/drawing/2014/main" id="{5A0AB6B6-6551-3140-AFBB-2978368CFBA6}"/>
                    </a:ext>
                  </a:extLst>
                </p:cNvPr>
                <p:cNvSpPr/>
                <p:nvPr/>
              </p:nvSpPr>
              <p:spPr>
                <a:xfrm>
                  <a:off x="8953775" y="2754464"/>
                  <a:ext cx="3009908" cy="400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altLang="ja-JP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ja-JP" sz="2000">
                                <a:latin typeface="Cambria Math" charset="0"/>
                              </a:rPr>
                              <m:t>|</m:t>
                            </m:r>
                            <m:r>
                              <m:rPr>
                                <m:nor/>
                              </m:rPr>
                              <a:rPr lang="ja-JP" altLang="en-US" sz="2000" dirty="0"/>
                              <m:t>固有</m:t>
                            </m:r>
                            <m:r>
                              <a:rPr lang="ja-JP" altLang="en-US" sz="2000" i="1" dirty="0">
                                <a:latin typeface="Cambria Math" panose="02040503050406030204" pitchFamily="18" charset="0"/>
                              </a:rPr>
                              <m:t>状態</m:t>
                            </m:r>
                          </m:e>
                        </m:d>
                        <m:r>
                          <a:rPr lang="en-US" altLang="ja-JP" sz="2000" i="1" dirty="0">
                            <a:latin typeface="Cambria Math" panose="02040503050406030204" pitchFamily="18" charset="0"/>
                          </a:rPr>
                          <m:t>〜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altLang="ja-JP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ja-JP" sz="20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altLang="ja-JP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</m:d>
                        <m:r>
                          <a:rPr lang="en-US" altLang="ja-JP" sz="200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ja-JP" sz="200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ja-JP" sz="20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𝐾</m:t>
                            </m:r>
                            <m:r>
                              <a:rPr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oMath>
                    </m:oMathPara>
                  </a14:m>
                  <a:endParaRPr lang="en-US" altLang="ja-JP" sz="2000" dirty="0"/>
                </a:p>
              </p:txBody>
            </p:sp>
          </mc:Choice>
          <mc:Fallback xmlns="">
            <p:sp>
              <p:nvSpPr>
                <p:cNvPr id="150" name="正方形/長方形 149">
                  <a:extLst>
                    <a:ext uri="{FF2B5EF4-FFF2-40B4-BE49-F238E27FC236}">
                      <a16:creationId xmlns:a16="http://schemas.microsoft.com/office/drawing/2014/main" id="{5A0AB6B6-6551-3140-AFBB-2978368CFB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3775" y="2754464"/>
                  <a:ext cx="3009908" cy="400559"/>
                </a:xfrm>
                <a:prstGeom prst="rect">
                  <a:avLst/>
                </a:prstGeom>
                <a:blipFill>
                  <a:blip r:embed="rId6"/>
                  <a:stretch>
                    <a:fillRect l="-840" t="-118750" r="-8403" b="-18125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9" name="図形グループ 133">
              <a:extLst>
                <a:ext uri="{FF2B5EF4-FFF2-40B4-BE49-F238E27FC236}">
                  <a16:creationId xmlns:a16="http://schemas.microsoft.com/office/drawing/2014/main" id="{AA2C4EDC-33A9-0D43-AB24-8EB971F1BA0D}"/>
                </a:ext>
              </a:extLst>
            </p:cNvPr>
            <p:cNvGrpSpPr/>
            <p:nvPr/>
          </p:nvGrpSpPr>
          <p:grpSpPr>
            <a:xfrm>
              <a:off x="6040613" y="1740313"/>
              <a:ext cx="2134983" cy="970349"/>
              <a:chOff x="4864311" y="1913365"/>
              <a:chExt cx="2807005" cy="1275783"/>
            </a:xfrm>
          </p:grpSpPr>
          <p:grpSp>
            <p:nvGrpSpPr>
              <p:cNvPr id="172" name="図形グループ 143">
                <a:extLst>
                  <a:ext uri="{FF2B5EF4-FFF2-40B4-BE49-F238E27FC236}">
                    <a16:creationId xmlns:a16="http://schemas.microsoft.com/office/drawing/2014/main" id="{B056B4D1-A161-7044-BBCE-404F3923EF73}"/>
                  </a:ext>
                </a:extLst>
              </p:cNvPr>
              <p:cNvGrpSpPr/>
              <p:nvPr/>
            </p:nvGrpSpPr>
            <p:grpSpPr>
              <a:xfrm>
                <a:off x="5001486" y="1913365"/>
                <a:ext cx="998685" cy="1258850"/>
                <a:chOff x="5878918" y="4969738"/>
                <a:chExt cx="998685" cy="1258850"/>
              </a:xfrm>
            </p:grpSpPr>
            <p:pic>
              <p:nvPicPr>
                <p:cNvPr id="195" name="図 194" descr="名称未設定.gif">
                  <a:extLst>
                    <a:ext uri="{FF2B5EF4-FFF2-40B4-BE49-F238E27FC236}">
                      <a16:creationId xmlns:a16="http://schemas.microsoft.com/office/drawing/2014/main" id="{E51C1E03-5247-1047-A9DB-1EBC7BE18B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99703" y="4971288"/>
                  <a:ext cx="977900" cy="1257300"/>
                </a:xfrm>
                <a:prstGeom prst="rect">
                  <a:avLst/>
                </a:prstGeom>
              </p:spPr>
            </p:pic>
            <p:pic>
              <p:nvPicPr>
                <p:cNvPr id="196" name="図 195" descr="名称未設定.gif">
                  <a:extLst>
                    <a:ext uri="{FF2B5EF4-FFF2-40B4-BE49-F238E27FC236}">
                      <a16:creationId xmlns:a16="http://schemas.microsoft.com/office/drawing/2014/main" id="{4A5A23EA-5834-364C-B234-1BE2C6CA1E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878918" y="4969738"/>
                  <a:ext cx="977900" cy="1257300"/>
                </a:xfrm>
                <a:prstGeom prst="rect">
                  <a:avLst/>
                </a:prstGeom>
              </p:spPr>
            </p:pic>
          </p:grpSp>
          <p:cxnSp>
            <p:nvCxnSpPr>
              <p:cNvPr id="173" name="直線矢印コネクタ 172">
                <a:extLst>
                  <a:ext uri="{FF2B5EF4-FFF2-40B4-BE49-F238E27FC236}">
                    <a16:creationId xmlns:a16="http://schemas.microsoft.com/office/drawing/2014/main" id="{141EF9A5-2D86-8B4E-B86D-0C5280FBA3CF}"/>
                  </a:ext>
                </a:extLst>
              </p:cNvPr>
              <p:cNvCxnSpPr/>
              <p:nvPr/>
            </p:nvCxnSpPr>
            <p:spPr>
              <a:xfrm>
                <a:off x="4864311" y="3046051"/>
                <a:ext cx="280700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4" name="図形グループ 145">
                <a:extLst>
                  <a:ext uri="{FF2B5EF4-FFF2-40B4-BE49-F238E27FC236}">
                    <a16:creationId xmlns:a16="http://schemas.microsoft.com/office/drawing/2014/main" id="{B6FC7C53-61A0-7745-9C65-5C44F3CBA711}"/>
                  </a:ext>
                </a:extLst>
              </p:cNvPr>
              <p:cNvGrpSpPr/>
              <p:nvPr/>
            </p:nvGrpSpPr>
            <p:grpSpPr>
              <a:xfrm>
                <a:off x="6660150" y="2965154"/>
                <a:ext cx="613493" cy="71497"/>
                <a:chOff x="2248840" y="2862426"/>
                <a:chExt cx="613493" cy="97076"/>
              </a:xfrm>
            </p:grpSpPr>
            <p:cxnSp>
              <p:nvCxnSpPr>
                <p:cNvPr id="189" name="直線コネクタ 188">
                  <a:extLst>
                    <a:ext uri="{FF2B5EF4-FFF2-40B4-BE49-F238E27FC236}">
                      <a16:creationId xmlns:a16="http://schemas.microsoft.com/office/drawing/2014/main" id="{766C2DC0-3CEA-ED48-8127-3B8B4D9C1692}"/>
                    </a:ext>
                  </a:extLst>
                </p:cNvPr>
                <p:cNvCxnSpPr/>
                <p:nvPr/>
              </p:nvCxnSpPr>
              <p:spPr>
                <a:xfrm>
                  <a:off x="2248840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線コネクタ 189">
                  <a:extLst>
                    <a:ext uri="{FF2B5EF4-FFF2-40B4-BE49-F238E27FC236}">
                      <a16:creationId xmlns:a16="http://schemas.microsoft.com/office/drawing/2014/main" id="{1D82C245-AED1-504A-AB85-8D251A70BF71}"/>
                    </a:ext>
                  </a:extLst>
                </p:cNvPr>
                <p:cNvCxnSpPr/>
                <p:nvPr/>
              </p:nvCxnSpPr>
              <p:spPr>
                <a:xfrm>
                  <a:off x="2862333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線コネクタ 190">
                  <a:extLst>
                    <a:ext uri="{FF2B5EF4-FFF2-40B4-BE49-F238E27FC236}">
                      <a16:creationId xmlns:a16="http://schemas.microsoft.com/office/drawing/2014/main" id="{025C8BC3-C47A-BC4D-B80D-0A7360C629AA}"/>
                    </a:ext>
                  </a:extLst>
                </p:cNvPr>
                <p:cNvCxnSpPr/>
                <p:nvPr/>
              </p:nvCxnSpPr>
              <p:spPr>
                <a:xfrm>
                  <a:off x="2371539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線コネクタ 191">
                  <a:extLst>
                    <a:ext uri="{FF2B5EF4-FFF2-40B4-BE49-F238E27FC236}">
                      <a16:creationId xmlns:a16="http://schemas.microsoft.com/office/drawing/2014/main" id="{4EF28BED-A4E0-0445-855B-F6EB8BA02693}"/>
                    </a:ext>
                  </a:extLst>
                </p:cNvPr>
                <p:cNvCxnSpPr/>
                <p:nvPr/>
              </p:nvCxnSpPr>
              <p:spPr>
                <a:xfrm>
                  <a:off x="2494238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線コネクタ 192">
                  <a:extLst>
                    <a:ext uri="{FF2B5EF4-FFF2-40B4-BE49-F238E27FC236}">
                      <a16:creationId xmlns:a16="http://schemas.microsoft.com/office/drawing/2014/main" id="{AFB4DFC0-757E-624A-B0FF-B1EBF64010A7}"/>
                    </a:ext>
                  </a:extLst>
                </p:cNvPr>
                <p:cNvCxnSpPr/>
                <p:nvPr/>
              </p:nvCxnSpPr>
              <p:spPr>
                <a:xfrm>
                  <a:off x="2616937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線コネクタ 193">
                  <a:extLst>
                    <a:ext uri="{FF2B5EF4-FFF2-40B4-BE49-F238E27FC236}">
                      <a16:creationId xmlns:a16="http://schemas.microsoft.com/office/drawing/2014/main" id="{F0D62FEA-A0D2-894E-8898-1BCCCB9247F7}"/>
                    </a:ext>
                  </a:extLst>
                </p:cNvPr>
                <p:cNvCxnSpPr/>
                <p:nvPr/>
              </p:nvCxnSpPr>
              <p:spPr>
                <a:xfrm>
                  <a:off x="2739636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5" name="図形グループ 146">
                <a:extLst>
                  <a:ext uri="{FF2B5EF4-FFF2-40B4-BE49-F238E27FC236}">
                    <a16:creationId xmlns:a16="http://schemas.microsoft.com/office/drawing/2014/main" id="{BC353317-8DEF-7A4C-951B-AFF7EDA759A2}"/>
                  </a:ext>
                </a:extLst>
              </p:cNvPr>
              <p:cNvGrpSpPr/>
              <p:nvPr/>
            </p:nvGrpSpPr>
            <p:grpSpPr>
              <a:xfrm>
                <a:off x="5194679" y="2965154"/>
                <a:ext cx="613493" cy="71497"/>
                <a:chOff x="2401240" y="3014826"/>
                <a:chExt cx="613493" cy="97076"/>
              </a:xfrm>
            </p:grpSpPr>
            <p:cxnSp>
              <p:nvCxnSpPr>
                <p:cNvPr id="183" name="直線コネクタ 182">
                  <a:extLst>
                    <a:ext uri="{FF2B5EF4-FFF2-40B4-BE49-F238E27FC236}">
                      <a16:creationId xmlns:a16="http://schemas.microsoft.com/office/drawing/2014/main" id="{B6595D61-5497-8243-A6A8-2047FA570652}"/>
                    </a:ext>
                  </a:extLst>
                </p:cNvPr>
                <p:cNvCxnSpPr/>
                <p:nvPr/>
              </p:nvCxnSpPr>
              <p:spPr>
                <a:xfrm>
                  <a:off x="2401240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線コネクタ 183">
                  <a:extLst>
                    <a:ext uri="{FF2B5EF4-FFF2-40B4-BE49-F238E27FC236}">
                      <a16:creationId xmlns:a16="http://schemas.microsoft.com/office/drawing/2014/main" id="{B1190740-6DA4-564C-AE1E-8CA5ED6F6EE9}"/>
                    </a:ext>
                  </a:extLst>
                </p:cNvPr>
                <p:cNvCxnSpPr/>
                <p:nvPr/>
              </p:nvCxnSpPr>
              <p:spPr>
                <a:xfrm>
                  <a:off x="3014733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線コネクタ 184">
                  <a:extLst>
                    <a:ext uri="{FF2B5EF4-FFF2-40B4-BE49-F238E27FC236}">
                      <a16:creationId xmlns:a16="http://schemas.microsoft.com/office/drawing/2014/main" id="{5A1D0CBB-79E7-6249-A5A2-34308C6944C7}"/>
                    </a:ext>
                  </a:extLst>
                </p:cNvPr>
                <p:cNvCxnSpPr/>
                <p:nvPr/>
              </p:nvCxnSpPr>
              <p:spPr>
                <a:xfrm>
                  <a:off x="2523939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線コネクタ 185">
                  <a:extLst>
                    <a:ext uri="{FF2B5EF4-FFF2-40B4-BE49-F238E27FC236}">
                      <a16:creationId xmlns:a16="http://schemas.microsoft.com/office/drawing/2014/main" id="{95C35479-3C0F-764B-9EBB-BDF5E6046615}"/>
                    </a:ext>
                  </a:extLst>
                </p:cNvPr>
                <p:cNvCxnSpPr/>
                <p:nvPr/>
              </p:nvCxnSpPr>
              <p:spPr>
                <a:xfrm>
                  <a:off x="2646638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線コネクタ 186">
                  <a:extLst>
                    <a:ext uri="{FF2B5EF4-FFF2-40B4-BE49-F238E27FC236}">
                      <a16:creationId xmlns:a16="http://schemas.microsoft.com/office/drawing/2014/main" id="{E408743B-9B17-A044-BBBB-EC8C106EBA3A}"/>
                    </a:ext>
                  </a:extLst>
                </p:cNvPr>
                <p:cNvCxnSpPr/>
                <p:nvPr/>
              </p:nvCxnSpPr>
              <p:spPr>
                <a:xfrm>
                  <a:off x="2769337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線コネクタ 187">
                  <a:extLst>
                    <a:ext uri="{FF2B5EF4-FFF2-40B4-BE49-F238E27FC236}">
                      <a16:creationId xmlns:a16="http://schemas.microsoft.com/office/drawing/2014/main" id="{4D0D1E90-FB40-354C-A440-D9784D72ABB0}"/>
                    </a:ext>
                  </a:extLst>
                </p:cNvPr>
                <p:cNvCxnSpPr/>
                <p:nvPr/>
              </p:nvCxnSpPr>
              <p:spPr>
                <a:xfrm>
                  <a:off x="2892036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6" name="正方形/長方形 175">
                <a:extLst>
                  <a:ext uri="{FF2B5EF4-FFF2-40B4-BE49-F238E27FC236}">
                    <a16:creationId xmlns:a16="http://schemas.microsoft.com/office/drawing/2014/main" id="{698D56BA-3497-0B47-81A8-6E5F7A2333AB}"/>
                  </a:ext>
                </a:extLst>
              </p:cNvPr>
              <p:cNvSpPr/>
              <p:nvPr/>
            </p:nvSpPr>
            <p:spPr>
              <a:xfrm>
                <a:off x="6220146" y="2930929"/>
                <a:ext cx="105836" cy="211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77" name="等号 176">
                <a:extLst>
                  <a:ext uri="{FF2B5EF4-FFF2-40B4-BE49-F238E27FC236}">
                    <a16:creationId xmlns:a16="http://schemas.microsoft.com/office/drawing/2014/main" id="{08481A0F-8738-344B-AD4B-F744E45F50FD}"/>
                  </a:ext>
                </a:extLst>
              </p:cNvPr>
              <p:cNvSpPr/>
              <p:nvPr/>
            </p:nvSpPr>
            <p:spPr>
              <a:xfrm rot="17611788">
                <a:off x="6104329" y="2872084"/>
                <a:ext cx="317064" cy="317064"/>
              </a:xfrm>
              <a:prstGeom prst="mathEqual">
                <a:avLst>
                  <a:gd name="adj1" fmla="val 10893"/>
                  <a:gd name="adj2" fmla="val 18074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8" name="図形グループ 149">
                <a:extLst>
                  <a:ext uri="{FF2B5EF4-FFF2-40B4-BE49-F238E27FC236}">
                    <a16:creationId xmlns:a16="http://schemas.microsoft.com/office/drawing/2014/main" id="{96C301AE-E677-164F-A2E3-F9F73203269E}"/>
                  </a:ext>
                </a:extLst>
              </p:cNvPr>
              <p:cNvGrpSpPr/>
              <p:nvPr/>
            </p:nvGrpSpPr>
            <p:grpSpPr>
              <a:xfrm flipH="1">
                <a:off x="6462405" y="1913365"/>
                <a:ext cx="998685" cy="1258850"/>
                <a:chOff x="5878918" y="4969738"/>
                <a:chExt cx="998685" cy="1258850"/>
              </a:xfrm>
            </p:grpSpPr>
            <p:pic>
              <p:nvPicPr>
                <p:cNvPr id="181" name="図 180" descr="名称未設定.gif">
                  <a:extLst>
                    <a:ext uri="{FF2B5EF4-FFF2-40B4-BE49-F238E27FC236}">
                      <a16:creationId xmlns:a16="http://schemas.microsoft.com/office/drawing/2014/main" id="{5930D958-4BBD-A049-98DF-F95151F602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99703" y="4971288"/>
                  <a:ext cx="977900" cy="1257300"/>
                </a:xfrm>
                <a:prstGeom prst="rect">
                  <a:avLst/>
                </a:prstGeom>
              </p:spPr>
            </p:pic>
            <p:pic>
              <p:nvPicPr>
                <p:cNvPr id="182" name="図 181" descr="名称未設定.gif">
                  <a:extLst>
                    <a:ext uri="{FF2B5EF4-FFF2-40B4-BE49-F238E27FC236}">
                      <a16:creationId xmlns:a16="http://schemas.microsoft.com/office/drawing/2014/main" id="{45B68058-724C-ED49-8B94-87C8D8FF9F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878918" y="4969738"/>
                  <a:ext cx="977900" cy="1257300"/>
                </a:xfrm>
                <a:prstGeom prst="rect">
                  <a:avLst/>
                </a:prstGeom>
              </p:spPr>
            </p:pic>
          </p:grpSp>
          <p:sp>
            <p:nvSpPr>
              <p:cNvPr id="179" name="フリーフォーム 178">
                <a:extLst>
                  <a:ext uri="{FF2B5EF4-FFF2-40B4-BE49-F238E27FC236}">
                    <a16:creationId xmlns:a16="http://schemas.microsoft.com/office/drawing/2014/main" id="{3D7157D7-85F8-1049-A3F9-402C57103A27}"/>
                  </a:ext>
                </a:extLst>
              </p:cNvPr>
              <p:cNvSpPr/>
              <p:nvPr/>
            </p:nvSpPr>
            <p:spPr>
              <a:xfrm>
                <a:off x="5344761" y="2143481"/>
                <a:ext cx="330025" cy="126635"/>
              </a:xfrm>
              <a:custGeom>
                <a:avLst/>
                <a:gdLst>
                  <a:gd name="connsiteX0" fmla="*/ 0 w 1409700"/>
                  <a:gd name="connsiteY0" fmla="*/ 200043 h 209568"/>
                  <a:gd name="connsiteX1" fmla="*/ 695325 w 1409700"/>
                  <a:gd name="connsiteY1" fmla="*/ 18 h 209568"/>
                  <a:gd name="connsiteX2" fmla="*/ 1409700 w 1409700"/>
                  <a:gd name="connsiteY2" fmla="*/ 209568 h 20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9700" h="209568">
                    <a:moveTo>
                      <a:pt x="0" y="200043"/>
                    </a:moveTo>
                    <a:cubicBezTo>
                      <a:pt x="230187" y="99236"/>
                      <a:pt x="460375" y="-1570"/>
                      <a:pt x="695325" y="18"/>
                    </a:cubicBezTo>
                    <a:cubicBezTo>
                      <a:pt x="930275" y="1605"/>
                      <a:pt x="1409700" y="209568"/>
                      <a:pt x="1409700" y="209568"/>
                    </a:cubicBezTo>
                  </a:path>
                </a:pathLst>
              </a:custGeom>
              <a:ln>
                <a:solidFill>
                  <a:srgbClr val="FF0000"/>
                </a:solidFill>
                <a:prstDash val="sysDot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80" name="フリーフォーム 179">
                <a:extLst>
                  <a:ext uri="{FF2B5EF4-FFF2-40B4-BE49-F238E27FC236}">
                    <a16:creationId xmlns:a16="http://schemas.microsoft.com/office/drawing/2014/main" id="{AFB0F021-7CA8-1B45-BB7E-415A124533CA}"/>
                  </a:ext>
                </a:extLst>
              </p:cNvPr>
              <p:cNvSpPr/>
              <p:nvPr/>
            </p:nvSpPr>
            <p:spPr>
              <a:xfrm>
                <a:off x="6796059" y="2132309"/>
                <a:ext cx="330025" cy="126635"/>
              </a:xfrm>
              <a:custGeom>
                <a:avLst/>
                <a:gdLst>
                  <a:gd name="connsiteX0" fmla="*/ 0 w 1409700"/>
                  <a:gd name="connsiteY0" fmla="*/ 200043 h 209568"/>
                  <a:gd name="connsiteX1" fmla="*/ 695325 w 1409700"/>
                  <a:gd name="connsiteY1" fmla="*/ 18 h 209568"/>
                  <a:gd name="connsiteX2" fmla="*/ 1409700 w 1409700"/>
                  <a:gd name="connsiteY2" fmla="*/ 209568 h 20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9700" h="209568">
                    <a:moveTo>
                      <a:pt x="0" y="200043"/>
                    </a:moveTo>
                    <a:cubicBezTo>
                      <a:pt x="230187" y="99236"/>
                      <a:pt x="460375" y="-1570"/>
                      <a:pt x="695325" y="18"/>
                    </a:cubicBezTo>
                    <a:cubicBezTo>
                      <a:pt x="930275" y="1605"/>
                      <a:pt x="1409700" y="209568"/>
                      <a:pt x="1409700" y="209568"/>
                    </a:cubicBezTo>
                  </a:path>
                </a:pathLst>
              </a:custGeom>
              <a:ln>
                <a:solidFill>
                  <a:srgbClr val="FF0000"/>
                </a:solidFill>
                <a:prstDash val="sysDot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200" name="図形グループ 21">
              <a:extLst>
                <a:ext uri="{FF2B5EF4-FFF2-40B4-BE49-F238E27FC236}">
                  <a16:creationId xmlns:a16="http://schemas.microsoft.com/office/drawing/2014/main" id="{F7F7E4C7-4A98-1B41-94AE-E3328CABBE2F}"/>
                </a:ext>
              </a:extLst>
            </p:cNvPr>
            <p:cNvGrpSpPr/>
            <p:nvPr/>
          </p:nvGrpSpPr>
          <p:grpSpPr>
            <a:xfrm>
              <a:off x="9481262" y="1659828"/>
              <a:ext cx="2001116" cy="987843"/>
              <a:chOff x="4875468" y="5054381"/>
              <a:chExt cx="2807005" cy="1385668"/>
            </a:xfrm>
          </p:grpSpPr>
          <p:sp>
            <p:nvSpPr>
              <p:cNvPr id="201" name="フリーフォーム 200">
                <a:extLst>
                  <a:ext uri="{FF2B5EF4-FFF2-40B4-BE49-F238E27FC236}">
                    <a16:creationId xmlns:a16="http://schemas.microsoft.com/office/drawing/2014/main" id="{F24E6686-F824-4740-BEED-E6B6235981F0}"/>
                  </a:ext>
                </a:extLst>
              </p:cNvPr>
              <p:cNvSpPr/>
              <p:nvPr/>
            </p:nvSpPr>
            <p:spPr>
              <a:xfrm rot="10800000">
                <a:off x="5727117" y="5614455"/>
                <a:ext cx="1038927" cy="153445"/>
              </a:xfrm>
              <a:custGeom>
                <a:avLst/>
                <a:gdLst>
                  <a:gd name="connsiteX0" fmla="*/ 0 w 1409700"/>
                  <a:gd name="connsiteY0" fmla="*/ 200043 h 209568"/>
                  <a:gd name="connsiteX1" fmla="*/ 695325 w 1409700"/>
                  <a:gd name="connsiteY1" fmla="*/ 18 h 209568"/>
                  <a:gd name="connsiteX2" fmla="*/ 1409700 w 1409700"/>
                  <a:gd name="connsiteY2" fmla="*/ 209568 h 20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9700" h="209568">
                    <a:moveTo>
                      <a:pt x="0" y="200043"/>
                    </a:moveTo>
                    <a:cubicBezTo>
                      <a:pt x="230187" y="99236"/>
                      <a:pt x="460375" y="-1570"/>
                      <a:pt x="695325" y="18"/>
                    </a:cubicBezTo>
                    <a:cubicBezTo>
                      <a:pt x="930275" y="1605"/>
                      <a:pt x="1409700" y="209568"/>
                      <a:pt x="1409700" y="209568"/>
                    </a:cubicBezTo>
                  </a:path>
                </a:pathLst>
              </a:custGeom>
              <a:ln>
                <a:solidFill>
                  <a:srgbClr val="FF0000"/>
                </a:solidFill>
                <a:prstDash val="sysDot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/>
              </a:p>
            </p:txBody>
          </p:sp>
          <p:pic>
            <p:nvPicPr>
              <p:cNvPr id="202" name="図 201" descr="EBand_level_0606.eps">
                <a:extLst>
                  <a:ext uri="{FF2B5EF4-FFF2-40B4-BE49-F238E27FC236}">
                    <a16:creationId xmlns:a16="http://schemas.microsoft.com/office/drawing/2014/main" id="{290D935A-63EC-2A44-98E0-36865B1A12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0" t="24217" r="63936" b="39359"/>
              <a:stretch/>
            </p:blipFill>
            <p:spPr>
              <a:xfrm>
                <a:off x="6606591" y="5183558"/>
                <a:ext cx="760399" cy="1247100"/>
              </a:xfrm>
              <a:prstGeom prst="rect">
                <a:avLst/>
              </a:prstGeom>
            </p:spPr>
          </p:pic>
          <p:pic>
            <p:nvPicPr>
              <p:cNvPr id="203" name="図 202" descr="EBand_level_0606.eps">
                <a:extLst>
                  <a:ext uri="{FF2B5EF4-FFF2-40B4-BE49-F238E27FC236}">
                    <a16:creationId xmlns:a16="http://schemas.microsoft.com/office/drawing/2014/main" id="{C30D2C34-B169-C041-83C2-0779598851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0" t="24217" r="63936" b="39359"/>
              <a:stretch/>
            </p:blipFill>
            <p:spPr>
              <a:xfrm flipH="1">
                <a:off x="5115553" y="5183558"/>
                <a:ext cx="760399" cy="1247100"/>
              </a:xfrm>
              <a:prstGeom prst="rect">
                <a:avLst/>
              </a:prstGeom>
            </p:spPr>
          </p:pic>
          <p:cxnSp>
            <p:nvCxnSpPr>
              <p:cNvPr id="204" name="直線矢印コネクタ 203">
                <a:extLst>
                  <a:ext uri="{FF2B5EF4-FFF2-40B4-BE49-F238E27FC236}">
                    <a16:creationId xmlns:a16="http://schemas.microsoft.com/office/drawing/2014/main" id="{64F1C13F-F949-CD47-BB66-AEAA6FABA7D9}"/>
                  </a:ext>
                </a:extLst>
              </p:cNvPr>
              <p:cNvCxnSpPr/>
              <p:nvPr/>
            </p:nvCxnSpPr>
            <p:spPr>
              <a:xfrm>
                <a:off x="4875468" y="6440049"/>
                <a:ext cx="280700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5" name="図形グループ 26">
                <a:extLst>
                  <a:ext uri="{FF2B5EF4-FFF2-40B4-BE49-F238E27FC236}">
                    <a16:creationId xmlns:a16="http://schemas.microsoft.com/office/drawing/2014/main" id="{FB0862DB-2E5C-4644-AE33-8E0076E29FE7}"/>
                  </a:ext>
                </a:extLst>
              </p:cNvPr>
              <p:cNvGrpSpPr/>
              <p:nvPr/>
            </p:nvGrpSpPr>
            <p:grpSpPr>
              <a:xfrm>
                <a:off x="6671307" y="6359152"/>
                <a:ext cx="613493" cy="71497"/>
                <a:chOff x="2248840" y="2862426"/>
                <a:chExt cx="613493" cy="97076"/>
              </a:xfrm>
            </p:grpSpPr>
            <p:cxnSp>
              <p:nvCxnSpPr>
                <p:cNvPr id="218" name="直線コネクタ 217">
                  <a:extLst>
                    <a:ext uri="{FF2B5EF4-FFF2-40B4-BE49-F238E27FC236}">
                      <a16:creationId xmlns:a16="http://schemas.microsoft.com/office/drawing/2014/main" id="{E2DFEEA2-E7AA-E642-B4F6-855783CCF4F8}"/>
                    </a:ext>
                  </a:extLst>
                </p:cNvPr>
                <p:cNvCxnSpPr/>
                <p:nvPr/>
              </p:nvCxnSpPr>
              <p:spPr>
                <a:xfrm>
                  <a:off x="2248840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直線コネクタ 218">
                  <a:extLst>
                    <a:ext uri="{FF2B5EF4-FFF2-40B4-BE49-F238E27FC236}">
                      <a16:creationId xmlns:a16="http://schemas.microsoft.com/office/drawing/2014/main" id="{64E6169B-84D5-CD49-A50D-E0109F948627}"/>
                    </a:ext>
                  </a:extLst>
                </p:cNvPr>
                <p:cNvCxnSpPr/>
                <p:nvPr/>
              </p:nvCxnSpPr>
              <p:spPr>
                <a:xfrm>
                  <a:off x="2862333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線コネクタ 219">
                  <a:extLst>
                    <a:ext uri="{FF2B5EF4-FFF2-40B4-BE49-F238E27FC236}">
                      <a16:creationId xmlns:a16="http://schemas.microsoft.com/office/drawing/2014/main" id="{8E3DF65E-E0FF-7A48-81FC-43F6CF02D039}"/>
                    </a:ext>
                  </a:extLst>
                </p:cNvPr>
                <p:cNvCxnSpPr/>
                <p:nvPr/>
              </p:nvCxnSpPr>
              <p:spPr>
                <a:xfrm>
                  <a:off x="2371539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直線コネクタ 220">
                  <a:extLst>
                    <a:ext uri="{FF2B5EF4-FFF2-40B4-BE49-F238E27FC236}">
                      <a16:creationId xmlns:a16="http://schemas.microsoft.com/office/drawing/2014/main" id="{5F3431E0-238D-D142-98C6-E23681358D7C}"/>
                    </a:ext>
                  </a:extLst>
                </p:cNvPr>
                <p:cNvCxnSpPr/>
                <p:nvPr/>
              </p:nvCxnSpPr>
              <p:spPr>
                <a:xfrm>
                  <a:off x="2494238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線コネクタ 221">
                  <a:extLst>
                    <a:ext uri="{FF2B5EF4-FFF2-40B4-BE49-F238E27FC236}">
                      <a16:creationId xmlns:a16="http://schemas.microsoft.com/office/drawing/2014/main" id="{8B1F6537-960A-3243-BCD1-DE4B56875CC5}"/>
                    </a:ext>
                  </a:extLst>
                </p:cNvPr>
                <p:cNvCxnSpPr/>
                <p:nvPr/>
              </p:nvCxnSpPr>
              <p:spPr>
                <a:xfrm>
                  <a:off x="2616937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直線コネクタ 222">
                  <a:extLst>
                    <a:ext uri="{FF2B5EF4-FFF2-40B4-BE49-F238E27FC236}">
                      <a16:creationId xmlns:a16="http://schemas.microsoft.com/office/drawing/2014/main" id="{FABA3560-C877-E241-A88A-4EC135ADCCE4}"/>
                    </a:ext>
                  </a:extLst>
                </p:cNvPr>
                <p:cNvCxnSpPr/>
                <p:nvPr/>
              </p:nvCxnSpPr>
              <p:spPr>
                <a:xfrm>
                  <a:off x="2739636" y="28624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6" name="図形グループ 27">
                <a:extLst>
                  <a:ext uri="{FF2B5EF4-FFF2-40B4-BE49-F238E27FC236}">
                    <a16:creationId xmlns:a16="http://schemas.microsoft.com/office/drawing/2014/main" id="{4E495F5B-F76E-6849-A2C9-DFFA55352D7B}"/>
                  </a:ext>
                </a:extLst>
              </p:cNvPr>
              <p:cNvGrpSpPr/>
              <p:nvPr/>
            </p:nvGrpSpPr>
            <p:grpSpPr>
              <a:xfrm>
                <a:off x="5205836" y="6359152"/>
                <a:ext cx="613493" cy="71497"/>
                <a:chOff x="2401240" y="3014826"/>
                <a:chExt cx="613493" cy="97076"/>
              </a:xfrm>
            </p:grpSpPr>
            <p:cxnSp>
              <p:nvCxnSpPr>
                <p:cNvPr id="212" name="直線コネクタ 211">
                  <a:extLst>
                    <a:ext uri="{FF2B5EF4-FFF2-40B4-BE49-F238E27FC236}">
                      <a16:creationId xmlns:a16="http://schemas.microsoft.com/office/drawing/2014/main" id="{CF65AF80-B723-5346-AA58-9E2CFA1C618A}"/>
                    </a:ext>
                  </a:extLst>
                </p:cNvPr>
                <p:cNvCxnSpPr/>
                <p:nvPr/>
              </p:nvCxnSpPr>
              <p:spPr>
                <a:xfrm>
                  <a:off x="2401240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線コネクタ 212">
                  <a:extLst>
                    <a:ext uri="{FF2B5EF4-FFF2-40B4-BE49-F238E27FC236}">
                      <a16:creationId xmlns:a16="http://schemas.microsoft.com/office/drawing/2014/main" id="{C9BC0868-8543-E844-BE52-14213A7A26B1}"/>
                    </a:ext>
                  </a:extLst>
                </p:cNvPr>
                <p:cNvCxnSpPr/>
                <p:nvPr/>
              </p:nvCxnSpPr>
              <p:spPr>
                <a:xfrm>
                  <a:off x="3014733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直線コネクタ 213">
                  <a:extLst>
                    <a:ext uri="{FF2B5EF4-FFF2-40B4-BE49-F238E27FC236}">
                      <a16:creationId xmlns:a16="http://schemas.microsoft.com/office/drawing/2014/main" id="{3D813155-FF41-1347-97E3-CEDA6F25EF4E}"/>
                    </a:ext>
                  </a:extLst>
                </p:cNvPr>
                <p:cNvCxnSpPr/>
                <p:nvPr/>
              </p:nvCxnSpPr>
              <p:spPr>
                <a:xfrm>
                  <a:off x="2523939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直線コネクタ 214">
                  <a:extLst>
                    <a:ext uri="{FF2B5EF4-FFF2-40B4-BE49-F238E27FC236}">
                      <a16:creationId xmlns:a16="http://schemas.microsoft.com/office/drawing/2014/main" id="{4B9D9164-81B3-4A44-9355-E9755B636195}"/>
                    </a:ext>
                  </a:extLst>
                </p:cNvPr>
                <p:cNvCxnSpPr/>
                <p:nvPr/>
              </p:nvCxnSpPr>
              <p:spPr>
                <a:xfrm>
                  <a:off x="2646638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直線コネクタ 215">
                  <a:extLst>
                    <a:ext uri="{FF2B5EF4-FFF2-40B4-BE49-F238E27FC236}">
                      <a16:creationId xmlns:a16="http://schemas.microsoft.com/office/drawing/2014/main" id="{491F1903-8E17-EE4C-9A08-6F6F48377368}"/>
                    </a:ext>
                  </a:extLst>
                </p:cNvPr>
                <p:cNvCxnSpPr/>
                <p:nvPr/>
              </p:nvCxnSpPr>
              <p:spPr>
                <a:xfrm>
                  <a:off x="2769337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直線コネクタ 216">
                  <a:extLst>
                    <a:ext uri="{FF2B5EF4-FFF2-40B4-BE49-F238E27FC236}">
                      <a16:creationId xmlns:a16="http://schemas.microsoft.com/office/drawing/2014/main" id="{E644345C-80F4-B44C-BAAF-614753D2E965}"/>
                    </a:ext>
                  </a:extLst>
                </p:cNvPr>
                <p:cNvCxnSpPr/>
                <p:nvPr/>
              </p:nvCxnSpPr>
              <p:spPr>
                <a:xfrm>
                  <a:off x="2892036" y="3014826"/>
                  <a:ext cx="0" cy="9707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7" name="フリーフォーム 206">
                <a:extLst>
                  <a:ext uri="{FF2B5EF4-FFF2-40B4-BE49-F238E27FC236}">
                    <a16:creationId xmlns:a16="http://schemas.microsoft.com/office/drawing/2014/main" id="{B36CA6B0-2E7E-B64E-9AE8-76F0450D1441}"/>
                  </a:ext>
                </a:extLst>
              </p:cNvPr>
              <p:cNvSpPr/>
              <p:nvPr/>
            </p:nvSpPr>
            <p:spPr>
              <a:xfrm>
                <a:off x="5365540" y="5393151"/>
                <a:ext cx="1762080" cy="113407"/>
              </a:xfrm>
              <a:custGeom>
                <a:avLst/>
                <a:gdLst>
                  <a:gd name="connsiteX0" fmla="*/ 0 w 1409700"/>
                  <a:gd name="connsiteY0" fmla="*/ 200043 h 209568"/>
                  <a:gd name="connsiteX1" fmla="*/ 695325 w 1409700"/>
                  <a:gd name="connsiteY1" fmla="*/ 18 h 209568"/>
                  <a:gd name="connsiteX2" fmla="*/ 1409700 w 1409700"/>
                  <a:gd name="connsiteY2" fmla="*/ 209568 h 209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9700" h="209568">
                    <a:moveTo>
                      <a:pt x="0" y="200043"/>
                    </a:moveTo>
                    <a:cubicBezTo>
                      <a:pt x="230187" y="99236"/>
                      <a:pt x="460375" y="-1570"/>
                      <a:pt x="695325" y="18"/>
                    </a:cubicBezTo>
                    <a:cubicBezTo>
                      <a:pt x="930275" y="1605"/>
                      <a:pt x="1409700" y="209568"/>
                      <a:pt x="1409700" y="209568"/>
                    </a:cubicBezTo>
                  </a:path>
                </a:pathLst>
              </a:custGeom>
              <a:ln>
                <a:solidFill>
                  <a:srgbClr val="FF0000"/>
                </a:solidFill>
                <a:prstDash val="sysDot"/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/>
              </a:p>
            </p:txBody>
          </p:sp>
          <p:sp>
            <p:nvSpPr>
              <p:cNvPr id="210" name="フリーフォーム 209">
                <a:extLst>
                  <a:ext uri="{FF2B5EF4-FFF2-40B4-BE49-F238E27FC236}">
                    <a16:creationId xmlns:a16="http://schemas.microsoft.com/office/drawing/2014/main" id="{D26601D7-6817-A143-9805-C41C47900455}"/>
                  </a:ext>
                </a:extLst>
              </p:cNvPr>
              <p:cNvSpPr/>
              <p:nvPr/>
            </p:nvSpPr>
            <p:spPr>
              <a:xfrm>
                <a:off x="5882375" y="5054381"/>
                <a:ext cx="730441" cy="298806"/>
              </a:xfrm>
              <a:custGeom>
                <a:avLst/>
                <a:gdLst>
                  <a:gd name="connsiteX0" fmla="*/ 0 w 688939"/>
                  <a:gd name="connsiteY0" fmla="*/ 373522 h 373522"/>
                  <a:gd name="connsiteX1" fmla="*/ 340319 w 688939"/>
                  <a:gd name="connsiteY1" fmla="*/ 15 h 373522"/>
                  <a:gd name="connsiteX2" fmla="*/ 688939 w 688939"/>
                  <a:gd name="connsiteY2" fmla="*/ 356922 h 37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8939" h="373522">
                    <a:moveTo>
                      <a:pt x="0" y="373522"/>
                    </a:moveTo>
                    <a:cubicBezTo>
                      <a:pt x="112748" y="188152"/>
                      <a:pt x="225496" y="2782"/>
                      <a:pt x="340319" y="15"/>
                    </a:cubicBezTo>
                    <a:cubicBezTo>
                      <a:pt x="455142" y="-2752"/>
                      <a:pt x="688939" y="356922"/>
                      <a:pt x="688939" y="356922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/>
              </a:p>
            </p:txBody>
          </p:sp>
          <p:sp>
            <p:nvSpPr>
              <p:cNvPr id="211" name="フリーフォーム 210">
                <a:extLst>
                  <a:ext uri="{FF2B5EF4-FFF2-40B4-BE49-F238E27FC236}">
                    <a16:creationId xmlns:a16="http://schemas.microsoft.com/office/drawing/2014/main" id="{D3313FA6-32C9-A14E-8B3C-D82558556D80}"/>
                  </a:ext>
                </a:extLst>
              </p:cNvPr>
              <p:cNvSpPr/>
              <p:nvPr/>
            </p:nvSpPr>
            <p:spPr>
              <a:xfrm flipV="1">
                <a:off x="5882375" y="6177898"/>
                <a:ext cx="730441" cy="229407"/>
              </a:xfrm>
              <a:custGeom>
                <a:avLst/>
                <a:gdLst>
                  <a:gd name="connsiteX0" fmla="*/ 0 w 688939"/>
                  <a:gd name="connsiteY0" fmla="*/ 373522 h 373522"/>
                  <a:gd name="connsiteX1" fmla="*/ 340319 w 688939"/>
                  <a:gd name="connsiteY1" fmla="*/ 15 h 373522"/>
                  <a:gd name="connsiteX2" fmla="*/ 688939 w 688939"/>
                  <a:gd name="connsiteY2" fmla="*/ 356922 h 37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8939" h="373522">
                    <a:moveTo>
                      <a:pt x="0" y="373522"/>
                    </a:moveTo>
                    <a:cubicBezTo>
                      <a:pt x="112748" y="188152"/>
                      <a:pt x="225496" y="2782"/>
                      <a:pt x="340319" y="15"/>
                    </a:cubicBezTo>
                    <a:cubicBezTo>
                      <a:pt x="455142" y="-2752"/>
                      <a:pt x="688939" y="356922"/>
                      <a:pt x="688939" y="356922"/>
                    </a:cubicBezTo>
                  </a:path>
                </a:pathLst>
              </a:custGeom>
              <a:ln w="12700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/>
              </a:p>
            </p:txBody>
          </p:sp>
        </p:grpSp>
        <p:grpSp>
          <p:nvGrpSpPr>
            <p:cNvPr id="226" name="図形グループ 5">
              <a:extLst>
                <a:ext uri="{FF2B5EF4-FFF2-40B4-BE49-F238E27FC236}">
                  <a16:creationId xmlns:a16="http://schemas.microsoft.com/office/drawing/2014/main" id="{355A7896-8A4F-FD44-8F7B-E41B0A8C199F}"/>
                </a:ext>
              </a:extLst>
            </p:cNvPr>
            <p:cNvGrpSpPr/>
            <p:nvPr/>
          </p:nvGrpSpPr>
          <p:grpSpPr>
            <a:xfrm>
              <a:off x="8922309" y="3217501"/>
              <a:ext cx="3119022" cy="1536340"/>
              <a:chOff x="243180" y="2161773"/>
              <a:chExt cx="4717913" cy="2323907"/>
            </a:xfrm>
          </p:grpSpPr>
          <p:pic>
            <p:nvPicPr>
              <p:cNvPr id="230" name="図 229" descr="0704_diH_50nm.gif">
                <a:extLst>
                  <a:ext uri="{FF2B5EF4-FFF2-40B4-BE49-F238E27FC236}">
                    <a16:creationId xmlns:a16="http://schemas.microsoft.com/office/drawing/2014/main" id="{9DEF1C5E-97B3-0245-944D-C7FCB24917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01" t="22118" b="49249"/>
              <a:stretch/>
            </p:blipFill>
            <p:spPr>
              <a:xfrm>
                <a:off x="243180" y="2161774"/>
                <a:ext cx="4717913" cy="2323906"/>
              </a:xfrm>
              <a:prstGeom prst="rect">
                <a:avLst/>
              </a:prstGeom>
            </p:spPr>
          </p:pic>
          <p:sp>
            <p:nvSpPr>
              <p:cNvPr id="231" name="正方形/長方形 230">
                <a:extLst>
                  <a:ext uri="{FF2B5EF4-FFF2-40B4-BE49-F238E27FC236}">
                    <a16:creationId xmlns:a16="http://schemas.microsoft.com/office/drawing/2014/main" id="{B32882C9-5DCD-2F4C-A153-157F48E80F26}"/>
                  </a:ext>
                </a:extLst>
              </p:cNvPr>
              <p:cNvSpPr/>
              <p:nvPr/>
            </p:nvSpPr>
            <p:spPr>
              <a:xfrm>
                <a:off x="3539613" y="2161773"/>
                <a:ext cx="450332" cy="243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pic>
          <p:nvPicPr>
            <p:cNvPr id="232" name="図 231" descr="0704_50nm.gif">
              <a:extLst>
                <a:ext uri="{FF2B5EF4-FFF2-40B4-BE49-F238E27FC236}">
                  <a16:creationId xmlns:a16="http://schemas.microsoft.com/office/drawing/2014/main" id="{73ECA65C-BA2D-2146-999A-832F48DED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" t="18519" b="55212"/>
            <a:stretch/>
          </p:blipFill>
          <p:spPr>
            <a:xfrm>
              <a:off x="5528457" y="3256781"/>
              <a:ext cx="3018355" cy="1497060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8945DE49-C802-E041-886D-B965485F380E}"/>
                </a:ext>
              </a:extLst>
            </p:cNvPr>
            <p:cNvSpPr txBox="1"/>
            <p:nvPr/>
          </p:nvSpPr>
          <p:spPr>
            <a:xfrm>
              <a:off x="6215207" y="136923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/>
                <a:t>２つの谷が分離</a:t>
              </a:r>
            </a:p>
          </p:txBody>
        </p:sp>
        <p:sp>
          <p:nvSpPr>
            <p:cNvPr id="233" name="テキスト ボックス 232">
              <a:extLst>
                <a:ext uri="{FF2B5EF4-FFF2-40B4-BE49-F238E27FC236}">
                  <a16:creationId xmlns:a16="http://schemas.microsoft.com/office/drawing/2014/main" id="{CB4575B2-F442-2B4D-BDA3-07F92E19F8C7}"/>
                </a:ext>
              </a:extLst>
            </p:cNvPr>
            <p:cNvSpPr txBox="1"/>
            <p:nvPr/>
          </p:nvSpPr>
          <p:spPr>
            <a:xfrm>
              <a:off x="9263414" y="1332002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/>
                <a:t>２つの谷間で結合</a:t>
              </a:r>
            </a:p>
          </p:txBody>
        </p:sp>
      </p:grpSp>
      <p:sp>
        <p:nvSpPr>
          <p:cNvPr id="3" name="右矢印 2">
            <a:extLst>
              <a:ext uri="{FF2B5EF4-FFF2-40B4-BE49-F238E27FC236}">
                <a16:creationId xmlns:a16="http://schemas.microsoft.com/office/drawing/2014/main" id="{DBCF761A-4696-AD40-9F96-7EF6AED2E8BD}"/>
              </a:ext>
            </a:extLst>
          </p:cNvPr>
          <p:cNvSpPr/>
          <p:nvPr/>
        </p:nvSpPr>
        <p:spPr>
          <a:xfrm>
            <a:off x="4727215" y="2632674"/>
            <a:ext cx="704997" cy="5580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正方形/長方形 235">
            <a:extLst>
              <a:ext uri="{FF2B5EF4-FFF2-40B4-BE49-F238E27FC236}">
                <a16:creationId xmlns:a16="http://schemas.microsoft.com/office/drawing/2014/main" id="{97DB0888-57A7-0B4C-AB6A-D90671914CA5}"/>
              </a:ext>
            </a:extLst>
          </p:cNvPr>
          <p:cNvSpPr/>
          <p:nvPr/>
        </p:nvSpPr>
        <p:spPr>
          <a:xfrm>
            <a:off x="6994800" y="6534936"/>
            <a:ext cx="5195053" cy="28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Saito, Phys. Rev. B </a:t>
            </a:r>
            <a:r>
              <a:rPr lang="en-US" altLang="ja-JP" sz="1400" b="1" dirty="0"/>
              <a:t>91</a:t>
            </a:r>
            <a:r>
              <a:rPr lang="en-US" altLang="ja-JP" sz="1400" dirty="0"/>
              <a:t>, 235442 (2015)</a:t>
            </a:r>
          </a:p>
        </p:txBody>
      </p:sp>
      <p:sp>
        <p:nvSpPr>
          <p:cNvPr id="237" name="角丸四角形吹き出し 236">
            <a:extLst>
              <a:ext uri="{FF2B5EF4-FFF2-40B4-BE49-F238E27FC236}">
                <a16:creationId xmlns:a16="http://schemas.microsoft.com/office/drawing/2014/main" id="{A06916D0-1BBE-FC4A-9D6A-4E183674831F}"/>
              </a:ext>
            </a:extLst>
          </p:cNvPr>
          <p:cNvSpPr/>
          <p:nvPr/>
        </p:nvSpPr>
        <p:spPr>
          <a:xfrm>
            <a:off x="1659892" y="5427078"/>
            <a:ext cx="2418222" cy="646327"/>
          </a:xfrm>
          <a:prstGeom prst="wedgeRoundRectCallout">
            <a:avLst>
              <a:gd name="adj1" fmla="val 51334"/>
              <a:gd name="adj2" fmla="val -91820"/>
              <a:gd name="adj3" fmla="val 16667"/>
            </a:avLst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rgbClr val="000000"/>
                </a:solidFill>
              </a:rPr>
              <a:t>どのような状態？</a:t>
            </a:r>
            <a:endParaRPr lang="ja-JP" altLang="en-US" dirty="0"/>
          </a:p>
        </p:txBody>
      </p:sp>
      <p:sp>
        <p:nvSpPr>
          <p:cNvPr id="239" name="角丸四角形吹き出し 238">
            <a:extLst>
              <a:ext uri="{FF2B5EF4-FFF2-40B4-BE49-F238E27FC236}">
                <a16:creationId xmlns:a16="http://schemas.microsoft.com/office/drawing/2014/main" id="{3BD19F1C-9E12-014D-A477-EF182EB55F21}"/>
              </a:ext>
            </a:extLst>
          </p:cNvPr>
          <p:cNvSpPr/>
          <p:nvPr/>
        </p:nvSpPr>
        <p:spPr>
          <a:xfrm>
            <a:off x="6071342" y="5427079"/>
            <a:ext cx="5186128" cy="516522"/>
          </a:xfrm>
          <a:prstGeom prst="wedgeRoundRectCallout">
            <a:avLst>
              <a:gd name="adj1" fmla="val -18202"/>
              <a:gd name="adj2" fmla="val -95981"/>
              <a:gd name="adj3" fmla="val 16667"/>
            </a:avLst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rgbClr val="000000"/>
                </a:solidFill>
              </a:rPr>
              <a:t>エネルギーバンド状態（進行波）の重ね合わせ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D0E7D87-3DA4-F24D-BE16-AB210C8FD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9</a:t>
            </a:fld>
            <a:r>
              <a:rPr lang="en-US" altLang="ja-JP"/>
              <a:t>/22</a:t>
            </a:r>
            <a:endParaRPr lang="ja-JP" altLang="en-US" dirty="0"/>
          </a:p>
        </p:txBody>
      </p:sp>
      <p:pic>
        <p:nvPicPr>
          <p:cNvPr id="80" name="図 79">
            <a:extLst>
              <a:ext uri="{FF2B5EF4-FFF2-40B4-BE49-F238E27FC236}">
                <a16:creationId xmlns:a16="http://schemas.microsoft.com/office/drawing/2014/main" id="{89CCAB16-95BF-2845-A7FB-8A1F9E098F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398832">
            <a:off x="1067556" y="1767909"/>
            <a:ext cx="3392319" cy="323833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5CE20F8-C8A8-7E47-B393-431C085A9B70}"/>
              </a:ext>
            </a:extLst>
          </p:cNvPr>
          <p:cNvGrpSpPr/>
          <p:nvPr/>
        </p:nvGrpSpPr>
        <p:grpSpPr>
          <a:xfrm>
            <a:off x="3346088" y="1663105"/>
            <a:ext cx="907121" cy="167689"/>
            <a:chOff x="4591358" y="1471185"/>
            <a:chExt cx="907121" cy="167689"/>
          </a:xfrm>
        </p:grpSpPr>
        <p:sp>
          <p:nvSpPr>
            <p:cNvPr id="81" name="Line 105">
              <a:extLst>
                <a:ext uri="{FF2B5EF4-FFF2-40B4-BE49-F238E27FC236}">
                  <a16:creationId xmlns:a16="http://schemas.microsoft.com/office/drawing/2014/main" id="{A1177BDE-5625-5843-82FB-04864EA7A9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780585" flipH="1" flipV="1">
              <a:off x="4720586" y="1471185"/>
              <a:ext cx="777893" cy="121627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 type="arrow" w="lg" len="lg"/>
              <a:tailEnd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Oval 96">
              <a:extLst>
                <a:ext uri="{FF2B5EF4-FFF2-40B4-BE49-F238E27FC236}">
                  <a16:creationId xmlns:a16="http://schemas.microsoft.com/office/drawing/2014/main" id="{39BE1562-8CEB-A246-86E6-3AD614F89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358" y="1499881"/>
              <a:ext cx="143739" cy="13899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lIns="0" tIns="0" rIns="0" bIns="0" anchor="b" anchorCtr="1">
              <a:prstTxWarp prst="textNoShape">
                <a:avLst/>
              </a:prstTxWarp>
            </a:bodyPr>
            <a:lstStyle/>
            <a:p>
              <a:endParaRPr lang="en-US" altLang="ja-JP" sz="1600" b="1" dirty="0">
                <a:latin typeface="Arial" pitchFamily="-105" charset="0"/>
                <a:ea typeface="メイリオ" pitchFamily="-105" charset="-128"/>
                <a:cs typeface="メイリオ" pitchFamily="-105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A21F9945-A6D5-A745-9955-F527EB8D5041}"/>
                  </a:ext>
                </a:extLst>
              </p:cNvPr>
              <p:cNvSpPr/>
              <p:nvPr/>
            </p:nvSpPr>
            <p:spPr>
              <a:xfrm>
                <a:off x="3501009" y="1343211"/>
                <a:ext cx="5427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ja-JP" i="1">
                          <a:latin typeface="Cambria Math" charset="0"/>
                        </a:rPr>
                        <m:t>𝐾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A21F9945-A6D5-A745-9955-F527EB8D50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009" y="1343211"/>
                <a:ext cx="54271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96CBD307-7BC9-5F4A-96D9-74AB8917660F}"/>
              </a:ext>
            </a:extLst>
          </p:cNvPr>
          <p:cNvGrpSpPr/>
          <p:nvPr/>
        </p:nvGrpSpPr>
        <p:grpSpPr>
          <a:xfrm>
            <a:off x="3136713" y="1827415"/>
            <a:ext cx="914686" cy="172594"/>
            <a:chOff x="5201010" y="2228537"/>
            <a:chExt cx="914686" cy="172594"/>
          </a:xfrm>
        </p:grpSpPr>
        <p:sp>
          <p:nvSpPr>
            <p:cNvPr id="84" name="Oval 96">
              <a:extLst>
                <a:ext uri="{FF2B5EF4-FFF2-40B4-BE49-F238E27FC236}">
                  <a16:creationId xmlns:a16="http://schemas.microsoft.com/office/drawing/2014/main" id="{8CF21287-4FD1-3F4E-B777-A3FAD89E14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1010" y="2262138"/>
              <a:ext cx="143739" cy="13899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lIns="0" tIns="0" rIns="0" bIns="0" anchor="b" anchorCtr="1">
              <a:prstTxWarp prst="textNoShape">
                <a:avLst/>
              </a:prstTxWarp>
            </a:bodyPr>
            <a:lstStyle/>
            <a:p>
              <a:endParaRPr lang="en-US" altLang="ja-JP" sz="1600" b="1" dirty="0">
                <a:latin typeface="Arial" pitchFamily="-105" charset="0"/>
                <a:ea typeface="メイリオ" pitchFamily="-105" charset="-128"/>
                <a:cs typeface="メイリオ" pitchFamily="-105" charset="-128"/>
              </a:endParaRPr>
            </a:p>
          </p:txBody>
        </p:sp>
        <p:sp>
          <p:nvSpPr>
            <p:cNvPr id="85" name="Line 105">
              <a:extLst>
                <a:ext uri="{FF2B5EF4-FFF2-40B4-BE49-F238E27FC236}">
                  <a16:creationId xmlns:a16="http://schemas.microsoft.com/office/drawing/2014/main" id="{371D1DBA-0DCF-D245-B9DD-19C2A407F7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780585" flipH="1" flipV="1">
              <a:off x="5337803" y="2228537"/>
              <a:ext cx="777893" cy="12162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arrow" w="lg" len="lg"/>
              <a:tailEnd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A38D8BF6-6E7E-3241-84E2-D1144547D14E}"/>
                  </a:ext>
                </a:extLst>
              </p:cNvPr>
              <p:cNvSpPr/>
              <p:nvPr/>
            </p:nvSpPr>
            <p:spPr>
              <a:xfrm>
                <a:off x="3323183" y="1912963"/>
                <a:ext cx="5950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ja-JP" i="1">
                          <a:latin typeface="Cambria Math" charset="0"/>
                        </a:rPr>
                        <m:t>𝐾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86" name="正方形/長方形 85">
                <a:extLst>
                  <a:ext uri="{FF2B5EF4-FFF2-40B4-BE49-F238E27FC236}">
                    <a16:creationId xmlns:a16="http://schemas.microsoft.com/office/drawing/2014/main" id="{A38D8BF6-6E7E-3241-84E2-D1144547D1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183" y="1912963"/>
                <a:ext cx="59503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63BD33AB-3766-584D-BB68-91618B830934}"/>
              </a:ext>
            </a:extLst>
          </p:cNvPr>
          <p:cNvGrpSpPr/>
          <p:nvPr/>
        </p:nvGrpSpPr>
        <p:grpSpPr>
          <a:xfrm rot="10636928">
            <a:off x="1523675" y="1842704"/>
            <a:ext cx="907121" cy="167689"/>
            <a:chOff x="4591358" y="1471185"/>
            <a:chExt cx="907121" cy="167689"/>
          </a:xfrm>
        </p:grpSpPr>
        <p:sp>
          <p:nvSpPr>
            <p:cNvPr id="90" name="Line 105">
              <a:extLst>
                <a:ext uri="{FF2B5EF4-FFF2-40B4-BE49-F238E27FC236}">
                  <a16:creationId xmlns:a16="http://schemas.microsoft.com/office/drawing/2014/main" id="{AB74417C-AC64-134E-8DF4-E5C2D4CB0E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780585" flipH="1" flipV="1">
              <a:off x="4720586" y="1471185"/>
              <a:ext cx="777893" cy="121627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 type="arrow" w="lg" len="lg"/>
              <a:tailEnd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" name="Oval 96">
              <a:extLst>
                <a:ext uri="{FF2B5EF4-FFF2-40B4-BE49-F238E27FC236}">
                  <a16:creationId xmlns:a16="http://schemas.microsoft.com/office/drawing/2014/main" id="{0B08FAE1-8394-164E-942D-EF1D05939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1358" y="1499881"/>
              <a:ext cx="143739" cy="13899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lIns="0" tIns="0" rIns="0" bIns="0" anchor="b" anchorCtr="1">
              <a:prstTxWarp prst="textNoShape">
                <a:avLst/>
              </a:prstTxWarp>
            </a:bodyPr>
            <a:lstStyle/>
            <a:p>
              <a:endParaRPr lang="en-US" altLang="ja-JP" sz="1600" b="1" dirty="0">
                <a:latin typeface="Arial" pitchFamily="-105" charset="0"/>
                <a:ea typeface="メイリオ" pitchFamily="-105" charset="-128"/>
                <a:cs typeface="メイリオ" pitchFamily="-105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正方形/長方形 91">
                <a:extLst>
                  <a:ext uri="{FF2B5EF4-FFF2-40B4-BE49-F238E27FC236}">
                    <a16:creationId xmlns:a16="http://schemas.microsoft.com/office/drawing/2014/main" id="{71A7C1D4-2A7B-8449-B4C9-7F013738B3A3}"/>
                  </a:ext>
                </a:extLst>
              </p:cNvPr>
              <p:cNvSpPr/>
              <p:nvPr/>
            </p:nvSpPr>
            <p:spPr>
              <a:xfrm>
                <a:off x="1725871" y="1590207"/>
                <a:ext cx="5667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ja-JP" i="1">
                          <a:latin typeface="Cambria Math" charset="0"/>
                        </a:rPr>
                        <m:t>𝐾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92" name="正方形/長方形 91">
                <a:extLst>
                  <a:ext uri="{FF2B5EF4-FFF2-40B4-BE49-F238E27FC236}">
                    <a16:creationId xmlns:a16="http://schemas.microsoft.com/office/drawing/2014/main" id="{71A7C1D4-2A7B-8449-B4C9-7F013738B3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871" y="1590207"/>
                <a:ext cx="566758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A520C79D-80BE-F949-9563-4D8DD04FC625}"/>
              </a:ext>
            </a:extLst>
          </p:cNvPr>
          <p:cNvGrpSpPr/>
          <p:nvPr/>
        </p:nvGrpSpPr>
        <p:grpSpPr>
          <a:xfrm rot="10639237">
            <a:off x="1317804" y="2002866"/>
            <a:ext cx="914686" cy="172594"/>
            <a:chOff x="5201010" y="2228537"/>
            <a:chExt cx="914686" cy="172594"/>
          </a:xfrm>
        </p:grpSpPr>
        <p:sp>
          <p:nvSpPr>
            <p:cNvPr id="94" name="Oval 96">
              <a:extLst>
                <a:ext uri="{FF2B5EF4-FFF2-40B4-BE49-F238E27FC236}">
                  <a16:creationId xmlns:a16="http://schemas.microsoft.com/office/drawing/2014/main" id="{5BD6CABA-A161-EC46-A536-5DC19270A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1010" y="2262138"/>
              <a:ext cx="143739" cy="13899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lIns="0" tIns="0" rIns="0" bIns="0" anchor="b" anchorCtr="1">
              <a:prstTxWarp prst="textNoShape">
                <a:avLst/>
              </a:prstTxWarp>
            </a:bodyPr>
            <a:lstStyle/>
            <a:p>
              <a:endParaRPr lang="en-US" altLang="ja-JP" sz="1600" b="1" dirty="0">
                <a:latin typeface="Arial" pitchFamily="-105" charset="0"/>
                <a:ea typeface="メイリオ" pitchFamily="-105" charset="-128"/>
                <a:cs typeface="メイリオ" pitchFamily="-105" charset="-128"/>
              </a:endParaRPr>
            </a:p>
          </p:txBody>
        </p:sp>
        <p:sp>
          <p:nvSpPr>
            <p:cNvPr id="95" name="Line 105">
              <a:extLst>
                <a:ext uri="{FF2B5EF4-FFF2-40B4-BE49-F238E27FC236}">
                  <a16:creationId xmlns:a16="http://schemas.microsoft.com/office/drawing/2014/main" id="{8F8A424F-4633-AA40-A1FA-E12A4860CD7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780585" flipH="1" flipV="1">
              <a:off x="5337803" y="2228537"/>
              <a:ext cx="777893" cy="12162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arrow" w="lg" len="lg"/>
              <a:tailEnd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65411E02-96F5-BA49-9426-13CD07B02B3B}"/>
                  </a:ext>
                </a:extLst>
              </p:cNvPr>
              <p:cNvSpPr/>
              <p:nvPr/>
            </p:nvSpPr>
            <p:spPr>
              <a:xfrm>
                <a:off x="1442457" y="2135722"/>
                <a:ext cx="6190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ja-JP" i="1">
                          <a:latin typeface="Cambria Math" charset="0"/>
                        </a:rPr>
                        <m:t>𝐾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65411E02-96F5-BA49-9426-13CD07B02B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457" y="2135722"/>
                <a:ext cx="61908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15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3" grpId="0" animBg="1"/>
      <p:bldP spid="236" grpId="0"/>
      <p:bldP spid="2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257AAFB-7827-8944-A8E7-063C54015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60" t="17736" r="15646"/>
          <a:stretch/>
        </p:blipFill>
        <p:spPr>
          <a:xfrm>
            <a:off x="5468704" y="1343698"/>
            <a:ext cx="1188788" cy="5039583"/>
          </a:xfrm>
          <a:prstGeom prst="rect">
            <a:avLst/>
          </a:prstGeom>
        </p:spPr>
      </p:pic>
      <p:pic>
        <p:nvPicPr>
          <p:cNvPr id="33" name="図 32" descr="ダイアグラム&#10;&#10;自動的に生成された説明">
            <a:extLst>
              <a:ext uri="{FF2B5EF4-FFF2-40B4-BE49-F238E27FC236}">
                <a16:creationId xmlns:a16="http://schemas.microsoft.com/office/drawing/2014/main" id="{E181C2C0-42D2-E64B-B984-B01DFB780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36" r="47010"/>
          <a:stretch/>
        </p:blipFill>
        <p:spPr>
          <a:xfrm>
            <a:off x="878652" y="1343698"/>
            <a:ext cx="4533844" cy="5039583"/>
          </a:xfrm>
          <a:prstGeom prst="rect">
            <a:avLst/>
          </a:prstGeom>
        </p:spPr>
      </p:pic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2133600" y="152401"/>
            <a:ext cx="82915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ギャップ中の端状態</a:t>
            </a:r>
            <a:endParaRPr kumimoji="0" lang="en-US" altLang="ja-JP" sz="32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8287308" y="4568778"/>
            <a:ext cx="349189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>
                <a:solidFill>
                  <a:srgbClr val="000000"/>
                </a:solidFill>
                <a:latin typeface="+mn-ea"/>
                <a:cs typeface="Calibri"/>
              </a:rPr>
              <a:t>端状態</a:t>
            </a:r>
            <a:r>
              <a:rPr lang="ja-JP" altLang="en-US" sz="1400" dirty="0">
                <a:solidFill>
                  <a:srgbClr val="000000"/>
                </a:solidFill>
                <a:latin typeface="+mn-ea"/>
                <a:cs typeface="Calibri"/>
              </a:rPr>
              <a:t>の数</a:t>
            </a:r>
            <a:r>
              <a:rPr lang="en-US" altLang="ja-JP" sz="1400" dirty="0">
                <a:solidFill>
                  <a:srgbClr val="000000"/>
                </a:solidFill>
                <a:latin typeface="+mn-ea"/>
                <a:cs typeface="Calibri"/>
              </a:rPr>
              <a:t> = 4 (= 1 x 2 spins x 2 ends)</a:t>
            </a:r>
            <a:endParaRPr lang="ja-JP" altLang="en-US" sz="1400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3D557DC-BD77-CA43-9423-BC8C72CDA5FB}"/>
              </a:ext>
            </a:extLst>
          </p:cNvPr>
          <p:cNvGrpSpPr/>
          <p:nvPr/>
        </p:nvGrpSpPr>
        <p:grpSpPr>
          <a:xfrm>
            <a:off x="6876394" y="3140272"/>
            <a:ext cx="4652326" cy="1408805"/>
            <a:chOff x="6876394" y="2515012"/>
            <a:chExt cx="4652326" cy="1408805"/>
          </a:xfrm>
        </p:grpSpPr>
        <p:cxnSp>
          <p:nvCxnSpPr>
            <p:cNvPr id="22" name="直線矢印コネクタ 21"/>
            <p:cNvCxnSpPr>
              <a:cxnSpLocks/>
            </p:cNvCxnSpPr>
            <p:nvPr/>
          </p:nvCxnSpPr>
          <p:spPr>
            <a:xfrm flipH="1">
              <a:off x="6876394" y="3235687"/>
              <a:ext cx="466313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図 6" descr="prob_0604_H_50nm_right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71" b="30477"/>
            <a:stretch/>
          </p:blipFill>
          <p:spPr>
            <a:xfrm>
              <a:off x="9456008" y="2515012"/>
              <a:ext cx="2072712" cy="1408805"/>
            </a:xfrm>
            <a:prstGeom prst="rect">
              <a:avLst/>
            </a:prstGeom>
          </p:spPr>
        </p:pic>
        <p:pic>
          <p:nvPicPr>
            <p:cNvPr id="9" name="図 8" descr="prob_0604_H_50nm_Left.g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6" b="30853"/>
            <a:stretch/>
          </p:blipFill>
          <p:spPr>
            <a:xfrm>
              <a:off x="7382393" y="2522634"/>
              <a:ext cx="2102476" cy="1401182"/>
            </a:xfrm>
            <a:prstGeom prst="rect">
              <a:avLst/>
            </a:prstGeom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7826905" y="2591749"/>
              <a:ext cx="1034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B</a:t>
              </a:r>
              <a:r>
                <a:rPr lang="ja-JP" altLang="en-US" dirty="0"/>
                <a:t>副格子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9880567" y="2591749"/>
              <a:ext cx="1026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A</a:t>
              </a:r>
              <a:r>
                <a:rPr lang="ja-JP" altLang="en-US" dirty="0"/>
                <a:t>副格子</a:t>
              </a:r>
            </a:p>
          </p:txBody>
        </p:sp>
      </p:grp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8E2F42C-049A-DC41-9E96-A61FB53399A1}"/>
              </a:ext>
            </a:extLst>
          </p:cNvPr>
          <p:cNvSpPr/>
          <p:nvPr/>
        </p:nvSpPr>
        <p:spPr>
          <a:xfrm>
            <a:off x="6342611" y="6561490"/>
            <a:ext cx="5835629" cy="28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Yamakage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Saito, Phys. Rev. B </a:t>
            </a:r>
            <a:r>
              <a:rPr kumimoji="0" lang="en-US" altLang="ja-JP" sz="1400" b="1" kern="0" dirty="0">
                <a:solidFill>
                  <a:srgbClr val="000000"/>
                </a:solidFill>
                <a:cs typeface="Calibri"/>
              </a:rPr>
              <a:t>93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195442 (2016)</a:t>
            </a:r>
          </a:p>
        </p:txBody>
      </p:sp>
      <p:sp>
        <p:nvSpPr>
          <p:cNvPr id="25" name="Line 3">
            <a:extLst>
              <a:ext uri="{FF2B5EF4-FFF2-40B4-BE49-F238E27FC236}">
                <a16:creationId xmlns:a16="http://schemas.microsoft.com/office/drawing/2014/main" id="{88E8A3C5-A7CC-0746-BD5E-51246B2B4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FB046DD-C9A9-7F4F-B7CE-DC6E81A6BAA3}"/>
              </a:ext>
            </a:extLst>
          </p:cNvPr>
          <p:cNvSpPr/>
          <p:nvPr/>
        </p:nvSpPr>
        <p:spPr>
          <a:xfrm>
            <a:off x="4830888" y="1350034"/>
            <a:ext cx="1074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i="1" dirty="0">
                <a:solidFill>
                  <a:srgbClr val="000000"/>
                </a:solidFill>
                <a:latin typeface="Symbol" charset="2"/>
                <a:ea typeface="ＭＳ Ｐゴシック" pitchFamily="-29" charset="-128"/>
                <a:cs typeface="Symbol" charset="2"/>
              </a:rPr>
              <a:t>e</a:t>
            </a:r>
            <a:r>
              <a:rPr lang="en-US" altLang="ja-JP" i="1" baseline="-25000" dirty="0">
                <a:solidFill>
                  <a:srgbClr val="000000"/>
                </a:solidFill>
                <a:ea typeface="ＭＳ Ｐゴシック" pitchFamily="-29" charset="-128"/>
                <a:cs typeface="Calibri"/>
              </a:rPr>
              <a:t>l </a:t>
            </a:r>
            <a:r>
              <a:rPr lang="en-US" altLang="ja-JP" dirty="0">
                <a:solidFill>
                  <a:srgbClr val="000000"/>
                </a:solidFill>
                <a:ea typeface="ＭＳ Ｐゴシック" pitchFamily="-29" charset="-128"/>
                <a:cs typeface="Calibri"/>
              </a:rPr>
              <a:t>(</a:t>
            </a:r>
            <a:r>
              <a:rPr lang="en-US" altLang="ja-JP" dirty="0" err="1">
                <a:solidFill>
                  <a:srgbClr val="000000"/>
                </a:solidFill>
                <a:ea typeface="ＭＳ Ｐゴシック" pitchFamily="-29" charset="-128"/>
                <a:cs typeface="Calibri"/>
              </a:rPr>
              <a:t>meV</a:t>
            </a:r>
            <a:r>
              <a:rPr lang="en-US" altLang="ja-JP" dirty="0">
                <a:solidFill>
                  <a:srgbClr val="000000"/>
                </a:solidFill>
                <a:ea typeface="ＭＳ Ｐゴシック" pitchFamily="-29" charset="-128"/>
                <a:cs typeface="Calibri"/>
              </a:rPr>
              <a:t>)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CDBEB64-AF8F-D54A-94EE-3822C4A665CE}"/>
              </a:ext>
            </a:extLst>
          </p:cNvPr>
          <p:cNvSpPr txBox="1"/>
          <p:nvPr/>
        </p:nvSpPr>
        <p:spPr>
          <a:xfrm>
            <a:off x="6096000" y="869909"/>
            <a:ext cx="2205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(</a:t>
            </a:r>
            <a:r>
              <a:rPr lang="en-US" altLang="ja-JP" sz="1400" i="1" dirty="0" err="1"/>
              <a:t>n,m</a:t>
            </a:r>
            <a:r>
              <a:rPr lang="en-US" altLang="ja-JP" sz="1400" dirty="0"/>
              <a:t>)=(6,4), </a:t>
            </a:r>
            <a:r>
              <a:rPr lang="en-US" altLang="ja-JP" sz="1400" i="1" dirty="0"/>
              <a:t>L</a:t>
            </a:r>
            <a:r>
              <a:rPr lang="en-US" altLang="ja-JP" sz="1400" baseline="-25000" dirty="0"/>
              <a:t>NT</a:t>
            </a:r>
            <a:r>
              <a:rPr lang="en-US" altLang="ja-JP" sz="1400" dirty="0"/>
              <a:t>=50nm</a:t>
            </a: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B1A6C9A-0E03-F74D-B918-6D3543708232}"/>
              </a:ext>
            </a:extLst>
          </p:cNvPr>
          <p:cNvGrpSpPr/>
          <p:nvPr/>
        </p:nvGrpSpPr>
        <p:grpSpPr>
          <a:xfrm>
            <a:off x="3253183" y="2983380"/>
            <a:ext cx="683807" cy="1792898"/>
            <a:chOff x="3748971" y="3039035"/>
            <a:chExt cx="683807" cy="1792898"/>
          </a:xfrm>
        </p:grpSpPr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67962047-334D-D343-9447-56D00AB9DE14}"/>
                </a:ext>
              </a:extLst>
            </p:cNvPr>
            <p:cNvCxnSpPr>
              <a:cxnSpLocks/>
            </p:cNvCxnSpPr>
            <p:nvPr/>
          </p:nvCxnSpPr>
          <p:spPr>
            <a:xfrm>
              <a:off x="4432778" y="3039035"/>
              <a:ext cx="0" cy="1792898"/>
            </a:xfrm>
            <a:prstGeom prst="straightConnector1">
              <a:avLst/>
            </a:prstGeom>
            <a:ln w="34925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142EAEB8-61A4-FD4A-AD26-FDE20F01B991}"/>
                </a:ext>
              </a:extLst>
            </p:cNvPr>
            <p:cNvSpPr/>
            <p:nvPr/>
          </p:nvSpPr>
          <p:spPr>
            <a:xfrm>
              <a:off x="3748971" y="3217009"/>
              <a:ext cx="6639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400" i="1" dirty="0" err="1">
                  <a:solidFill>
                    <a:srgbClr val="000000"/>
                  </a:solidFill>
                  <a:latin typeface="Symbol" charset="2"/>
                  <a:ea typeface="ＭＳ Ｐゴシック" pitchFamily="-29" charset="-128"/>
                  <a:cs typeface="Symbol" charset="2"/>
                </a:rPr>
                <a:t>e</a:t>
              </a:r>
              <a:r>
                <a:rPr lang="en-US" altLang="ja-JP" sz="2400" baseline="-25000" dirty="0" err="1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gap</a:t>
              </a:r>
              <a:endParaRPr lang="ja-JP" alt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角丸四角形吹き出し 20">
            <a:extLst>
              <a:ext uri="{FF2B5EF4-FFF2-40B4-BE49-F238E27FC236}">
                <a16:creationId xmlns:a16="http://schemas.microsoft.com/office/drawing/2014/main" id="{C15E237E-0324-844C-81D0-48FC1C9C1C93}"/>
              </a:ext>
            </a:extLst>
          </p:cNvPr>
          <p:cNvSpPr/>
          <p:nvPr/>
        </p:nvSpPr>
        <p:spPr>
          <a:xfrm>
            <a:off x="8758713" y="838737"/>
            <a:ext cx="3132060" cy="688129"/>
          </a:xfrm>
          <a:prstGeom prst="wedgeRoundRectCallout">
            <a:avLst>
              <a:gd name="adj1" fmla="val 59238"/>
              <a:gd name="adj2" fmla="val -2691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>
                <a:solidFill>
                  <a:srgbClr val="000000"/>
                </a:solidFill>
              </a:rPr>
              <a:t>計算法：拡張強束縛（</a:t>
            </a:r>
            <a:r>
              <a:rPr lang="en-US" altLang="ja-JP" sz="1400" dirty="0">
                <a:solidFill>
                  <a:srgbClr val="000000"/>
                </a:solidFill>
              </a:rPr>
              <a:t>ETB</a:t>
            </a:r>
            <a:r>
              <a:rPr lang="ja-JP" altLang="en-US" sz="1400">
                <a:solidFill>
                  <a:srgbClr val="000000"/>
                </a:solidFill>
              </a:rPr>
              <a:t>）法</a:t>
            </a:r>
            <a:endParaRPr lang="en-US" altLang="ja-JP" sz="1400" dirty="0">
              <a:solidFill>
                <a:srgbClr val="000000"/>
              </a:solidFill>
            </a:endParaRPr>
          </a:p>
          <a:p>
            <a:r>
              <a:rPr lang="ja-JP" altLang="en-US" sz="1400">
                <a:solidFill>
                  <a:srgbClr val="000000"/>
                </a:solidFill>
              </a:rPr>
              <a:t>端：チューブ軸に垂直面で切断</a:t>
            </a:r>
            <a:endParaRPr lang="en-US" altLang="ja-JP" sz="1400" dirty="0">
              <a:solidFill>
                <a:srgbClr val="000000"/>
              </a:solidFill>
            </a:endParaRPr>
          </a:p>
          <a:p>
            <a:r>
              <a:rPr lang="ja-JP" altLang="en-US" sz="1400">
                <a:solidFill>
                  <a:srgbClr val="000000"/>
                </a:solidFill>
              </a:rPr>
              <a:t>　</a:t>
            </a:r>
            <a:r>
              <a:rPr lang="ja-JP" altLang="en-US" sz="1400" dirty="0">
                <a:solidFill>
                  <a:srgbClr val="000000"/>
                </a:solidFill>
              </a:rPr>
              <a:t>　</a:t>
            </a:r>
            <a:r>
              <a:rPr lang="ja-JP" altLang="en-US" sz="1400">
                <a:solidFill>
                  <a:srgbClr val="000000"/>
                </a:solidFill>
              </a:rPr>
              <a:t>端の炭素原子は水素で終端</a:t>
            </a:r>
            <a:endParaRPr lang="ja-JP" altLang="en-US" sz="1400" dirty="0"/>
          </a:p>
        </p:txBody>
      </p:sp>
      <p:sp>
        <p:nvSpPr>
          <p:cNvPr id="27" name="角丸四角形吹き出し 26">
            <a:extLst>
              <a:ext uri="{FF2B5EF4-FFF2-40B4-BE49-F238E27FC236}">
                <a16:creationId xmlns:a16="http://schemas.microsoft.com/office/drawing/2014/main" id="{65B6F9AE-DF61-524B-A33D-E91F12341B7B}"/>
              </a:ext>
            </a:extLst>
          </p:cNvPr>
          <p:cNvSpPr/>
          <p:nvPr/>
        </p:nvSpPr>
        <p:spPr>
          <a:xfrm>
            <a:off x="6889391" y="5031073"/>
            <a:ext cx="3781600" cy="528819"/>
          </a:xfrm>
          <a:prstGeom prst="wedgeRoundRectCallout">
            <a:avLst>
              <a:gd name="adj1" fmla="val -56098"/>
              <a:gd name="adj2" fmla="val -22072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>
                <a:solidFill>
                  <a:srgbClr val="FF0000"/>
                </a:solidFill>
                <a:ea typeface="ＭＳ Ｐゴシック" pitchFamily="-29" charset="-128"/>
                <a:cs typeface="Calibri"/>
              </a:rPr>
              <a:t>バンド状態由来でないことを示唆</a:t>
            </a:r>
            <a:endParaRPr lang="ja-JP" altLang="en-US" dirty="0">
              <a:solidFill>
                <a:srgbClr val="FF0000"/>
              </a:solidFill>
              <a:ea typeface="ＭＳ Ｐゴシック"/>
              <a:cs typeface="Symbol" charset="2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4D58B44-33BB-0544-BC63-D49616C1D538}"/>
              </a:ext>
            </a:extLst>
          </p:cNvPr>
          <p:cNvSpPr/>
          <p:nvPr/>
        </p:nvSpPr>
        <p:spPr>
          <a:xfrm>
            <a:off x="7458272" y="2798714"/>
            <a:ext cx="356410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+mn-ea"/>
                <a:cs typeface="Calibri"/>
              </a:rPr>
              <a:t>ナノチューブ端に局在する状態</a:t>
            </a:r>
            <a:endParaRPr lang="ja-JP" altLang="en-US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11A918-7398-9947-87DF-D5A1FFC1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10</a:t>
            </a:fld>
            <a:r>
              <a:rPr lang="en-US" altLang="ja-JP"/>
              <a:t>/22</a:t>
            </a:r>
            <a:endParaRPr lang="ja-JP" altLang="en-US" dirty="0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3971739F-15EC-6443-A274-BDFEAF8C5485}"/>
              </a:ext>
            </a:extLst>
          </p:cNvPr>
          <p:cNvSpPr/>
          <p:nvPr/>
        </p:nvSpPr>
        <p:spPr>
          <a:xfrm>
            <a:off x="1456803" y="2429382"/>
            <a:ext cx="997486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+mn-ea"/>
                <a:cs typeface="Calibri"/>
              </a:rPr>
              <a:t>伝導帯</a:t>
            </a:r>
            <a:endParaRPr lang="ja-JP" altLang="en-US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C8A7FCB-E6E4-ED4C-9E5C-E061DE9D966B}"/>
              </a:ext>
            </a:extLst>
          </p:cNvPr>
          <p:cNvSpPr/>
          <p:nvPr/>
        </p:nvSpPr>
        <p:spPr>
          <a:xfrm>
            <a:off x="1494087" y="4565284"/>
            <a:ext cx="126159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>
                <a:solidFill>
                  <a:srgbClr val="000000"/>
                </a:solidFill>
                <a:latin typeface="+mn-ea"/>
                <a:cs typeface="Calibri"/>
              </a:rPr>
              <a:t>価電子帯</a:t>
            </a:r>
            <a:endParaRPr lang="ja-JP" altLang="en-US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10221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9" grpId="0"/>
      <p:bldP spid="34" grpId="1"/>
      <p:bldP spid="3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0549B53-1F0C-1C4D-94A1-218DC4D72056}"/>
              </a:ext>
            </a:extLst>
          </p:cNvPr>
          <p:cNvSpPr txBox="1"/>
          <p:nvPr/>
        </p:nvSpPr>
        <p:spPr>
          <a:xfrm>
            <a:off x="4099300" y="2136339"/>
            <a:ext cx="39934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カーボンナノチューブの電子状態</a:t>
            </a: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ja-JP" alt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有限長ナノチューブの電子状態</a:t>
            </a: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ja-JP" altLang="en-US"/>
              <a:t>トポロジカル端状態</a:t>
            </a:r>
            <a:endParaRPr lang="en-US" altLang="ja-JP" dirty="0"/>
          </a:p>
          <a:p>
            <a:pPr marL="742950" lvl="1" indent="-285750">
              <a:buFontTx/>
              <a:buChar char="-"/>
            </a:pPr>
            <a:r>
              <a:rPr lang="ja-JP" altLang="en-US"/>
              <a:t>一次元格子モデルによる解析</a:t>
            </a:r>
            <a:endParaRPr lang="en-US" altLang="ja-JP" dirty="0"/>
          </a:p>
          <a:p>
            <a:pPr marL="742950" lvl="1" indent="-285750">
              <a:buFontTx/>
              <a:buChar char="-"/>
            </a:pPr>
            <a:r>
              <a:rPr lang="ja-JP" altLang="en-US"/>
              <a:t>トポロジカルな状態</a:t>
            </a:r>
            <a:endParaRPr lang="en-US" altLang="ja-JP" dirty="0"/>
          </a:p>
          <a:p>
            <a:pPr marL="800100" lvl="1" indent="-342900">
              <a:buAutoNum type="arabicPeriod"/>
            </a:pP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ja-JP" alt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トポロジカル端状態の諸性質</a:t>
            </a: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6830A5-B6C5-7A47-88F3-78089AD5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11</a:t>
            </a:fld>
            <a:r>
              <a:rPr lang="en-US" altLang="ja-JP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29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2133600" y="152400"/>
            <a:ext cx="622215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１次元格子モデルのモード解析</a:t>
            </a:r>
            <a:endParaRPr kumimoji="0" lang="en-US" altLang="ja-JP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/>
              <p:cNvSpPr/>
              <p:nvPr/>
            </p:nvSpPr>
            <p:spPr>
              <a:xfrm>
                <a:off x="12582171" y="-139946"/>
                <a:ext cx="3220748" cy="64633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ja-JP" altLang="en-US">
                    <a:solidFill>
                      <a:srgbClr val="000000"/>
                    </a:solidFill>
                    <a:ea typeface="ＭＳ Ｐゴシック" pitchFamily="-29" charset="-128"/>
                    <a:cs typeface="Calibri"/>
                  </a:rPr>
                  <a:t>波動関数</a:t>
                </a:r>
                <a:r>
                  <a:rPr lang="en-US" altLang="ja-JP" dirty="0">
                    <a:solidFill>
                      <a:srgbClr val="000000"/>
                    </a:solidFill>
                    <a:ea typeface="ＭＳ Ｐゴシック" pitchFamily="-29" charset="-128"/>
                    <a:cs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sub>
                    </m:sSub>
                    <m:d>
                      <m:dPr>
                        <m:ctrlPr>
                          <a:rPr lang="mr-IN" altLang="ja-JP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mr-IN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</m:e>
                    </m:d>
                  </m:oMath>
                </a14:m>
                <a:r>
                  <a:rPr lang="en-US" altLang="ja-JP" dirty="0">
                    <a:solidFill>
                      <a:srgbClr val="000000"/>
                    </a:solidFill>
                    <a:ea typeface="ＭＳ Ｐゴシック" pitchFamily="-29" charset="-128"/>
                    <a:cs typeface="Calibri"/>
                  </a:rPr>
                  <a:t> </a:t>
                </a:r>
                <a:r>
                  <a:rPr lang="ja-JP" altLang="en-US" dirty="0">
                    <a:solidFill>
                      <a:srgbClr val="000000"/>
                    </a:solidFill>
                    <a:ea typeface="ＭＳ Ｐゴシック" pitchFamily="-29" charset="-128"/>
                    <a:cs typeface="Calibri"/>
                  </a:rPr>
                  <a:t>の満たす方程式：</a:t>
                </a:r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正方形/長方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2171" y="-139946"/>
                <a:ext cx="3220748" cy="646331"/>
              </a:xfrm>
              <a:prstGeom prst="rect">
                <a:avLst/>
              </a:prstGeom>
              <a:blipFill>
                <a:blip r:embed="rId3"/>
                <a:stretch>
                  <a:fillRect l="-1569" t="-7692" b="-11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左矢印 5"/>
          <p:cNvSpPr/>
          <p:nvPr/>
        </p:nvSpPr>
        <p:spPr>
          <a:xfrm>
            <a:off x="16997005" y="537480"/>
            <a:ext cx="444500" cy="174625"/>
          </a:xfrm>
          <a:prstGeom prst="lef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17484363" y="218590"/>
                <a:ext cx="3685560" cy="812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ja-JP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altLang="ja-JP" sz="1600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ja-JP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ℓ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is-IS" altLang="ja-JP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1600" i="1"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𝑡</m:t>
                              </m:r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mr-IN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l-GR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  <m:r>
                                    <a:rPr lang="en-US" altLang="ja-JP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,ℓ</m:t>
                                  </m:r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ja-JP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  <m:r>
                                    <a:rPr lang="en-US" altLang="ja-JP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,ℓ+</m:t>
                                  </m:r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n-US" altLang="ja-JP" sz="16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>
                                  <a:latin typeface="Cambria Math" charset="0"/>
                                </a:rPr>
                                <m:t>H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>
                                  <a:latin typeface="Cambria Math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>
                                  <a:latin typeface="Cambria Math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>
                                  <a:latin typeface="Cambria Math" charset="0"/>
                                </a:rPr>
                                <m:t>.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4363" y="218590"/>
                <a:ext cx="3685560" cy="812402"/>
              </a:xfrm>
              <a:prstGeom prst="rect">
                <a:avLst/>
              </a:prstGeom>
              <a:blipFill>
                <a:blip r:embed="rId5"/>
                <a:stretch>
                  <a:fillRect l="-4110" t="-93846" b="-14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2923002" y="173580"/>
                <a:ext cx="4105418" cy="9024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is-IS" altLang="ja-JP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i="1">
                              <a:latin typeface="Cambria Math" charset="0"/>
                            </a:rPr>
                            <m:t>𝑗</m:t>
                          </m:r>
                          <m:r>
                            <a:rPr lang="en-US" altLang="ja-JP" i="1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ja-JP" i="1">
                              <a:latin typeface="Cambria Math" charset="0"/>
                            </a:rPr>
                            <m:t>3</m:t>
                          </m:r>
                        </m:sup>
                        <m:e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  <m:r>
                                <a:rPr lang="en-US" altLang="ja-JP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mr-IN" altLang="ja-JP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𝛿</m:t>
                                  </m:r>
                                  <m:r>
                                    <a:rPr lang="el-GR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ja-JP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sub>
                          </m:sSub>
                          <m:d>
                            <m:dPr>
                              <m:ctrlPr>
                                <a:rPr lang="mr-IN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mr-IN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ℓ</m:t>
                              </m:r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  <m:sSub>
                                <m:sSubPr>
                                  <m:ctrlP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𝛿</m:t>
                                  </m:r>
                                  <m: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ja-JP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num>
                        <m:den>
                          <m:r>
                            <a:rPr lang="en-US" altLang="ja-JP" i="1"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r-IN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ℓ</m:t>
                          </m:r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3002" y="173580"/>
                <a:ext cx="4105418" cy="902427"/>
              </a:xfrm>
              <a:prstGeom prst="rect">
                <a:avLst/>
              </a:prstGeom>
              <a:blipFill>
                <a:blip r:embed="rId6"/>
                <a:stretch>
                  <a:fillRect l="-17593" t="-90278" b="-141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14669069" y="3947238"/>
            <a:ext cx="3397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000000"/>
                </a:solidFill>
              </a:rPr>
              <a:t>エネルギーギャップ内（</a:t>
            </a:r>
            <a:r>
              <a:rPr lang="en-US" altLang="ja-JP" sz="1400" dirty="0">
                <a:solidFill>
                  <a:srgbClr val="000000"/>
                </a:solidFill>
              </a:rPr>
              <a:t>|</a:t>
            </a:r>
            <a:r>
              <a:rPr lang="en-US" altLang="ja-JP" sz="1400" dirty="0" err="1"/>
              <a:t>ε</a:t>
            </a:r>
            <a:r>
              <a:rPr lang="en-US" altLang="ja-JP" sz="1400" dirty="0"/>
              <a:t>|&lt;</a:t>
            </a:r>
            <a:r>
              <a:rPr lang="en-US" altLang="ja-JP" sz="1400" dirty="0" err="1"/>
              <a:t>ε</a:t>
            </a:r>
            <a:r>
              <a:rPr lang="en-US" altLang="ja-JP" sz="1400" baseline="-25000" dirty="0" err="1"/>
              <a:t>gap</a:t>
            </a:r>
            <a:r>
              <a:rPr lang="en-US" altLang="ja-JP" sz="1400" dirty="0"/>
              <a:t>/2</a:t>
            </a:r>
            <a:r>
              <a:rPr lang="ja-JP" altLang="en-US" sz="1400" dirty="0">
                <a:solidFill>
                  <a:srgbClr val="000000"/>
                </a:solidFill>
              </a:rPr>
              <a:t>）では</a:t>
            </a:r>
            <a:r>
              <a:rPr lang="en-US" altLang="ja-JP" sz="1400" dirty="0">
                <a:solidFill>
                  <a:srgbClr val="000000"/>
                </a:solidFill>
              </a:rPr>
              <a:t>, |</a:t>
            </a:r>
            <a:r>
              <a:rPr lang="en-US" altLang="ja-JP" sz="1400" dirty="0" err="1">
                <a:solidFill>
                  <a:srgbClr val="000000"/>
                </a:solidFill>
              </a:rPr>
              <a:t>λ</a:t>
            </a:r>
            <a:r>
              <a:rPr lang="en-US" altLang="ja-JP" sz="1400" dirty="0">
                <a:solidFill>
                  <a:srgbClr val="000000"/>
                </a:solidFill>
              </a:rPr>
              <a:t>|, |</a:t>
            </a:r>
            <a:r>
              <a:rPr lang="en-US" altLang="ja-JP" sz="1400" dirty="0" err="1">
                <a:solidFill>
                  <a:srgbClr val="000000"/>
                </a:solidFill>
              </a:rPr>
              <a:t>η</a:t>
            </a:r>
            <a:r>
              <a:rPr lang="en-US" altLang="ja-JP" sz="1400" dirty="0">
                <a:solidFill>
                  <a:srgbClr val="000000"/>
                </a:solidFill>
              </a:rPr>
              <a:t>|≠1</a:t>
            </a:r>
            <a:r>
              <a:rPr lang="ja-JP" altLang="en-US" sz="1400" dirty="0">
                <a:solidFill>
                  <a:srgbClr val="000000"/>
                </a:solidFill>
              </a:rPr>
              <a:t>のモードのみ存在</a:t>
            </a:r>
            <a:endParaRPr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12696533" y="1161633"/>
                <a:ext cx="43950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sub>
                    </m:sSub>
                    <m:d>
                      <m:dPr>
                        <m:ctrlPr>
                          <a:rPr lang="mr-IN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mr-IN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e>
                    </m:d>
                    <m:r>
                      <a:rPr lang="en-US" altLang="ja-JP" sz="1600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  <m:sup>
                        <m:r>
                          <a:rPr lang="en-US" altLang="ja-JP" sz="1600" i="1">
                            <a:latin typeface="Cambria Math" charset="0"/>
                          </a:rPr>
                          <m:t>𝑡</m:t>
                        </m:r>
                      </m:sup>
                    </m:sSup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sub>
                    </m:sSub>
                    <m:d>
                      <m:dPr>
                        <m:ctrlPr>
                          <a:rPr lang="mr-IN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mr-IN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</m:e>
                    </m:d>
                  </m:oMath>
                </a14:m>
                <a:r>
                  <a:rPr lang="en-US" altLang="ja-JP" sz="1600" dirty="0"/>
                  <a:t>,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mr-IN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mr-IN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</m:e>
                    </m:d>
                    <m:r>
                      <a:rPr lang="en-US" altLang="ja-JP" sz="1600" i="1">
                        <a:latin typeface="Cambria Math" charset="0"/>
                      </a:rPr>
                      <m:t>=</m:t>
                    </m:r>
                    <m:r>
                      <a:rPr lang="en-US" altLang="ja-JP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mr-IN" altLang="ja-JP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mr-IN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</m:e>
                    </m:d>
                  </m:oMath>
                </a14:m>
                <a:r>
                  <a:rPr lang="en-US" altLang="ja-JP" sz="1600" dirty="0"/>
                  <a:t> </a:t>
                </a:r>
                <a:r>
                  <a:rPr lang="ja-JP" altLang="en-US" sz="1600" dirty="0"/>
                  <a:t>を代入</a:t>
                </a:r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6533" y="1161633"/>
                <a:ext cx="4395049" cy="338554"/>
              </a:xfrm>
              <a:prstGeom prst="rect">
                <a:avLst/>
              </a:prstGeom>
              <a:blipFill>
                <a:blip r:embed="rId7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Line 3">
            <a:extLst>
              <a:ext uri="{FF2B5EF4-FFF2-40B4-BE49-F238E27FC236}">
                <a16:creationId xmlns:a16="http://schemas.microsoft.com/office/drawing/2014/main" id="{4B7E3E9A-5875-4147-B3F3-3AF30ECD3DA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93CC0C5-82D8-CD4D-8A54-9AEEE88EFB75}"/>
              </a:ext>
            </a:extLst>
          </p:cNvPr>
          <p:cNvSpPr/>
          <p:nvPr/>
        </p:nvSpPr>
        <p:spPr>
          <a:xfrm>
            <a:off x="14669069" y="2353612"/>
            <a:ext cx="2451101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0000"/>
                </a:solidFill>
              </a:rPr>
              <a:t>|</a:t>
            </a:r>
            <a:r>
              <a:rPr lang="en-US" altLang="ja-JP" sz="1400" b="1" dirty="0" err="1">
                <a:solidFill>
                  <a:srgbClr val="000000"/>
                </a:solidFill>
              </a:rPr>
              <a:t>λ</a:t>
            </a:r>
            <a:r>
              <a:rPr lang="en-US" altLang="ja-JP" sz="1400" b="1" dirty="0">
                <a:solidFill>
                  <a:srgbClr val="000000"/>
                </a:solidFill>
              </a:rPr>
              <a:t>|&lt;1: </a:t>
            </a:r>
            <a:r>
              <a:rPr lang="ja-JP" altLang="en-US" sz="1400" b="1" dirty="0">
                <a:solidFill>
                  <a:srgbClr val="000000"/>
                </a:solidFill>
              </a:rPr>
              <a:t>減衰波（左端）</a:t>
            </a:r>
            <a:endParaRPr lang="en-US" altLang="ja-JP" sz="1400" b="1" dirty="0">
              <a:solidFill>
                <a:srgbClr val="000000"/>
              </a:solidFill>
            </a:endParaRPr>
          </a:p>
          <a:p>
            <a:r>
              <a:rPr lang="en-US" altLang="ja-JP" sz="1400" dirty="0">
                <a:solidFill>
                  <a:srgbClr val="000000"/>
                </a:solidFill>
              </a:rPr>
              <a:t>|</a:t>
            </a:r>
            <a:r>
              <a:rPr lang="en-US" altLang="ja-JP" sz="1400" dirty="0" err="1">
                <a:solidFill>
                  <a:srgbClr val="000000"/>
                </a:solidFill>
              </a:rPr>
              <a:t>λ</a:t>
            </a:r>
            <a:r>
              <a:rPr lang="en-US" altLang="ja-JP" sz="1400" dirty="0">
                <a:solidFill>
                  <a:srgbClr val="000000"/>
                </a:solidFill>
              </a:rPr>
              <a:t>|=1: </a:t>
            </a:r>
            <a:r>
              <a:rPr lang="ja-JP" altLang="en-US" sz="1400" dirty="0">
                <a:solidFill>
                  <a:srgbClr val="000000"/>
                </a:solidFill>
              </a:rPr>
              <a:t>進行波</a:t>
            </a:r>
            <a:endParaRPr lang="en-US" altLang="ja-JP" sz="1400" dirty="0">
              <a:solidFill>
                <a:srgbClr val="000000"/>
              </a:solidFill>
            </a:endParaRPr>
          </a:p>
          <a:p>
            <a:r>
              <a:rPr lang="en-US" altLang="ja-JP" sz="1400" b="1" dirty="0">
                <a:solidFill>
                  <a:srgbClr val="000000"/>
                </a:solidFill>
              </a:rPr>
              <a:t>|</a:t>
            </a:r>
            <a:r>
              <a:rPr lang="en-US" altLang="ja-JP" sz="1400" b="1" dirty="0" err="1">
                <a:solidFill>
                  <a:srgbClr val="000000"/>
                </a:solidFill>
              </a:rPr>
              <a:t>λ</a:t>
            </a:r>
            <a:r>
              <a:rPr lang="en-US" altLang="ja-JP" sz="1400" b="1" dirty="0">
                <a:solidFill>
                  <a:srgbClr val="000000"/>
                </a:solidFill>
              </a:rPr>
              <a:t>|&gt;1: </a:t>
            </a:r>
            <a:r>
              <a:rPr lang="ja-JP" altLang="en-US" sz="1400" b="1" dirty="0">
                <a:solidFill>
                  <a:srgbClr val="000000"/>
                </a:solidFill>
              </a:rPr>
              <a:t>減衰波（右端）</a:t>
            </a:r>
            <a:endParaRPr lang="en-US" altLang="ja-JP" sz="1400" b="1" dirty="0">
              <a:solidFill>
                <a:srgbClr val="000000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15B14B9-17A4-8641-92C6-ADA0AE75027B}"/>
              </a:ext>
            </a:extLst>
          </p:cNvPr>
          <p:cNvSpPr/>
          <p:nvPr/>
        </p:nvSpPr>
        <p:spPr>
          <a:xfrm>
            <a:off x="14657646" y="3079751"/>
            <a:ext cx="1611675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000000"/>
                </a:solidFill>
              </a:rPr>
              <a:t>|</a:t>
            </a:r>
            <a:r>
              <a:rPr lang="en-US" altLang="ja-JP" sz="1400" b="1" dirty="0" err="1">
                <a:solidFill>
                  <a:srgbClr val="000000"/>
                </a:solidFill>
              </a:rPr>
              <a:t>η</a:t>
            </a:r>
            <a:r>
              <a:rPr lang="en-US" altLang="ja-JP" sz="1400" b="1" dirty="0">
                <a:solidFill>
                  <a:srgbClr val="000000"/>
                </a:solidFill>
              </a:rPr>
              <a:t>|&lt;1: </a:t>
            </a:r>
            <a:r>
              <a:rPr lang="en-US" altLang="ja-JP" sz="1400" b="1" dirty="0">
                <a:solidFill>
                  <a:srgbClr val="0000FF"/>
                </a:solidFill>
              </a:rPr>
              <a:t>A</a:t>
            </a:r>
            <a:r>
              <a:rPr lang="ja-JP" altLang="en-US" sz="1400" b="1" dirty="0">
                <a:solidFill>
                  <a:srgbClr val="000000"/>
                </a:solidFill>
              </a:rPr>
              <a:t>モード</a:t>
            </a:r>
            <a:endParaRPr lang="en-US" altLang="ja-JP" sz="1400" b="1" dirty="0">
              <a:solidFill>
                <a:srgbClr val="000000"/>
              </a:solidFill>
            </a:endParaRPr>
          </a:p>
          <a:p>
            <a:r>
              <a:rPr lang="en-US" altLang="ja-JP" sz="1400" dirty="0">
                <a:solidFill>
                  <a:srgbClr val="000000"/>
                </a:solidFill>
              </a:rPr>
              <a:t>|</a:t>
            </a:r>
            <a:r>
              <a:rPr lang="en-US" altLang="ja-JP" sz="1400" dirty="0" err="1">
                <a:solidFill>
                  <a:srgbClr val="000000"/>
                </a:solidFill>
              </a:rPr>
              <a:t>η</a:t>
            </a:r>
            <a:r>
              <a:rPr lang="en-US" altLang="ja-JP" sz="1400" dirty="0">
                <a:solidFill>
                  <a:srgbClr val="000000"/>
                </a:solidFill>
              </a:rPr>
              <a:t>|=1: </a:t>
            </a:r>
            <a:r>
              <a:rPr lang="ja-JP" altLang="en-US" sz="1400" dirty="0">
                <a:solidFill>
                  <a:srgbClr val="000000"/>
                </a:solidFill>
              </a:rPr>
              <a:t>進行波</a:t>
            </a:r>
            <a:endParaRPr lang="en-US" altLang="ja-JP" sz="1400" dirty="0">
              <a:solidFill>
                <a:srgbClr val="000000"/>
              </a:solidFill>
            </a:endParaRPr>
          </a:p>
          <a:p>
            <a:r>
              <a:rPr lang="en-US" altLang="ja-JP" sz="1400" b="1" dirty="0">
                <a:solidFill>
                  <a:srgbClr val="000000"/>
                </a:solidFill>
              </a:rPr>
              <a:t>|</a:t>
            </a:r>
            <a:r>
              <a:rPr lang="en-US" altLang="ja-JP" sz="1400" b="1" dirty="0" err="1">
                <a:solidFill>
                  <a:srgbClr val="000000"/>
                </a:solidFill>
              </a:rPr>
              <a:t>η</a:t>
            </a:r>
            <a:r>
              <a:rPr lang="en-US" altLang="ja-JP" sz="1400" b="1" dirty="0">
                <a:solidFill>
                  <a:srgbClr val="000000"/>
                </a:solidFill>
              </a:rPr>
              <a:t>|&gt;1: </a:t>
            </a:r>
            <a:r>
              <a:rPr lang="en-US" altLang="ja-JP" sz="1400" b="1" dirty="0">
                <a:solidFill>
                  <a:srgbClr val="FF0000"/>
                </a:solidFill>
              </a:rPr>
              <a:t>B</a:t>
            </a:r>
            <a:r>
              <a:rPr lang="ja-JP" altLang="en-US" sz="1400" b="1" dirty="0">
                <a:solidFill>
                  <a:srgbClr val="000000"/>
                </a:solidFill>
              </a:rPr>
              <a:t>モード</a:t>
            </a:r>
            <a:endParaRPr lang="en-US" altLang="ja-JP" sz="1400" b="1" dirty="0">
              <a:solidFill>
                <a:srgbClr val="000000"/>
              </a:solidFill>
            </a:endParaRPr>
          </a:p>
        </p:txBody>
      </p: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DAB92BC-4731-144E-8724-482447A55129}"/>
              </a:ext>
            </a:extLst>
          </p:cNvPr>
          <p:cNvGrpSpPr/>
          <p:nvPr/>
        </p:nvGrpSpPr>
        <p:grpSpPr>
          <a:xfrm>
            <a:off x="271919" y="2645427"/>
            <a:ext cx="4457350" cy="1413888"/>
            <a:chOff x="271919" y="2645427"/>
            <a:chExt cx="4457350" cy="14138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4741A229-CAAE-0242-9B5F-7BBC3FD25AAF}"/>
                    </a:ext>
                  </a:extLst>
                </p:cNvPr>
                <p:cNvSpPr/>
                <p:nvPr/>
              </p:nvSpPr>
              <p:spPr>
                <a:xfrm>
                  <a:off x="271919" y="2645427"/>
                  <a:ext cx="4228850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ja-JP" altLang="en-US">
                      <a:solidFill>
                        <a:srgbClr val="000000"/>
                      </a:solidFill>
                      <a:latin typeface="+mn-ea"/>
                      <a:cs typeface="Calibri"/>
                    </a:rPr>
                    <a:t>波動関数</a:t>
                  </a:r>
                  <a:r>
                    <a:rPr lang="en-US" altLang="ja-JP" dirty="0">
                      <a:solidFill>
                        <a:srgbClr val="000000"/>
                      </a:solidFill>
                      <a:latin typeface="+mn-ea"/>
                      <a:cs typeface="Calibri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r-IN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ℓ</m:t>
                          </m:r>
                        </m:e>
                      </m:d>
                    </m:oMath>
                  </a14:m>
                  <a:r>
                    <a:rPr lang="en-US" altLang="ja-JP" dirty="0">
                      <a:solidFill>
                        <a:srgbClr val="000000"/>
                      </a:solidFill>
                      <a:ea typeface="ＭＳ Ｐゴシック" pitchFamily="-29" charset="-128"/>
                      <a:cs typeface="Calibri"/>
                    </a:rPr>
                    <a:t> </a:t>
                  </a:r>
                  <a:r>
                    <a:rPr lang="ja-JP" altLang="en-US" dirty="0">
                      <a:solidFill>
                        <a:srgbClr val="000000"/>
                      </a:solidFill>
                      <a:ea typeface="ＭＳ Ｐゴシック" pitchFamily="-29" charset="-128"/>
                      <a:cs typeface="Calibri"/>
                    </a:rPr>
                    <a:t>：</a:t>
                  </a:r>
                  <a:endParaRPr lang="en-US" altLang="ja-JP" dirty="0">
                    <a:solidFill>
                      <a:srgbClr val="000000"/>
                    </a:solidFill>
                    <a:ea typeface="ＭＳ Ｐゴシック" pitchFamily="-29" charset="-128"/>
                    <a:cs typeface="Calibri"/>
                  </a:endParaRP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r-IN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ℓ</m:t>
                          </m:r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altLang="ja-JP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ja-JP" i="1">
                              <a:latin typeface="Cambria Math" charset="0"/>
                            </a:rPr>
                            <m:t>𝑡</m:t>
                          </m:r>
                        </m:sup>
                      </m:sSup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r-IN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ℓ</m:t>
                          </m:r>
                        </m:e>
                      </m:d>
                    </m:oMath>
                  </a14:m>
                  <a:r>
                    <a:rPr lang="en-US" altLang="ja-JP" dirty="0"/>
                    <a:t>,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r-IN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ℓ</m:t>
                          </m:r>
                        </m:e>
                      </m:d>
                      <m:r>
                        <a:rPr lang="en-US" altLang="ja-JP" i="1">
                          <a:latin typeface="Cambria Math" charset="0"/>
                        </a:rPr>
                        <m:t>=</m:t>
                      </m:r>
                      <m:r>
                        <a:rPr lang="en-US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mr-IN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ℓ</m:t>
                          </m:r>
                        </m:e>
                      </m:d>
                    </m:oMath>
                  </a14:m>
                  <a:r>
                    <a:rPr lang="en-US" altLang="ja-JP" dirty="0"/>
                    <a:t> </a:t>
                  </a:r>
                  <a:endParaRPr lang="ja-JP" altLang="en-US"/>
                </a:p>
              </p:txBody>
            </p:sp>
          </mc:Choice>
          <mc:Fallback xmlns=""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4741A229-CAAE-0242-9B5F-7BBC3FD25A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919" y="2645427"/>
                  <a:ext cx="4228850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1198" t="-7692" b="-1153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FBA41598-AA99-D847-AD50-03359A2D679C}"/>
                </a:ext>
              </a:extLst>
            </p:cNvPr>
            <p:cNvSpPr/>
            <p:nvPr/>
          </p:nvSpPr>
          <p:spPr>
            <a:xfrm>
              <a:off x="744359" y="3320651"/>
              <a:ext cx="2451101" cy="7386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b="1" dirty="0">
                  <a:solidFill>
                    <a:srgbClr val="000000"/>
                  </a:solidFill>
                </a:rPr>
                <a:t>|</a:t>
              </a:r>
              <a:r>
                <a:rPr lang="en-US" altLang="ja-JP" sz="1400" b="1" dirty="0" err="1">
                  <a:solidFill>
                    <a:srgbClr val="000000"/>
                  </a:solidFill>
                </a:rPr>
                <a:t>λ</a:t>
              </a:r>
              <a:r>
                <a:rPr lang="en-US" altLang="ja-JP" sz="1400" b="1" dirty="0">
                  <a:solidFill>
                    <a:srgbClr val="000000"/>
                  </a:solidFill>
                </a:rPr>
                <a:t>|&lt;1: </a:t>
              </a:r>
              <a:r>
                <a:rPr lang="ja-JP" altLang="en-US" sz="1400" b="1" dirty="0">
                  <a:solidFill>
                    <a:srgbClr val="000000"/>
                  </a:solidFill>
                </a:rPr>
                <a:t>減衰波（左端）</a:t>
              </a:r>
              <a:endParaRPr lang="en-US" altLang="ja-JP" sz="1400" b="1" dirty="0">
                <a:solidFill>
                  <a:srgbClr val="000000"/>
                </a:solidFill>
              </a:endParaRPr>
            </a:p>
            <a:p>
              <a:r>
                <a:rPr lang="en-US" altLang="ja-JP" sz="1400" dirty="0">
                  <a:solidFill>
                    <a:srgbClr val="000000"/>
                  </a:solidFill>
                </a:rPr>
                <a:t>|</a:t>
              </a:r>
              <a:r>
                <a:rPr lang="en-US" altLang="ja-JP" sz="1400" dirty="0" err="1">
                  <a:solidFill>
                    <a:srgbClr val="000000"/>
                  </a:solidFill>
                </a:rPr>
                <a:t>λ</a:t>
              </a:r>
              <a:r>
                <a:rPr lang="en-US" altLang="ja-JP" sz="1400" dirty="0">
                  <a:solidFill>
                    <a:srgbClr val="000000"/>
                  </a:solidFill>
                </a:rPr>
                <a:t>|=1: </a:t>
              </a:r>
              <a:r>
                <a:rPr lang="ja-JP" altLang="en-US" sz="1400" dirty="0">
                  <a:solidFill>
                    <a:srgbClr val="000000"/>
                  </a:solidFill>
                </a:rPr>
                <a:t>進行波</a:t>
              </a:r>
              <a:endParaRPr lang="en-US" altLang="ja-JP" sz="1400" dirty="0">
                <a:solidFill>
                  <a:srgbClr val="000000"/>
                </a:solidFill>
              </a:endParaRPr>
            </a:p>
            <a:p>
              <a:r>
                <a:rPr lang="en-US" altLang="ja-JP" sz="1400" b="1" dirty="0">
                  <a:solidFill>
                    <a:srgbClr val="000000"/>
                  </a:solidFill>
                </a:rPr>
                <a:t>|</a:t>
              </a:r>
              <a:r>
                <a:rPr lang="en-US" altLang="ja-JP" sz="1400" b="1" dirty="0" err="1">
                  <a:solidFill>
                    <a:srgbClr val="000000"/>
                  </a:solidFill>
                </a:rPr>
                <a:t>λ</a:t>
              </a:r>
              <a:r>
                <a:rPr lang="en-US" altLang="ja-JP" sz="1400" b="1" dirty="0">
                  <a:solidFill>
                    <a:srgbClr val="000000"/>
                  </a:solidFill>
                </a:rPr>
                <a:t>|&gt;1: </a:t>
              </a:r>
              <a:r>
                <a:rPr lang="ja-JP" altLang="en-US" sz="1400" b="1" dirty="0">
                  <a:solidFill>
                    <a:srgbClr val="000000"/>
                  </a:solidFill>
                </a:rPr>
                <a:t>減衰波（右端）</a:t>
              </a:r>
              <a:endParaRPr lang="en-US" altLang="ja-JP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0CED082A-F30E-6A44-B8A8-DFF7A4FBB573}"/>
                </a:ext>
              </a:extLst>
            </p:cNvPr>
            <p:cNvSpPr/>
            <p:nvPr/>
          </p:nvSpPr>
          <p:spPr>
            <a:xfrm>
              <a:off x="3117594" y="3320651"/>
              <a:ext cx="1611675" cy="73866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b="1" dirty="0">
                  <a:solidFill>
                    <a:srgbClr val="000000"/>
                  </a:solidFill>
                </a:rPr>
                <a:t>|</a:t>
              </a:r>
              <a:r>
                <a:rPr lang="en-US" altLang="ja-JP" sz="1400" b="1" dirty="0" err="1">
                  <a:solidFill>
                    <a:srgbClr val="000000"/>
                  </a:solidFill>
                </a:rPr>
                <a:t>η</a:t>
              </a:r>
              <a:r>
                <a:rPr lang="en-US" altLang="ja-JP" sz="1400" b="1" dirty="0">
                  <a:solidFill>
                    <a:srgbClr val="000000"/>
                  </a:solidFill>
                </a:rPr>
                <a:t>|&lt;1: </a:t>
              </a:r>
              <a:r>
                <a:rPr lang="en-US" altLang="ja-JP" sz="1400" b="1" dirty="0">
                  <a:solidFill>
                    <a:srgbClr val="0000FF"/>
                  </a:solidFill>
                </a:rPr>
                <a:t>A</a:t>
              </a:r>
              <a:r>
                <a:rPr lang="ja-JP" altLang="en-US" sz="1400" b="1" dirty="0">
                  <a:solidFill>
                    <a:srgbClr val="000000"/>
                  </a:solidFill>
                </a:rPr>
                <a:t>モード</a:t>
              </a:r>
              <a:endParaRPr lang="en-US" altLang="ja-JP" sz="1400" b="1" dirty="0">
                <a:solidFill>
                  <a:srgbClr val="000000"/>
                </a:solidFill>
              </a:endParaRPr>
            </a:p>
            <a:p>
              <a:r>
                <a:rPr lang="en-US" altLang="ja-JP" sz="1400" dirty="0">
                  <a:solidFill>
                    <a:srgbClr val="000000"/>
                  </a:solidFill>
                </a:rPr>
                <a:t>|</a:t>
              </a:r>
              <a:r>
                <a:rPr lang="en-US" altLang="ja-JP" sz="1400" dirty="0" err="1">
                  <a:solidFill>
                    <a:srgbClr val="000000"/>
                  </a:solidFill>
                </a:rPr>
                <a:t>η</a:t>
              </a:r>
              <a:r>
                <a:rPr lang="en-US" altLang="ja-JP" sz="1400" dirty="0">
                  <a:solidFill>
                    <a:srgbClr val="000000"/>
                  </a:solidFill>
                </a:rPr>
                <a:t>|=1: </a:t>
              </a:r>
              <a:r>
                <a:rPr lang="ja-JP" altLang="en-US" sz="1400" dirty="0">
                  <a:solidFill>
                    <a:srgbClr val="000000"/>
                  </a:solidFill>
                </a:rPr>
                <a:t>進行波</a:t>
              </a:r>
              <a:endParaRPr lang="en-US" altLang="ja-JP" sz="1400" dirty="0">
                <a:solidFill>
                  <a:srgbClr val="000000"/>
                </a:solidFill>
              </a:endParaRPr>
            </a:p>
            <a:p>
              <a:r>
                <a:rPr lang="en-US" altLang="ja-JP" sz="1400" b="1" dirty="0">
                  <a:solidFill>
                    <a:srgbClr val="000000"/>
                  </a:solidFill>
                </a:rPr>
                <a:t>|</a:t>
              </a:r>
              <a:r>
                <a:rPr lang="en-US" altLang="ja-JP" sz="1400" b="1" dirty="0" err="1">
                  <a:solidFill>
                    <a:srgbClr val="000000"/>
                  </a:solidFill>
                </a:rPr>
                <a:t>η</a:t>
              </a:r>
              <a:r>
                <a:rPr lang="en-US" altLang="ja-JP" sz="1400" b="1" dirty="0">
                  <a:solidFill>
                    <a:srgbClr val="000000"/>
                  </a:solidFill>
                </a:rPr>
                <a:t>|&gt;1: </a:t>
              </a:r>
              <a:r>
                <a:rPr lang="en-US" altLang="ja-JP" sz="1400" b="1" dirty="0">
                  <a:solidFill>
                    <a:srgbClr val="FF0000"/>
                  </a:solidFill>
                </a:rPr>
                <a:t>B</a:t>
              </a:r>
              <a:r>
                <a:rPr lang="ja-JP" altLang="en-US" sz="1400" b="1" dirty="0">
                  <a:solidFill>
                    <a:srgbClr val="000000"/>
                  </a:solidFill>
                </a:rPr>
                <a:t>モード</a:t>
              </a:r>
              <a:endParaRPr lang="en-US" altLang="ja-JP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16BB21F-C44B-0943-BF42-E378115DC975}"/>
              </a:ext>
            </a:extLst>
          </p:cNvPr>
          <p:cNvSpPr/>
          <p:nvPr/>
        </p:nvSpPr>
        <p:spPr>
          <a:xfrm>
            <a:off x="12797324" y="5307239"/>
            <a:ext cx="3397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>
                <a:solidFill>
                  <a:srgbClr val="000000"/>
                </a:solidFill>
              </a:rPr>
              <a:t>エネルギーギャップ中（</a:t>
            </a:r>
            <a:r>
              <a:rPr lang="en-US" altLang="ja-JP" sz="1400" dirty="0">
                <a:solidFill>
                  <a:srgbClr val="000000"/>
                </a:solidFill>
              </a:rPr>
              <a:t>|</a:t>
            </a:r>
            <a:r>
              <a:rPr lang="en-US" altLang="ja-JP" sz="1400" dirty="0" err="1"/>
              <a:t>ε</a:t>
            </a:r>
            <a:r>
              <a:rPr lang="en-US" altLang="ja-JP" sz="1400" dirty="0"/>
              <a:t>|&lt;</a:t>
            </a:r>
            <a:r>
              <a:rPr lang="en-US" altLang="ja-JP" sz="1400" dirty="0" err="1"/>
              <a:t>ε</a:t>
            </a:r>
            <a:r>
              <a:rPr lang="en-US" altLang="ja-JP" sz="1400" baseline="-25000" dirty="0" err="1"/>
              <a:t>gap</a:t>
            </a:r>
            <a:r>
              <a:rPr lang="en-US" altLang="ja-JP" sz="1400" dirty="0"/>
              <a:t>/2</a:t>
            </a:r>
            <a:r>
              <a:rPr lang="ja-JP" altLang="en-US" sz="1400">
                <a:solidFill>
                  <a:srgbClr val="000000"/>
                </a:solidFill>
              </a:rPr>
              <a:t>）には</a:t>
            </a:r>
            <a:r>
              <a:rPr lang="en-US" altLang="ja-JP" sz="1400" dirty="0">
                <a:solidFill>
                  <a:srgbClr val="000000"/>
                </a:solidFill>
              </a:rPr>
              <a:t>, |</a:t>
            </a:r>
            <a:r>
              <a:rPr lang="en-US" altLang="ja-JP" sz="1400" dirty="0" err="1">
                <a:solidFill>
                  <a:srgbClr val="000000"/>
                </a:solidFill>
              </a:rPr>
              <a:t>λ</a:t>
            </a:r>
            <a:r>
              <a:rPr lang="en-US" altLang="ja-JP" sz="1400" dirty="0">
                <a:solidFill>
                  <a:srgbClr val="000000"/>
                </a:solidFill>
              </a:rPr>
              <a:t>|, |</a:t>
            </a:r>
            <a:r>
              <a:rPr lang="en-US" altLang="ja-JP" sz="1400" dirty="0" err="1">
                <a:solidFill>
                  <a:srgbClr val="000000"/>
                </a:solidFill>
              </a:rPr>
              <a:t>η</a:t>
            </a:r>
            <a:r>
              <a:rPr lang="en-US" altLang="ja-JP" sz="1400" dirty="0">
                <a:solidFill>
                  <a:srgbClr val="000000"/>
                </a:solidFill>
              </a:rPr>
              <a:t>|≠1</a:t>
            </a:r>
            <a:r>
              <a:rPr lang="ja-JP" altLang="en-US" sz="1400" dirty="0">
                <a:solidFill>
                  <a:srgbClr val="000000"/>
                </a:solidFill>
              </a:rPr>
              <a:t>のモードのみ存在</a:t>
            </a:r>
            <a:endParaRPr lang="ja-JP" altLang="en-US" sz="1400" dirty="0"/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8271597B-ED9C-BB4C-AE41-F7B7D19D8368}"/>
              </a:ext>
            </a:extLst>
          </p:cNvPr>
          <p:cNvGrpSpPr/>
          <p:nvPr/>
        </p:nvGrpSpPr>
        <p:grpSpPr>
          <a:xfrm>
            <a:off x="8355754" y="2602013"/>
            <a:ext cx="3701979" cy="3623138"/>
            <a:chOff x="8355754" y="2602013"/>
            <a:chExt cx="3701979" cy="3623138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8355754" y="2602013"/>
              <a:ext cx="3701979" cy="3623138"/>
              <a:chOff x="5063874" y="2879211"/>
              <a:chExt cx="3701979" cy="3623138"/>
            </a:xfrm>
          </p:grpSpPr>
          <p:sp>
            <p:nvSpPr>
              <p:cNvPr id="29" name="正方形/長方形 28"/>
              <p:cNvSpPr/>
              <p:nvPr/>
            </p:nvSpPr>
            <p:spPr>
              <a:xfrm>
                <a:off x="5218026" y="4749136"/>
                <a:ext cx="3380409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mr-IN" altLang="ja-JP" dirty="0">
                    <a:solidFill>
                      <a:srgbClr val="000000"/>
                    </a:solidFill>
                    <a:latin typeface="+mn-ea"/>
                    <a:cs typeface="Calibri"/>
                  </a:rPr>
                  <a:t>|λ|&lt;1</a:t>
                </a:r>
                <a:r>
                  <a:rPr lang="en-US" altLang="ja-JP" dirty="0">
                    <a:solidFill>
                      <a:srgbClr val="000000"/>
                    </a:solidFill>
                    <a:latin typeface="+mn-ea"/>
                    <a:cs typeface="Calibri"/>
                  </a:rPr>
                  <a:t> </a:t>
                </a:r>
                <a:r>
                  <a:rPr lang="ja-JP" altLang="en-US" dirty="0">
                    <a:solidFill>
                      <a:srgbClr val="000000"/>
                    </a:solidFill>
                    <a:latin typeface="+mn-ea"/>
                    <a:cs typeface="Calibri"/>
                  </a:rPr>
                  <a:t>と</a:t>
                </a:r>
                <a:r>
                  <a:rPr lang="ja-JP" altLang="en-US">
                    <a:solidFill>
                      <a:srgbClr val="000000"/>
                    </a:solidFill>
                    <a:latin typeface="+mn-ea"/>
                    <a:cs typeface="Calibri"/>
                  </a:rPr>
                  <a:t>なるモード数</a:t>
                </a:r>
                <a:endParaRPr lang="ja-JP" altLang="en-US" dirty="0">
                  <a:solidFill>
                    <a:srgbClr val="000000"/>
                  </a:solidFill>
                  <a:latin typeface="+mn-ea"/>
                </a:endParaRPr>
              </a:p>
            </p:txBody>
          </p:sp>
          <p:sp>
            <p:nvSpPr>
              <p:cNvPr id="35" name="角丸四角形 34"/>
              <p:cNvSpPr/>
              <p:nvPr/>
            </p:nvSpPr>
            <p:spPr>
              <a:xfrm>
                <a:off x="5063874" y="2879211"/>
                <a:ext cx="3701979" cy="3623138"/>
              </a:xfrm>
              <a:prstGeom prst="roundRect">
                <a:avLst>
                  <a:gd name="adj" fmla="val 6370"/>
                </a:avLst>
              </a:prstGeom>
              <a:noFill/>
              <a:ln w="1905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正方形/長方形 7"/>
                  <p:cNvSpPr/>
                  <p:nvPr/>
                </p:nvSpPr>
                <p:spPr>
                  <a:xfrm>
                    <a:off x="5465482" y="5106628"/>
                    <a:ext cx="3065776" cy="4131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𝐴</m:t>
                            </m:r>
                          </m:sub>
                        </m:sSub>
                        <m:r>
                          <a:rPr lang="en-US" altLang="ja-JP" sz="14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d>
                          <m:dPr>
                            <m:begChr m:val="⌊"/>
                            <m:endChr m:val="⌋"/>
                            <m:ctrlP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oMath>
                    </a14:m>
                    <a:r>
                      <a:rPr lang="en-US" altLang="ja-JP" sz="1400" dirty="0"/>
                      <a:t>+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𝐴</m:t>
                            </m:r>
                          </m:sub>
                        </m:sSub>
                      </m:oMath>
                    </a14:m>
                    <a:r>
                      <a:rPr lang="en-US" altLang="ja-JP" sz="1400" dirty="0"/>
                      <a:t>,  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𝐵</m:t>
                            </m:r>
                          </m:sub>
                        </m:sSub>
                        <m:r>
                          <a:rPr lang="en-US" altLang="ja-JP" sz="14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d>
                          <m:dPr>
                            <m:begChr m:val="⌊"/>
                            <m:endChr m:val="⌋"/>
                            <m:ctrlP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𝑚</m:t>
                                </m:r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  <m:r>
                                  <a:rPr lang="en-US" altLang="ja-JP" sz="1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  <m:r>
                          <m:rPr>
                            <m:nor/>
                          </m:rPr>
                          <a:rPr lang="en-US" altLang="ja-JP" sz="1400" dirty="0"/>
                          <m:t>+</m:t>
                        </m:r>
                        <m:sSub>
                          <m:sSubPr>
                            <m:ctrlP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ja-JP" sz="14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𝐵</m:t>
                            </m:r>
                          </m:sub>
                        </m:sSub>
                        <m:r>
                          <a:rPr lang="en-US" altLang="ja-JP" sz="1400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.</m:t>
                        </m:r>
                      </m:oMath>
                    </a14:m>
                    <a:endParaRPr lang="ja-JP" altLang="en-US" sz="1400" dirty="0"/>
                  </a:p>
                </p:txBody>
              </p:sp>
            </mc:Choice>
            <mc:Fallback xmlns="">
              <p:sp>
                <p:nvSpPr>
                  <p:cNvPr id="8" name="正方形/長方形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5482" y="5106628"/>
                    <a:ext cx="3065776" cy="41319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6061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72942" y="5533292"/>
                <a:ext cx="2691153" cy="828971"/>
              </a:xfrm>
              <a:prstGeom prst="rect">
                <a:avLst/>
              </a:prstGeom>
            </p:spPr>
          </p:pic>
        </p:grp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02DD57EC-F9E7-EC45-903B-3D5ACF51EC17}"/>
                </a:ext>
              </a:extLst>
            </p:cNvPr>
            <p:cNvSpPr/>
            <p:nvPr/>
          </p:nvSpPr>
          <p:spPr>
            <a:xfrm>
              <a:off x="8509906" y="2669762"/>
              <a:ext cx="1569660" cy="861774"/>
            </a:xfrm>
            <a:prstGeom prst="rect">
              <a:avLst/>
            </a:prstGeom>
            <a:ln w="25400">
              <a:noFill/>
            </a:ln>
          </p:spPr>
          <p:txBody>
            <a:bodyPr wrap="none">
              <a:spAutoFit/>
            </a:bodyPr>
            <a:lstStyle/>
            <a:p>
              <a:r>
                <a:rPr lang="ja-JP" altLang="en-US">
                  <a:latin typeface="+mn-ea"/>
                </a:rPr>
                <a:t>モードの種類</a:t>
              </a:r>
              <a:endParaRPr lang="en-US" altLang="ja-JP" dirty="0">
                <a:latin typeface="+mn-ea"/>
              </a:endParaRPr>
            </a:p>
            <a:p>
              <a:r>
                <a:rPr lang="en-US" altLang="ja-JP" sz="1600" dirty="0">
                  <a:latin typeface="+mn-ea"/>
                </a:rPr>
                <a:t>  - </a:t>
              </a:r>
              <a:r>
                <a:rPr lang="ja-JP" altLang="en-US" sz="1600">
                  <a:latin typeface="+mn-ea"/>
                </a:rPr>
                <a:t>進行波</a:t>
              </a:r>
              <a:endParaRPr lang="en-US" altLang="ja-JP" sz="1600" dirty="0">
                <a:latin typeface="+mn-ea"/>
              </a:endParaRPr>
            </a:p>
            <a:p>
              <a:r>
                <a:rPr lang="en-US" altLang="ja-JP" sz="1600" b="1" dirty="0">
                  <a:latin typeface="+mn-ea"/>
                </a:rPr>
                <a:t>  - A/B</a:t>
              </a:r>
              <a:r>
                <a:rPr lang="ja-JP" altLang="en-US" sz="1600" b="1">
                  <a:latin typeface="+mn-ea"/>
                </a:rPr>
                <a:t>減衰波</a:t>
              </a:r>
            </a:p>
          </p:txBody>
        </p:sp>
        <p:sp>
          <p:nvSpPr>
            <p:cNvPr id="19" name="角丸四角形吹き出し 18">
              <a:extLst>
                <a:ext uri="{FF2B5EF4-FFF2-40B4-BE49-F238E27FC236}">
                  <a16:creationId xmlns:a16="http://schemas.microsoft.com/office/drawing/2014/main" id="{C4DACC23-1EEE-4041-AE18-1E1DAF845194}"/>
                </a:ext>
              </a:extLst>
            </p:cNvPr>
            <p:cNvSpPr/>
            <p:nvPr/>
          </p:nvSpPr>
          <p:spPr>
            <a:xfrm>
              <a:off x="9129860" y="3804708"/>
              <a:ext cx="2426528" cy="483542"/>
            </a:xfrm>
            <a:prstGeom prst="wedgeRoundRectCallout">
              <a:avLst>
                <a:gd name="adj1" fmla="val -33680"/>
                <a:gd name="adj2" fmla="val -98066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>
                  <a:solidFill>
                    <a:srgbClr val="000000"/>
                  </a:solidFill>
                  <a:latin typeface="+mn-ea"/>
                </a:rPr>
                <a:t>エネルギーギャップ中には</a:t>
              </a:r>
              <a:endParaRPr lang="en-US" altLang="ja-JP" sz="1400" dirty="0">
                <a:solidFill>
                  <a:srgbClr val="000000"/>
                </a:solidFill>
                <a:latin typeface="+mn-ea"/>
              </a:endParaRPr>
            </a:p>
            <a:p>
              <a:r>
                <a:rPr lang="en-US" altLang="ja-JP" sz="1400" dirty="0">
                  <a:solidFill>
                    <a:srgbClr val="000000"/>
                  </a:solidFill>
                  <a:latin typeface="+mn-ea"/>
                </a:rPr>
                <a:t>A/B</a:t>
              </a:r>
              <a:r>
                <a:rPr lang="ja-JP" altLang="en-US" sz="1400">
                  <a:solidFill>
                    <a:srgbClr val="000000"/>
                  </a:solidFill>
                  <a:latin typeface="+mn-ea"/>
                </a:rPr>
                <a:t>減衰波のみ存在</a:t>
              </a:r>
              <a:endParaRPr lang="ja-JP" altLang="en-US" sz="1400" dirty="0">
                <a:latin typeface="+mn-ea"/>
              </a:endParaRPr>
            </a:p>
          </p:txBody>
        </p:sp>
      </p:grp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BF9641BC-0A1E-E44F-A037-4486BF031D41}"/>
              </a:ext>
            </a:extLst>
          </p:cNvPr>
          <p:cNvSpPr/>
          <p:nvPr/>
        </p:nvSpPr>
        <p:spPr>
          <a:xfrm>
            <a:off x="6342611" y="6561490"/>
            <a:ext cx="5835629" cy="28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Yamakage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Saito, Phys. Rev. B </a:t>
            </a:r>
            <a:r>
              <a:rPr kumimoji="0" lang="en-US" altLang="ja-JP" sz="1400" b="1" kern="0" dirty="0">
                <a:solidFill>
                  <a:srgbClr val="000000"/>
                </a:solidFill>
                <a:cs typeface="Calibri"/>
              </a:rPr>
              <a:t>93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195442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角丸四角形吹き出し 45">
                <a:extLst>
                  <a:ext uri="{FF2B5EF4-FFF2-40B4-BE49-F238E27FC236}">
                    <a16:creationId xmlns:a16="http://schemas.microsoft.com/office/drawing/2014/main" id="{D6C9EBF4-4E4D-D444-82C4-7FEECB7FBFEB}"/>
                  </a:ext>
                </a:extLst>
              </p:cNvPr>
              <p:cNvSpPr/>
              <p:nvPr/>
            </p:nvSpPr>
            <p:spPr>
              <a:xfrm>
                <a:off x="2289863" y="844215"/>
                <a:ext cx="5426840" cy="419398"/>
              </a:xfrm>
              <a:prstGeom prst="wedgeRoundRectCallout">
                <a:avLst>
                  <a:gd name="adj1" fmla="val -48934"/>
                  <a:gd name="adj2" fmla="val -8773"/>
                  <a:gd name="adj3" fmla="val 166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>
                    <a:solidFill>
                      <a:schemeClr val="tx1"/>
                    </a:solidFill>
                    <a:latin typeface="+mn-ea"/>
                  </a:rPr>
                  <a:t>固有状態：モードの重ね合わせ</a:t>
                </a:r>
                <a:r>
                  <a:rPr lang="en-US" altLang="ja-JP" dirty="0">
                    <a:solidFill>
                      <a:schemeClr val="tx1"/>
                    </a:solidFill>
                    <a:latin typeface="+mn-e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altLang="ja-JP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l-GR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</m:d>
                    <m:r>
                      <a:rPr lang="en-US" altLang="ja-JP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ja-JP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d>
                          <m:dPr>
                            <m:begChr m:val=""/>
                            <m:endChr m:val="⟩"/>
                            <m:ctrlP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ja-JP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|</m:t>
                            </m:r>
                            <m: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e>
                    </m:nary>
                  </m:oMath>
                </a14:m>
                <a:endParaRPr lang="en-US" altLang="ja-JP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角丸四角形吹き出し 45">
                <a:extLst>
                  <a:ext uri="{FF2B5EF4-FFF2-40B4-BE49-F238E27FC236}">
                    <a16:creationId xmlns:a16="http://schemas.microsoft.com/office/drawing/2014/main" id="{D6C9EBF4-4E4D-D444-82C4-7FEECB7FBF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863" y="844215"/>
                <a:ext cx="5426840" cy="419398"/>
              </a:xfrm>
              <a:prstGeom prst="wedgeRoundRectCallout">
                <a:avLst>
                  <a:gd name="adj1" fmla="val -48934"/>
                  <a:gd name="adj2" fmla="val -8773"/>
                  <a:gd name="adj3" fmla="val 16667"/>
                </a:avLst>
              </a:prstGeom>
              <a:blipFill>
                <a:blip r:embed="rId11"/>
                <a:stretch>
                  <a:fillRect t="-85714" r="-699" b="-13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1C6F4F7-1608-B44E-8069-98FA84970917}"/>
              </a:ext>
            </a:extLst>
          </p:cNvPr>
          <p:cNvGrpSpPr/>
          <p:nvPr/>
        </p:nvGrpSpPr>
        <p:grpSpPr>
          <a:xfrm>
            <a:off x="2243019" y="1368155"/>
            <a:ext cx="3967502" cy="1215924"/>
            <a:chOff x="2289863" y="1351378"/>
            <a:chExt cx="4191489" cy="1284570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68DD7B28-367B-1949-8773-1C0BA4DEAE34}"/>
                </a:ext>
              </a:extLst>
            </p:cNvPr>
            <p:cNvGrpSpPr/>
            <p:nvPr/>
          </p:nvGrpSpPr>
          <p:grpSpPr>
            <a:xfrm>
              <a:off x="2289863" y="1351378"/>
              <a:ext cx="4057978" cy="1151063"/>
              <a:chOff x="2289863" y="1330910"/>
              <a:chExt cx="4057978" cy="1151063"/>
            </a:xfrm>
          </p:grpSpPr>
          <p:pic>
            <p:nvPicPr>
              <p:cNvPr id="33" name="図 32" descr="ダイアグラム&#10;&#10;自動的に生成された説明">
                <a:extLst>
                  <a:ext uri="{FF2B5EF4-FFF2-40B4-BE49-F238E27FC236}">
                    <a16:creationId xmlns:a16="http://schemas.microsoft.com/office/drawing/2014/main" id="{3983E9F4-A264-3843-882D-45D3346DE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43719" y="1360654"/>
                <a:ext cx="3504122" cy="112131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正方形/長方形 15">
                    <a:extLst>
                      <a:ext uri="{FF2B5EF4-FFF2-40B4-BE49-F238E27FC236}">
                        <a16:creationId xmlns:a16="http://schemas.microsoft.com/office/drawing/2014/main" id="{151BB28A-00CE-4F45-9484-8377236F07D6}"/>
                      </a:ext>
                    </a:extLst>
                  </p:cNvPr>
                  <p:cNvSpPr/>
                  <p:nvPr/>
                </p:nvSpPr>
                <p:spPr>
                  <a:xfrm>
                    <a:off x="2289863" y="1330910"/>
                    <a:ext cx="596382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  <m:r>
                          <a:rPr lang="en-US" altLang="ja-JP" sz="1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</m:oMath>
                    </a14:m>
                    <a:r>
                      <a:rPr lang="en-US" altLang="ja-JP" sz="1400" dirty="0"/>
                      <a:t>A</a:t>
                    </a:r>
                    <a:endParaRPr lang="ja-JP" altLang="en-US" sz="1400"/>
                  </a:p>
                </p:txBody>
              </p:sp>
            </mc:Choice>
            <mc:Fallback xmlns="">
              <p:sp>
                <p:nvSpPr>
                  <p:cNvPr id="16" name="正方形/長方形 15">
                    <a:extLst>
                      <a:ext uri="{FF2B5EF4-FFF2-40B4-BE49-F238E27FC236}">
                        <a16:creationId xmlns:a16="http://schemas.microsoft.com/office/drawing/2014/main" id="{151BB28A-00CE-4F45-9484-8377236F07D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89863" y="1330910"/>
                    <a:ext cx="596382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6522" b="-2916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3B192A29-B170-8745-9DAB-27B8D04E0177}"/>
                  </a:ext>
                </a:extLst>
              </p:cNvPr>
              <p:cNvSpPr/>
              <p:nvPr/>
            </p:nvSpPr>
            <p:spPr>
              <a:xfrm>
                <a:off x="2569733" y="1840266"/>
                <a:ext cx="30649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/>
                  <a:t>B</a:t>
                </a:r>
                <a:endParaRPr lang="ja-JP" altLang="en-US" sz="14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正方形/長方形 12">
                  <a:extLst>
                    <a:ext uri="{FF2B5EF4-FFF2-40B4-BE49-F238E27FC236}">
                      <a16:creationId xmlns:a16="http://schemas.microsoft.com/office/drawing/2014/main" id="{4CB23706-A38E-874A-9E95-497769D7F968}"/>
                    </a:ext>
                  </a:extLst>
                </p:cNvPr>
                <p:cNvSpPr/>
                <p:nvPr/>
              </p:nvSpPr>
              <p:spPr>
                <a:xfrm>
                  <a:off x="6110738" y="2266616"/>
                  <a:ext cx="3706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mr-IN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</m:oMath>
                    </m:oMathPara>
                  </a14:m>
                  <a:endParaRPr lang="ja-JP" altLang="en-US"/>
                </a:p>
              </p:txBody>
            </p:sp>
          </mc:Choice>
          <mc:Fallback xmlns="">
            <p:sp>
              <p:nvSpPr>
                <p:cNvPr id="13" name="正方形/長方形 12">
                  <a:extLst>
                    <a:ext uri="{FF2B5EF4-FFF2-40B4-BE49-F238E27FC236}">
                      <a16:creationId xmlns:a16="http://schemas.microsoft.com/office/drawing/2014/main" id="{4CB23706-A38E-874A-9E95-497769D7F9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0738" y="2266616"/>
                  <a:ext cx="370614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8DCD4E9-6141-6044-8F56-EB66D20F388E}"/>
              </a:ext>
            </a:extLst>
          </p:cNvPr>
          <p:cNvGrpSpPr/>
          <p:nvPr/>
        </p:nvGrpSpPr>
        <p:grpSpPr>
          <a:xfrm>
            <a:off x="271919" y="3360378"/>
            <a:ext cx="3679877" cy="3345222"/>
            <a:chOff x="271919" y="3360378"/>
            <a:chExt cx="3679877" cy="3345222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DE28FD95-D2E1-2341-9505-FBC3244E9E3E}"/>
                </a:ext>
              </a:extLst>
            </p:cNvPr>
            <p:cNvGrpSpPr/>
            <p:nvPr/>
          </p:nvGrpSpPr>
          <p:grpSpPr>
            <a:xfrm>
              <a:off x="271919" y="4686154"/>
              <a:ext cx="3679877" cy="2019446"/>
              <a:chOff x="271919" y="4686154"/>
              <a:chExt cx="3679877" cy="2019446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271919" y="4686154"/>
                <a:ext cx="3191358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/>
                  <a:t>(</a:t>
                </a:r>
                <a:r>
                  <a:rPr lang="en-US" altLang="ja-JP" i="1" dirty="0" err="1"/>
                  <a:t>λ,η</a:t>
                </a:r>
                <a:r>
                  <a:rPr lang="en-US" altLang="ja-JP" dirty="0"/>
                  <a:t>)</a:t>
                </a:r>
                <a:r>
                  <a:rPr lang="ja-JP" altLang="en-US"/>
                  <a:t>に対する連立方程式</a:t>
                </a:r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" name="角丸四角形 3"/>
              <p:cNvSpPr/>
              <p:nvPr/>
            </p:nvSpPr>
            <p:spPr>
              <a:xfrm>
                <a:off x="625838" y="5121511"/>
                <a:ext cx="3325958" cy="1584089"/>
              </a:xfrm>
              <a:prstGeom prst="roundRect">
                <a:avLst/>
              </a:prstGeom>
              <a:noFill/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" name="正方形/長方形 6"/>
              <p:cNvSpPr/>
              <p:nvPr/>
            </p:nvSpPr>
            <p:spPr>
              <a:xfrm>
                <a:off x="3339285" y="6085065"/>
                <a:ext cx="57099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FF0000"/>
                    </a:solidFill>
                  </a:rPr>
                  <a:t>(B)</a:t>
                </a:r>
                <a:endParaRPr lang="ja-JP" altLang="en-US" sz="2000" dirty="0"/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3324997" y="5390456"/>
                <a:ext cx="5661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 dirty="0">
                    <a:solidFill>
                      <a:srgbClr val="0000FF"/>
                    </a:solidFill>
                  </a:rPr>
                  <a:t>(A)</a:t>
                </a:r>
                <a:endParaRPr lang="ja-JP" altLang="en-US" sz="2000" dirty="0">
                  <a:solidFill>
                    <a:srgbClr val="0000FF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正方形/長方形 33"/>
                  <p:cNvSpPr/>
                  <p:nvPr/>
                </p:nvSpPr>
                <p:spPr>
                  <a:xfrm>
                    <a:off x="824627" y="5121511"/>
                    <a:ext cx="2370833" cy="153247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ctrlPr>
                                <a:rPr lang="is-IS" altLang="ja-JP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1600" i="1"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3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mr-IN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l-GR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  <m:r>
                            <a:rPr lang="en-US" altLang="ja-JP" sz="1600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ja-JP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</m:oMath>
                      </m:oMathPara>
                    </a14:m>
                    <a:endParaRPr lang="en-US" altLang="ja-JP" sz="160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ctrlPr>
                                <a:rPr lang="is-IS" altLang="ja-JP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1600" i="1"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3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mr-IN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l-GR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𝜆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𝛿</m:t>
                                      </m:r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en-US" altLang="ja-JP" sz="16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  <m:r>
                            <a:rPr lang="en-US" altLang="ja-JP" sz="1600" i="1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𝑡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ja-JP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𝜂</m:t>
                              </m:r>
                            </m:den>
                          </m:f>
                        </m:oMath>
                      </m:oMathPara>
                    </a14:m>
                    <a:endParaRPr lang="ja-JP" altLang="en-US" sz="1600" dirty="0"/>
                  </a:p>
                </p:txBody>
              </p:sp>
            </mc:Choice>
            <mc:Fallback xmlns="">
              <p:sp>
                <p:nvSpPr>
                  <p:cNvPr id="34" name="正方形/長方形 3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4627" y="5121511"/>
                    <a:ext cx="2370833" cy="1532471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28723" t="-50000" b="-7623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下矢印 22">
                  <a:extLst>
                    <a:ext uri="{FF2B5EF4-FFF2-40B4-BE49-F238E27FC236}">
                      <a16:creationId xmlns:a16="http://schemas.microsoft.com/office/drawing/2014/main" id="{5E84695D-0046-FA44-B0A1-4FBC93120D4B}"/>
                    </a:ext>
                  </a:extLst>
                </p:cNvPr>
                <p:cNvSpPr/>
                <p:nvPr/>
              </p:nvSpPr>
              <p:spPr>
                <a:xfrm>
                  <a:off x="427163" y="3360378"/>
                  <a:ext cx="226155" cy="1142052"/>
                </a:xfrm>
                <a:prstGeom prst="downArrow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ja-JP" i="1" dirty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ja-JP" altLang="en-US">
                    <a:solidFill>
                      <a:schemeClr val="tx1"/>
                    </a:solidFill>
                  </a:endParaRPr>
                </a:p>
                <a:p>
                  <a:pPr algn="ctr"/>
                  <a:endParaRPr kumimoji="1" lang="ja-JP" altLang="en-US"/>
                </a:p>
              </p:txBody>
            </p:sp>
          </mc:Choice>
          <mc:Fallback xmlns="">
            <p:sp>
              <p:nvSpPr>
                <p:cNvPr id="23" name="下矢印 22">
                  <a:extLst>
                    <a:ext uri="{FF2B5EF4-FFF2-40B4-BE49-F238E27FC236}">
                      <a16:creationId xmlns:a16="http://schemas.microsoft.com/office/drawing/2014/main" id="{5E84695D-0046-FA44-B0A1-4FBC93120D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163" y="3360378"/>
                  <a:ext cx="226155" cy="1142052"/>
                </a:xfrm>
                <a:prstGeom prst="downArrow">
                  <a:avLst/>
                </a:prstGeom>
                <a:blipFill>
                  <a:blip r:embed="rId16"/>
                  <a:stretch>
                    <a:fillRect l="-42857" r="-952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角丸四角形吹き出し 47">
            <a:extLst>
              <a:ext uri="{FF2B5EF4-FFF2-40B4-BE49-F238E27FC236}">
                <a16:creationId xmlns:a16="http://schemas.microsoft.com/office/drawing/2014/main" id="{0ED856B6-9FBF-8D49-9353-E9997A150A6D}"/>
              </a:ext>
            </a:extLst>
          </p:cNvPr>
          <p:cNvSpPr/>
          <p:nvPr/>
        </p:nvSpPr>
        <p:spPr>
          <a:xfrm>
            <a:off x="6275540" y="1552545"/>
            <a:ext cx="3504123" cy="480386"/>
          </a:xfrm>
          <a:prstGeom prst="wedgeRoundRectCallout">
            <a:avLst>
              <a:gd name="adj1" fmla="val -57276"/>
              <a:gd name="adj2" fmla="val -25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>
                <a:solidFill>
                  <a:srgbClr val="000000"/>
                </a:solidFill>
              </a:rPr>
              <a:t>どのようなモードが存在する？</a:t>
            </a:r>
            <a:endParaRPr lang="ja-JP" altLang="en-US" dirty="0"/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8AE2A723-629B-E64C-99B0-91ABB3C9C171}"/>
              </a:ext>
            </a:extLst>
          </p:cNvPr>
          <p:cNvGrpSpPr/>
          <p:nvPr/>
        </p:nvGrpSpPr>
        <p:grpSpPr>
          <a:xfrm>
            <a:off x="4867404" y="2657830"/>
            <a:ext cx="3338332" cy="2719922"/>
            <a:chOff x="4867404" y="2657830"/>
            <a:chExt cx="3338332" cy="2719922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4867404" y="2657830"/>
              <a:ext cx="3338332" cy="2660909"/>
              <a:chOff x="736670" y="4495451"/>
              <a:chExt cx="3338332" cy="2660909"/>
            </a:xfrm>
          </p:grpSpPr>
          <p:sp>
            <p:nvSpPr>
              <p:cNvPr id="25" name="正方形/長方形 24"/>
              <p:cNvSpPr/>
              <p:nvPr/>
            </p:nvSpPr>
            <p:spPr>
              <a:xfrm>
                <a:off x="736670" y="4495451"/>
                <a:ext cx="2404765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dirty="0" err="1"/>
                  <a:t>ε</a:t>
                </a:r>
                <a:r>
                  <a:rPr lang="en-US" altLang="ja-JP" dirty="0"/>
                  <a:t>=0</a:t>
                </a:r>
                <a:r>
                  <a:rPr lang="ja-JP" altLang="en-US" dirty="0"/>
                  <a:t>における</a:t>
                </a:r>
                <a:r>
                  <a:rPr lang="ja-JP" altLang="en-US" dirty="0">
                    <a:solidFill>
                      <a:srgbClr val="000000"/>
                    </a:solidFill>
                    <a:ea typeface="ＭＳ Ｐゴシック" pitchFamily="-29" charset="-128"/>
                    <a:cs typeface="Calibri"/>
                  </a:rPr>
                  <a:t>解</a:t>
                </a:r>
                <a:r>
                  <a:rPr lang="en-US" altLang="ja-JP" dirty="0">
                    <a:solidFill>
                      <a:srgbClr val="000000"/>
                    </a:solidFill>
                    <a:ea typeface="ＭＳ Ｐゴシック" pitchFamily="-29" charset="-128"/>
                    <a:cs typeface="Calibri"/>
                  </a:rPr>
                  <a:t>(</a:t>
                </a:r>
                <a:r>
                  <a:rPr lang="en-US" altLang="ja-JP" i="1" dirty="0" err="1"/>
                  <a:t>λ</a:t>
                </a:r>
                <a:r>
                  <a:rPr lang="en-US" altLang="ja-JP" dirty="0"/>
                  <a:t>)</a:t>
                </a:r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2414863" y="4803443"/>
                <a:ext cx="1660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dirty="0"/>
                  <a:t>(</a:t>
                </a:r>
                <a:r>
                  <a:rPr lang="en-US" altLang="ja-JP" sz="1400" i="1" dirty="0" err="1"/>
                  <a:t>n,m</a:t>
                </a:r>
                <a:r>
                  <a:rPr lang="en-US" altLang="ja-JP" sz="1400" dirty="0"/>
                  <a:t>)=(6,4), </a:t>
                </a:r>
                <a:r>
                  <a:rPr lang="en-US" altLang="ja-JP" sz="1400" dirty="0" err="1"/>
                  <a:t>μ</a:t>
                </a:r>
                <a:r>
                  <a:rPr lang="en-US" altLang="ja-JP" sz="1400" dirty="0"/>
                  <a:t>=1</a:t>
                </a:r>
              </a:p>
            </p:txBody>
          </p:sp>
          <p:pic>
            <p:nvPicPr>
              <p:cNvPr id="2" name="図 1" descr="fig06_lambdaSol_0604.gif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996" y="4910631"/>
                <a:ext cx="2322368" cy="224572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74CE55B7-36E8-D34F-B8E6-BE33782FBCCE}"/>
                    </a:ext>
                  </a:extLst>
                </p:cNvPr>
                <p:cNvSpPr/>
                <p:nvPr/>
              </p:nvSpPr>
              <p:spPr>
                <a:xfrm>
                  <a:off x="6800846" y="4731421"/>
                  <a:ext cx="956993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70C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  <m:t>𝐴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  <m:t>=</m:t>
                        </m:r>
                        <m:r>
                          <a:rPr lang="en-US" altLang="ja-JP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altLang="ja-JP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ＭＳ Ｐゴシック" pitchFamily="-29" charset="-128"/>
                    <a:cs typeface="Calibri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𝐵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  <m:t>=3</m:t>
                        </m:r>
                      </m:oMath>
                    </m:oMathPara>
                  </a14:m>
                  <a:endParaRPr lang="ja-JP" altLang="en-US"/>
                </a:p>
              </p:txBody>
            </p:sp>
          </mc:Choice>
          <mc:Fallback xmlns="">
            <p:sp>
              <p:nvSpPr>
                <p:cNvPr id="26" name="正方形/長方形 25">
                  <a:extLst>
                    <a:ext uri="{FF2B5EF4-FFF2-40B4-BE49-F238E27FC236}">
                      <a16:creationId xmlns:a16="http://schemas.microsoft.com/office/drawing/2014/main" id="{74CE55B7-36E8-D34F-B8E6-BE33782FBC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0846" y="4731421"/>
                  <a:ext cx="956993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スライド番号プレースホルダー 23">
            <a:extLst>
              <a:ext uri="{FF2B5EF4-FFF2-40B4-BE49-F238E27FC236}">
                <a16:creationId xmlns:a16="http://schemas.microsoft.com/office/drawing/2014/main" id="{3D1E4D45-6F90-274D-8B30-0526AE10A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12</a:t>
            </a:fld>
            <a:r>
              <a:rPr lang="en-US" altLang="ja-JP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2698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2133600" y="152400"/>
            <a:ext cx="82915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端状態の性質</a:t>
            </a:r>
            <a:endParaRPr kumimoji="0" lang="en-US" altLang="ja-JP" sz="3200" dirty="0">
              <a:solidFill>
                <a:schemeClr val="tx1"/>
              </a:solidFill>
              <a:cs typeface="Calibri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6183315" y="2881410"/>
            <a:ext cx="3513668" cy="1281436"/>
            <a:chOff x="1145116" y="5078872"/>
            <a:chExt cx="3513668" cy="1281436"/>
          </a:xfrm>
        </p:grpSpPr>
        <p:sp>
          <p:nvSpPr>
            <p:cNvPr id="4" name="正方形/長方形 3"/>
            <p:cNvSpPr/>
            <p:nvPr/>
          </p:nvSpPr>
          <p:spPr>
            <a:xfrm>
              <a:off x="1761221" y="5078872"/>
              <a:ext cx="9701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600" i="1" dirty="0">
                  <a:solidFill>
                    <a:srgbClr val="000000"/>
                  </a:solidFill>
                </a:rPr>
                <a:t>N</a:t>
              </a:r>
              <a:r>
                <a:rPr lang="en-US" altLang="ja-JP" sz="1600" baseline="-25000" dirty="0">
                  <a:solidFill>
                    <a:srgbClr val="000000"/>
                  </a:solidFill>
                </a:rPr>
                <a:t>BC,A</a:t>
              </a:r>
              <a:r>
                <a:rPr lang="en-US" altLang="ja-JP" sz="1600" dirty="0">
                  <a:solidFill>
                    <a:srgbClr val="000000"/>
                  </a:solidFill>
                </a:rPr>
                <a:t>=3 </a:t>
              </a:r>
              <a:endParaRPr lang="ja-JP" altLang="en-US" sz="1600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785266" y="6021754"/>
              <a:ext cx="9156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ja-JP" sz="1600" i="1" dirty="0">
                  <a:solidFill>
                    <a:srgbClr val="000000"/>
                  </a:solidFill>
                </a:rPr>
                <a:t>N</a:t>
              </a:r>
              <a:r>
                <a:rPr lang="en-US" altLang="ja-JP" sz="1600" baseline="-25000" dirty="0">
                  <a:solidFill>
                    <a:srgbClr val="000000"/>
                  </a:solidFill>
                </a:rPr>
                <a:t>BC,B</a:t>
              </a:r>
              <a:r>
                <a:rPr lang="en-US" altLang="ja-JP" sz="1600" dirty="0">
                  <a:solidFill>
                    <a:srgbClr val="000000"/>
                  </a:solidFill>
                </a:rPr>
                <a:t>=2</a:t>
              </a:r>
              <a:endParaRPr lang="ja-JP" altLang="en-US" sz="1600" dirty="0"/>
            </a:p>
          </p:txBody>
        </p:sp>
        <p:pic>
          <p:nvPicPr>
            <p:cNvPr id="34" name="図 33" descr="fig05_0703_0604_1D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116" y="5417731"/>
              <a:ext cx="3513668" cy="664084"/>
            </a:xfrm>
            <a:prstGeom prst="rect">
              <a:avLst/>
            </a:prstGeom>
          </p:spPr>
        </p:pic>
      </p:grpSp>
      <p:sp>
        <p:nvSpPr>
          <p:cNvPr id="30" name="正方形/長方形 29"/>
          <p:cNvSpPr/>
          <p:nvPr/>
        </p:nvSpPr>
        <p:spPr>
          <a:xfrm>
            <a:off x="5853591" y="1372663"/>
            <a:ext cx="242680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i="1" dirty="0">
                <a:solidFill>
                  <a:srgbClr val="000000"/>
                </a:solidFill>
              </a:rPr>
              <a:t>N</a:t>
            </a:r>
            <a:r>
              <a:rPr lang="en-US" altLang="ja-JP" i="1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dirty="0">
                <a:solidFill>
                  <a:srgbClr val="000000"/>
                </a:solidFill>
              </a:rPr>
              <a:t> </a:t>
            </a:r>
            <a:r>
              <a:rPr lang="ja-JP" altLang="en-US">
                <a:solidFill>
                  <a:srgbClr val="000000"/>
                </a:solidFill>
              </a:rPr>
              <a:t>：減衰波の</a:t>
            </a:r>
            <a:r>
              <a:rPr lang="ja-JP" altLang="en-US" dirty="0">
                <a:solidFill>
                  <a:srgbClr val="000000"/>
                </a:solidFill>
              </a:rPr>
              <a:t>数</a:t>
            </a:r>
            <a:endParaRPr lang="en-US" altLang="ja-JP" dirty="0">
              <a:solidFill>
                <a:srgbClr val="000000"/>
              </a:solidFill>
            </a:endParaRPr>
          </a:p>
          <a:p>
            <a:r>
              <a:rPr lang="en-US" altLang="ja-JP" i="1" dirty="0">
                <a:solidFill>
                  <a:srgbClr val="000000"/>
                </a:solidFill>
              </a:rPr>
              <a:t>N</a:t>
            </a:r>
            <a:r>
              <a:rPr lang="en-US" altLang="ja-JP" baseline="-25000" dirty="0">
                <a:solidFill>
                  <a:srgbClr val="000000"/>
                </a:solidFill>
              </a:rPr>
              <a:t>BC</a:t>
            </a:r>
            <a:r>
              <a:rPr lang="en-US" altLang="ja-JP" i="1" baseline="-25000" dirty="0">
                <a:solidFill>
                  <a:srgbClr val="000000"/>
                </a:solidFill>
              </a:rPr>
              <a:t>,</a:t>
            </a:r>
            <a:r>
              <a:rPr lang="en-US" altLang="ja-JP" i="1" baseline="-25000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i="1" dirty="0">
                <a:solidFill>
                  <a:srgbClr val="000000"/>
                </a:solidFill>
              </a:rPr>
              <a:t> </a:t>
            </a:r>
            <a:r>
              <a:rPr lang="ja-JP" altLang="en-US">
                <a:solidFill>
                  <a:srgbClr val="000000"/>
                </a:solidFill>
              </a:rPr>
              <a:t>：条件</a:t>
            </a:r>
            <a:r>
              <a:rPr lang="ja-JP" altLang="en-US" dirty="0">
                <a:solidFill>
                  <a:srgbClr val="000000"/>
                </a:solidFill>
              </a:rPr>
              <a:t>の数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正方形/長方形 15"/>
              <p:cNvSpPr/>
              <p:nvPr/>
            </p:nvSpPr>
            <p:spPr>
              <a:xfrm>
                <a:off x="2331389" y="1396448"/>
                <a:ext cx="3460665" cy="579261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</m:ctrlPr>
                        </m:sSubSupPr>
                        <m:e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ja-JP" sz="2000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edge</m:t>
                          </m:r>
                        </m:sub>
                        <m:sup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(</m:t>
                          </m:r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)</m:t>
                          </m:r>
                        </m:sup>
                      </m:sSubSup>
                      <m:r>
                        <a:rPr lang="en-US" altLang="ja-JP" sz="2000" i="1">
                          <a:solidFill>
                            <a:srgbClr val="000000"/>
                          </a:solidFill>
                          <a:latin typeface="Cambria Math" charset="0"/>
                          <a:ea typeface="ＭＳ Ｐゴシック" pitchFamily="-29" charset="-128"/>
                          <a:cs typeface="Calibri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ja-JP" sz="2000">
                          <a:solidFill>
                            <a:srgbClr val="000000"/>
                          </a:solidFill>
                          <a:latin typeface="Cambria Math" charset="0"/>
                          <a:ea typeface="ＭＳ Ｐゴシック" pitchFamily="-29" charset="-128"/>
                          <a:cs typeface="Calibri"/>
                        </a:rPr>
                        <m:t>max</m:t>
                      </m:r>
                      <m:d>
                        <m:dPr>
                          <m:ctrlPr>
                            <a:rPr lang="mr-IN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</m:ctrlPr>
                        </m:dPr>
                        <m:e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pitchFamily="-29" charset="-128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ＭＳ Ｐゴシック" pitchFamily="-29" charset="-128"/>
                                  <a:cs typeface="Calibri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sub>
                          </m:sSub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pitchFamily="-29" charset="-128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ＭＳ Ｐゴシック" pitchFamily="-29" charset="-128"/>
                                  <a:cs typeface="Calibri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ＭＳ Ｐゴシック" pitchFamily="-29" charset="-128"/>
                                  <a:cs typeface="Calibri"/>
                                </a:rPr>
                                <m:t>𝐵𝐶</m:t>
                              </m:r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ＭＳ Ｐゴシック" pitchFamily="-29" charset="-128"/>
                                  <a:cs typeface="Calibri"/>
                                </a:rPr>
                                <m:t>,</m:t>
                              </m:r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正方形/長方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1389" y="1396448"/>
                <a:ext cx="3460665" cy="579261"/>
              </a:xfrm>
              <a:prstGeom prst="rect">
                <a:avLst/>
              </a:prstGeom>
              <a:blipFill>
                <a:blip r:embed="rId4"/>
                <a:stretch>
                  <a:fillRect b="-127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ine 3">
            <a:extLst>
              <a:ext uri="{FF2B5EF4-FFF2-40B4-BE49-F238E27FC236}">
                <a16:creationId xmlns:a16="http://schemas.microsoft.com/office/drawing/2014/main" id="{97D3D226-B778-8447-9FEE-ADC908E76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D9F906A-2EF7-034D-B3E5-1CD32B3DB758}"/>
              </a:ext>
            </a:extLst>
          </p:cNvPr>
          <p:cNvSpPr/>
          <p:nvPr/>
        </p:nvSpPr>
        <p:spPr>
          <a:xfrm>
            <a:off x="1789535" y="861382"/>
            <a:ext cx="36423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000000"/>
                </a:solidFill>
                <a:latin typeface="+mn-ea"/>
                <a:cs typeface="Calibri"/>
              </a:rPr>
              <a:t>端状態の数</a:t>
            </a:r>
            <a:r>
              <a:rPr lang="en-US" altLang="ja-JP" sz="2000" dirty="0">
                <a:solidFill>
                  <a:srgbClr val="000000"/>
                </a:solidFill>
                <a:latin typeface="+mn-ea"/>
                <a:cs typeface="Calibri"/>
              </a:rPr>
              <a:t>/</a:t>
            </a:r>
            <a:r>
              <a:rPr lang="ja-JP" altLang="en-US" sz="2000">
                <a:solidFill>
                  <a:srgbClr val="000000"/>
                </a:solidFill>
                <a:latin typeface="+mn-ea"/>
                <a:cs typeface="Calibri"/>
              </a:rPr>
              <a:t>（スピン・端）：</a:t>
            </a:r>
            <a:endParaRPr lang="ja-JP" altLang="en-US" sz="2000">
              <a:latin typeface="+mn-ea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590F293-5E2C-5543-8F7B-12869A9C2C18}"/>
              </a:ext>
            </a:extLst>
          </p:cNvPr>
          <p:cNvSpPr/>
          <p:nvPr/>
        </p:nvSpPr>
        <p:spPr>
          <a:xfrm>
            <a:off x="6491367" y="4344695"/>
            <a:ext cx="3513668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2000" i="1" dirty="0">
                <a:solidFill>
                  <a:srgbClr val="000000"/>
                </a:solidFill>
              </a:rPr>
              <a:t>N</a:t>
            </a:r>
            <a:r>
              <a:rPr lang="en-US" altLang="ja-JP" sz="2000" baseline="-25000" dirty="0">
                <a:solidFill>
                  <a:srgbClr val="000000"/>
                </a:solidFill>
              </a:rPr>
              <a:t>A</a:t>
            </a:r>
            <a:r>
              <a:rPr lang="en-US" altLang="ja-JP" sz="2000" dirty="0">
                <a:solidFill>
                  <a:srgbClr val="000000"/>
                </a:solidFill>
              </a:rPr>
              <a:t>=2, </a:t>
            </a:r>
            <a:r>
              <a:rPr lang="en-US" altLang="ja-JP" sz="2000" i="1" dirty="0">
                <a:solidFill>
                  <a:srgbClr val="000000"/>
                </a:solidFill>
              </a:rPr>
              <a:t>N</a:t>
            </a:r>
            <a:r>
              <a:rPr lang="en-US" altLang="ja-JP" sz="2000" baseline="-25000" dirty="0">
                <a:solidFill>
                  <a:srgbClr val="000000"/>
                </a:solidFill>
              </a:rPr>
              <a:t>BC,A</a:t>
            </a:r>
            <a:r>
              <a:rPr lang="en-US" altLang="ja-JP" sz="2000" dirty="0">
                <a:solidFill>
                  <a:srgbClr val="000000"/>
                </a:solidFill>
              </a:rPr>
              <a:t>=3 </a:t>
            </a:r>
            <a:r>
              <a:rPr lang="en-US" altLang="ja-JP" sz="2000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altLang="ja-JP" sz="2000" i="1" dirty="0" err="1">
                <a:solidFill>
                  <a:srgbClr val="000000"/>
                </a:solidFill>
                <a:sym typeface="Wingdings"/>
              </a:rPr>
              <a:t>N</a:t>
            </a:r>
            <a:r>
              <a:rPr lang="en-US" altLang="ja-JP" sz="2000" baseline="-25000" dirty="0" err="1">
                <a:solidFill>
                  <a:srgbClr val="000000"/>
                </a:solidFill>
                <a:sym typeface="Wingdings"/>
              </a:rPr>
              <a:t>edge</a:t>
            </a:r>
            <a:r>
              <a:rPr lang="en-US" altLang="ja-JP" sz="2000" baseline="30000" dirty="0">
                <a:solidFill>
                  <a:srgbClr val="000000"/>
                </a:solidFill>
                <a:sym typeface="Wingdings"/>
              </a:rPr>
              <a:t>(A)</a:t>
            </a:r>
            <a:r>
              <a:rPr lang="en-US" altLang="ja-JP" sz="2000" dirty="0">
                <a:solidFill>
                  <a:srgbClr val="000000"/>
                </a:solidFill>
                <a:sym typeface="Wingdings"/>
              </a:rPr>
              <a:t>=0</a:t>
            </a:r>
            <a:endParaRPr lang="en-US" altLang="ja-JP" sz="2000" dirty="0">
              <a:solidFill>
                <a:srgbClr val="000000"/>
              </a:solidFill>
            </a:endParaRPr>
          </a:p>
          <a:p>
            <a:r>
              <a:rPr lang="en-US" altLang="ja-JP" sz="2000" i="1" dirty="0">
                <a:solidFill>
                  <a:srgbClr val="000000"/>
                </a:solidFill>
              </a:rPr>
              <a:t>N</a:t>
            </a:r>
            <a:r>
              <a:rPr lang="en-US" altLang="ja-JP" sz="2000" baseline="-25000" dirty="0">
                <a:solidFill>
                  <a:srgbClr val="000000"/>
                </a:solidFill>
              </a:rPr>
              <a:t>B</a:t>
            </a:r>
            <a:r>
              <a:rPr lang="en-US" altLang="ja-JP" sz="2000" dirty="0">
                <a:solidFill>
                  <a:srgbClr val="000000"/>
                </a:solidFill>
              </a:rPr>
              <a:t>=3, </a:t>
            </a:r>
            <a:r>
              <a:rPr lang="en-US" altLang="ja-JP" sz="2000" i="1" dirty="0">
                <a:solidFill>
                  <a:srgbClr val="000000"/>
                </a:solidFill>
              </a:rPr>
              <a:t>N</a:t>
            </a:r>
            <a:r>
              <a:rPr lang="en-US" altLang="ja-JP" sz="2000" baseline="-25000" dirty="0">
                <a:solidFill>
                  <a:srgbClr val="000000"/>
                </a:solidFill>
              </a:rPr>
              <a:t>BC,B</a:t>
            </a:r>
            <a:r>
              <a:rPr lang="en-US" altLang="ja-JP" sz="2000" dirty="0">
                <a:solidFill>
                  <a:srgbClr val="000000"/>
                </a:solidFill>
              </a:rPr>
              <a:t>=2 </a:t>
            </a:r>
            <a:r>
              <a:rPr lang="en-US" altLang="ja-JP" sz="2000" dirty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altLang="ja-JP" sz="2000" i="1" dirty="0" err="1">
                <a:solidFill>
                  <a:srgbClr val="000000"/>
                </a:solidFill>
                <a:sym typeface="Wingdings"/>
              </a:rPr>
              <a:t>N</a:t>
            </a:r>
            <a:r>
              <a:rPr lang="en-US" altLang="ja-JP" sz="2000" baseline="-25000" dirty="0" err="1">
                <a:solidFill>
                  <a:srgbClr val="000000"/>
                </a:solidFill>
                <a:sym typeface="Wingdings"/>
              </a:rPr>
              <a:t>edge</a:t>
            </a:r>
            <a:r>
              <a:rPr lang="en-US" altLang="ja-JP" sz="2000" baseline="30000" dirty="0">
                <a:solidFill>
                  <a:srgbClr val="000000"/>
                </a:solidFill>
                <a:sym typeface="Wingdings"/>
              </a:rPr>
              <a:t>(B)</a:t>
            </a:r>
            <a:r>
              <a:rPr lang="en-US" altLang="ja-JP" sz="2000" dirty="0">
                <a:solidFill>
                  <a:srgbClr val="000000"/>
                </a:solidFill>
                <a:sym typeface="Wingdings"/>
              </a:rPr>
              <a:t>=1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D6D1654-FDB8-E748-935B-CE41711140B6}"/>
              </a:ext>
            </a:extLst>
          </p:cNvPr>
          <p:cNvSpPr/>
          <p:nvPr/>
        </p:nvSpPr>
        <p:spPr>
          <a:xfrm>
            <a:off x="6342611" y="6561490"/>
            <a:ext cx="5835629" cy="28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Yamakage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Saito, Phys. Rev. B </a:t>
            </a:r>
            <a:r>
              <a:rPr kumimoji="0" lang="en-US" altLang="ja-JP" sz="1400" b="1" kern="0" dirty="0">
                <a:solidFill>
                  <a:srgbClr val="000000"/>
                </a:solidFill>
                <a:cs typeface="Calibri"/>
              </a:rPr>
              <a:t>93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195442 (2016)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F82EEF1-571F-284C-A415-9F9F803FC0D2}"/>
              </a:ext>
            </a:extLst>
          </p:cNvPr>
          <p:cNvSpPr/>
          <p:nvPr/>
        </p:nvSpPr>
        <p:spPr>
          <a:xfrm>
            <a:off x="5485964" y="274148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000000"/>
                </a:solidFill>
              </a:rPr>
              <a:t>境界条件</a:t>
            </a:r>
            <a:endParaRPr lang="ja-JP" altLang="en-US" sz="16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D623E04-03CF-4049-B77D-6C4C71A026E8}"/>
              </a:ext>
            </a:extLst>
          </p:cNvPr>
          <p:cNvSpPr txBox="1"/>
          <p:nvPr/>
        </p:nvSpPr>
        <p:spPr>
          <a:xfrm>
            <a:off x="2063098" y="2372150"/>
            <a:ext cx="296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（例）</a:t>
            </a:r>
            <a:r>
              <a:rPr lang="en-US" altLang="ja-JP" dirty="0"/>
              <a:t> (</a:t>
            </a:r>
            <a:r>
              <a:rPr lang="en-US" altLang="ja-JP" i="1" dirty="0" err="1"/>
              <a:t>n,m</a:t>
            </a:r>
            <a:r>
              <a:rPr lang="en-US" altLang="ja-JP" dirty="0"/>
              <a:t>)=(6,4), </a:t>
            </a:r>
            <a:r>
              <a:rPr lang="en-US" altLang="ja-JP" dirty="0" err="1"/>
              <a:t>μ</a:t>
            </a:r>
            <a:r>
              <a:rPr lang="en-US" altLang="ja-JP" dirty="0"/>
              <a:t>=1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AE3E8AC-060E-C147-A5A2-D70983C6E9E1}"/>
              </a:ext>
            </a:extLst>
          </p:cNvPr>
          <p:cNvGrpSpPr/>
          <p:nvPr/>
        </p:nvGrpSpPr>
        <p:grpSpPr>
          <a:xfrm>
            <a:off x="2917751" y="2801929"/>
            <a:ext cx="2768816" cy="2245729"/>
            <a:chOff x="2917751" y="2801929"/>
            <a:chExt cx="2768816" cy="2245729"/>
          </a:xfrm>
        </p:grpSpPr>
        <p:pic>
          <p:nvPicPr>
            <p:cNvPr id="37" name="図 36" descr="fig06_lambdaSol_0604.gif">
              <a:extLst>
                <a:ext uri="{FF2B5EF4-FFF2-40B4-BE49-F238E27FC236}">
                  <a16:creationId xmlns:a16="http://schemas.microsoft.com/office/drawing/2014/main" id="{F4820AA6-E255-BC43-BD31-BBE01892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751" y="2801929"/>
              <a:ext cx="2322368" cy="22457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E5D12830-8B6C-6F4F-95A7-8F0DC8D8B1E6}"/>
                    </a:ext>
                  </a:extLst>
                </p:cNvPr>
                <p:cNvSpPr/>
                <p:nvPr/>
              </p:nvSpPr>
              <p:spPr>
                <a:xfrm>
                  <a:off x="4729574" y="4202254"/>
                  <a:ext cx="956993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  <m:t>𝐴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  <m:t>=</m:t>
                        </m:r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altLang="ja-JP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ＭＳ Ｐゴシック" pitchFamily="-29" charset="-128"/>
                    <a:cs typeface="Calibri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𝐵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  <m:t>=3</m:t>
                        </m:r>
                      </m:oMath>
                    </m:oMathPara>
                  </a14:m>
                  <a:endParaRPr lang="ja-JP" altLang="en-US"/>
                </a:p>
              </p:txBody>
            </p:sp>
          </mc:Choice>
          <mc:Fallback xmlns=""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E5D12830-8B6C-6F4F-95A7-8F0DC8D8B1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9574" y="4202254"/>
                  <a:ext cx="956993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角丸四角形 38">
            <a:extLst>
              <a:ext uri="{FF2B5EF4-FFF2-40B4-BE49-F238E27FC236}">
                <a16:creationId xmlns:a16="http://schemas.microsoft.com/office/drawing/2014/main" id="{90AE59AC-0600-DA45-A425-5010D8FED0FF}"/>
              </a:ext>
            </a:extLst>
          </p:cNvPr>
          <p:cNvSpPr/>
          <p:nvPr/>
        </p:nvSpPr>
        <p:spPr>
          <a:xfrm>
            <a:off x="2242946" y="1327338"/>
            <a:ext cx="6309383" cy="71385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0" name="図 39" descr="prob_0604_H_50nm_Left.gif">
            <a:extLst>
              <a:ext uri="{FF2B5EF4-FFF2-40B4-BE49-F238E27FC236}">
                <a16:creationId xmlns:a16="http://schemas.microsoft.com/office/drawing/2014/main" id="{88D1E517-A3D4-484B-956E-0B1C715C7B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b="30853"/>
          <a:stretch/>
        </p:blipFill>
        <p:spPr>
          <a:xfrm>
            <a:off x="10319447" y="4004244"/>
            <a:ext cx="1582523" cy="1054663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F1C00AA-2D90-D14A-8BE8-11F36E53B615}"/>
              </a:ext>
            </a:extLst>
          </p:cNvPr>
          <p:cNvGrpSpPr/>
          <p:nvPr/>
        </p:nvGrpSpPr>
        <p:grpSpPr>
          <a:xfrm>
            <a:off x="1789535" y="5130552"/>
            <a:ext cx="5520548" cy="1507098"/>
            <a:chOff x="1789535" y="5130552"/>
            <a:chExt cx="5520548" cy="1507098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2105452E-3467-DF4E-8E42-68953357184D}"/>
                </a:ext>
              </a:extLst>
            </p:cNvPr>
            <p:cNvSpPr txBox="1"/>
            <p:nvPr/>
          </p:nvSpPr>
          <p:spPr>
            <a:xfrm>
              <a:off x="1789535" y="513055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/>
                <a:t>局在長</a:t>
              </a:r>
              <a:endParaRPr lang="en-US" altLang="ja-JP" sz="2000" dirty="0"/>
            </a:p>
          </p:txBody>
        </p:sp>
        <p:sp>
          <p:nvSpPr>
            <p:cNvPr id="36" name="角丸四角形吹き出し 35">
              <a:extLst>
                <a:ext uri="{FF2B5EF4-FFF2-40B4-BE49-F238E27FC236}">
                  <a16:creationId xmlns:a16="http://schemas.microsoft.com/office/drawing/2014/main" id="{AF8C21C1-D1C5-C54D-816C-97D0E95A455A}"/>
                </a:ext>
              </a:extLst>
            </p:cNvPr>
            <p:cNvSpPr/>
            <p:nvPr/>
          </p:nvSpPr>
          <p:spPr>
            <a:xfrm>
              <a:off x="4270100" y="5754847"/>
              <a:ext cx="3039983" cy="483542"/>
            </a:xfrm>
            <a:prstGeom prst="wedgeRoundRectCallout">
              <a:avLst>
                <a:gd name="adj1" fmla="val -62380"/>
                <a:gd name="adj2" fmla="val -33177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400" dirty="0">
                  <a:solidFill>
                    <a:srgbClr val="000000"/>
                  </a:solidFill>
                  <a:latin typeface="+mn-ea"/>
                </a:rPr>
                <a:t>- </a:t>
              </a:r>
              <a:r>
                <a:rPr lang="ja-JP" altLang="en-US" sz="1400">
                  <a:solidFill>
                    <a:srgbClr val="000000"/>
                  </a:solidFill>
                  <a:latin typeface="+mn-ea"/>
                </a:rPr>
                <a:t>エネルギーギャップに反比例</a:t>
              </a:r>
              <a:endParaRPr lang="en-US" altLang="ja-JP" sz="1400" dirty="0">
                <a:solidFill>
                  <a:srgbClr val="000000"/>
                </a:solidFill>
                <a:latin typeface="+mn-ea"/>
              </a:endParaRPr>
            </a:p>
            <a:p>
              <a:r>
                <a:rPr lang="en-US" altLang="ja-JP" sz="1400" dirty="0">
                  <a:solidFill>
                    <a:srgbClr val="000000"/>
                  </a:solidFill>
                  <a:latin typeface="+mn-ea"/>
                </a:rPr>
                <a:t>- </a:t>
              </a:r>
              <a:r>
                <a:rPr lang="ja-JP" altLang="en-US" sz="1400">
                  <a:solidFill>
                    <a:srgbClr val="000000"/>
                  </a:solidFill>
                  <a:latin typeface="+mn-ea"/>
                </a:rPr>
                <a:t>ナノチューブの長さによらない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4D678218-03DA-F34B-A024-1A0644B0CA89}"/>
                    </a:ext>
                  </a:extLst>
                </p:cNvPr>
                <p:cNvSpPr/>
                <p:nvPr/>
              </p:nvSpPr>
              <p:spPr>
                <a:xfrm>
                  <a:off x="2468343" y="5485665"/>
                  <a:ext cx="1382301" cy="7139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/>
                              </a:rPr>
                              <m:t>𝜘</m:t>
                            </m:r>
                          </m:e>
                          <m:sup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  <m:t>−1</m:t>
                            </m:r>
                          </m:sup>
                        </m:sSup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∼</m:t>
                        </m:r>
                        <m:f>
                          <m:f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/>
                              </a:rPr>
                            </m:ctrlPr>
                          </m:fPr>
                          <m:num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altLang="ja-JP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/>
                                  </a:rPr>
                                  <m:t>F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en-US" altLang="ja-JP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/>
                                  </a:rPr>
                                  <m:t>gap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ja-JP" altLang="en-US"/>
                </a:p>
              </p:txBody>
            </p:sp>
          </mc:Choice>
          <mc:Fallback xmlns=""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4D678218-03DA-F34B-A024-1A0644B0CA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343" y="5485665"/>
                  <a:ext cx="1382301" cy="713978"/>
                </a:xfrm>
                <a:prstGeom prst="rect">
                  <a:avLst/>
                </a:prstGeom>
                <a:blipFill>
                  <a:blip r:embed="rId8"/>
                  <a:stretch>
                    <a:fillRect b="-350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08C2460A-BA57-834B-A6FB-D5FF4CAB13C0}"/>
                </a:ext>
              </a:extLst>
            </p:cNvPr>
            <p:cNvSpPr txBox="1"/>
            <p:nvPr/>
          </p:nvSpPr>
          <p:spPr>
            <a:xfrm>
              <a:off x="2468343" y="6329873"/>
              <a:ext cx="1625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/>
                <a:t>半導体</a:t>
              </a:r>
              <a:r>
                <a:rPr kumimoji="1" lang="en-US" altLang="ja-JP" sz="1400" dirty="0"/>
                <a:t>NTs</a:t>
              </a:r>
              <a:r>
                <a:rPr kumimoji="1" lang="ja-JP" altLang="en-US" sz="1400"/>
                <a:t>：</a:t>
              </a:r>
              <a:r>
                <a:rPr kumimoji="1" lang="en-US" altLang="ja-JP" sz="1400" dirty="0"/>
                <a:t>~nm</a:t>
              </a:r>
              <a:endParaRPr kumimoji="1" lang="ja-JP" altLang="en-US" sz="1400"/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FD23EBB-911C-D645-927C-95D887690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13</a:t>
            </a:fld>
            <a:r>
              <a:rPr lang="en-US" altLang="ja-JP"/>
              <a:t>/22</a:t>
            </a:r>
            <a:endParaRPr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2C05D12-0CEC-2848-9B55-0BEB8A10869A}"/>
              </a:ext>
            </a:extLst>
          </p:cNvPr>
          <p:cNvGrpSpPr/>
          <p:nvPr/>
        </p:nvGrpSpPr>
        <p:grpSpPr>
          <a:xfrm>
            <a:off x="4730282" y="3680306"/>
            <a:ext cx="5274753" cy="1341951"/>
            <a:chOff x="4730282" y="3680306"/>
            <a:chExt cx="5274753" cy="1341951"/>
          </a:xfrm>
        </p:grpSpPr>
        <p:sp>
          <p:nvSpPr>
            <p:cNvPr id="3" name="角丸四角形 2">
              <a:extLst>
                <a:ext uri="{FF2B5EF4-FFF2-40B4-BE49-F238E27FC236}">
                  <a16:creationId xmlns:a16="http://schemas.microsoft.com/office/drawing/2014/main" id="{12BB25AC-F311-E54B-ABC9-CD334E9D80AE}"/>
                </a:ext>
              </a:extLst>
            </p:cNvPr>
            <p:cNvSpPr/>
            <p:nvPr/>
          </p:nvSpPr>
          <p:spPr>
            <a:xfrm>
              <a:off x="6491367" y="4697146"/>
              <a:ext cx="3513668" cy="32511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角丸四角形 26">
              <a:extLst>
                <a:ext uri="{FF2B5EF4-FFF2-40B4-BE49-F238E27FC236}">
                  <a16:creationId xmlns:a16="http://schemas.microsoft.com/office/drawing/2014/main" id="{15E4DA8A-F15B-954A-B093-00B1DF5C5D3E}"/>
                </a:ext>
              </a:extLst>
            </p:cNvPr>
            <p:cNvSpPr/>
            <p:nvPr/>
          </p:nvSpPr>
          <p:spPr>
            <a:xfrm>
              <a:off x="6835332" y="3680306"/>
              <a:ext cx="903768" cy="505849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角丸四角形 27">
              <a:extLst>
                <a:ext uri="{FF2B5EF4-FFF2-40B4-BE49-F238E27FC236}">
                  <a16:creationId xmlns:a16="http://schemas.microsoft.com/office/drawing/2014/main" id="{13EA0E7D-923C-9B48-B8ED-08427C4D9CF9}"/>
                </a:ext>
              </a:extLst>
            </p:cNvPr>
            <p:cNvSpPr/>
            <p:nvPr/>
          </p:nvSpPr>
          <p:spPr>
            <a:xfrm>
              <a:off x="4730282" y="4540439"/>
              <a:ext cx="903768" cy="319477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6991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2133600" y="152400"/>
            <a:ext cx="82915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巻き数：トポロジカル不変量</a:t>
            </a:r>
            <a:endParaRPr kumimoji="0" lang="en-US" altLang="ja-JP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/>
              <p:cNvSpPr/>
              <p:nvPr/>
            </p:nvSpPr>
            <p:spPr>
              <a:xfrm>
                <a:off x="3221410" y="842378"/>
                <a:ext cx="4213267" cy="150611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00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ja-JP" sz="2000" i="1">
                          <a:solidFill>
                            <a:srgbClr val="000000"/>
                          </a:solidFill>
                          <a:latin typeface="Cambria Math" charset="0"/>
                          <a:ea typeface="ＭＳ Ｐゴシック" pitchFamily="-29" charset="-128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mr-IN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2</m:t>
                          </m:r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limLow>
                        <m:limLowPr>
                          <m:ctrlPr>
                            <a:rPr lang="mr-IN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mr-IN" altLang="ja-JP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pitchFamily="-29" charset="-128"/>
                                  <a:cs typeface="Calibri"/>
                                </a:rPr>
                              </m:ctrlPr>
                            </m:groupChrPr>
                            <m:e>
                              <m:nary>
                                <m:naryPr>
                                  <m:ctrlPr>
                                    <a:rPr lang="is-I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ＭＳ Ｐゴシック" pitchFamily="-29" charset="-128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ＭＳ Ｐゴシック" pitchFamily="-29" charset="-128"/>
                                      <a:cs typeface="Calibri"/>
                                    </a:rPr>
                                    <m:t>2</m:t>
                                  </m:r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sup>
                                <m:e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ＭＳ Ｐゴシック" pitchFamily="-29" charset="-128"/>
                                      <a:cs typeface="Calibri"/>
                                    </a:rPr>
                                    <m:t>𝑑𝑘</m:t>
                                  </m:r>
                                  <m:f>
                                    <m:fPr>
                                      <m:ctrlPr>
                                        <a:rPr lang="mr-IN" altLang="ja-JP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itchFamily="-29" charset="-128"/>
                                          <a:cs typeface="Calibri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mr-IN" altLang="ja-JP" sz="2000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func>
                                        <m:funcPr>
                                          <m:ctrlPr>
                                            <a:rPr lang="en-US" altLang="ja-JP" sz="200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ja-JP" sz="2000">
                                              <a:solidFill>
                                                <a:srgbClr val="00000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arg</m:t>
                                          </m:r>
                                        </m:fNam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ja-JP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ja-JP" sz="2000" i="1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ja-JP" sz="2000" i="1" dirty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charset="0"/>
                                                  <a:ea typeface="Cambria Math" charset="0"/>
                                                  <a:cs typeface="Cambria Math" charset="0"/>
                                                </a:rPr>
                                                <m:t>𝜇</m:t>
                                              </m:r>
                                            </m:sub>
                                          </m:sSub>
                                        </m:e>
                                      </m:func>
                                    </m:num>
                                    <m:den>
                                      <m:r>
                                        <a:rPr lang="mr-IN" altLang="ja-JP" sz="2000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𝜕</m:t>
                                      </m:r>
                                      <m:r>
                                        <a:rPr lang="en-US" altLang="ja-JP" sz="2000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</m:e>
                              </m:nary>
                            </m:e>
                          </m:groupChr>
                        </m:e>
                        <m:lim>
                          <m:eqArr>
                            <m:eqArrPr>
                              <m:ctrlP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pitchFamily="-29" charset="-128"/>
                                  <a:cs typeface="Calibri"/>
                                </a:rPr>
                              </m:ctrlPr>
                            </m:eqArrPr>
                            <m:e/>
                            <m:e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ＭＳ Ｐゴシック" pitchFamily="-29" charset="-128"/>
                                  <a:cs typeface="Calibri"/>
                                </a:rPr>
                                <m:t>=2</m:t>
                              </m:r>
                              <m:r>
                                <a:rPr lang="mr-IN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e>
                            <m:e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[∵</m:t>
                              </m:r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ja-JP" sz="20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+2</m:t>
                                  </m:r>
                                  <m:r>
                                    <a:rPr lang="mr-IN" altLang="ja-JP" sz="20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𝜋</m:t>
                                  </m:r>
                                </m:e>
                              </m:d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ja-JP" sz="20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]</m:t>
                              </m:r>
                            </m:e>
                          </m:eqArr>
                        </m:lim>
                      </m:limLow>
                      <m:r>
                        <a:rPr lang="en-US" altLang="ja-JP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altLang="ja-JP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is-IS" altLang="ja-JP" sz="2000" i="1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</m:t>
                      </m:r>
                      <m:r>
                        <a:rPr lang="is-IS" altLang="ja-JP" sz="2000" i="1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ℤ</m:t>
                      </m:r>
                    </m:oMath>
                  </m:oMathPara>
                </a14:m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410" y="842378"/>
                <a:ext cx="4213267" cy="1506118"/>
              </a:xfrm>
              <a:prstGeom prst="rect">
                <a:avLst/>
              </a:prstGeom>
              <a:blipFill>
                <a:blip r:embed="rId3"/>
                <a:stretch>
                  <a:fillRect l="-2703" t="-80672" b="-739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テキスト ボックス 25"/>
          <p:cNvSpPr txBox="1"/>
          <p:nvPr/>
        </p:nvSpPr>
        <p:spPr>
          <a:xfrm>
            <a:off x="8583655" y="5310969"/>
            <a:ext cx="222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/>
              <a:t>w</a:t>
            </a:r>
            <a:r>
              <a:rPr lang="en-US" altLang="ja-JP" baseline="-25000" dirty="0" err="1"/>
              <a:t>μ</a:t>
            </a:r>
            <a:r>
              <a:rPr lang="en-US" altLang="ja-JP" baseline="-25000" dirty="0"/>
              <a:t>=0</a:t>
            </a:r>
            <a:r>
              <a:rPr lang="en-US" altLang="ja-JP" dirty="0"/>
              <a:t>=0, </a:t>
            </a:r>
            <a:r>
              <a:rPr lang="en-US" altLang="ja-JP" dirty="0" err="1"/>
              <a:t>w</a:t>
            </a:r>
            <a:r>
              <a:rPr lang="en-US" altLang="ja-JP" baseline="-25000" dirty="0" err="1"/>
              <a:t>μ</a:t>
            </a:r>
            <a:r>
              <a:rPr lang="en-US" altLang="ja-JP" baseline="-25000" dirty="0"/>
              <a:t>=1</a:t>
            </a:r>
            <a:r>
              <a:rPr lang="en-US" altLang="ja-JP" dirty="0"/>
              <a:t>=1</a:t>
            </a: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61D2B456-D7D6-A24E-8F70-2EC832873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AC8098D7-5C40-2A47-9A19-110B4B19E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310" y="2952183"/>
            <a:ext cx="4213268" cy="238808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DAABE9B-D2A2-8443-9E0D-D5919B489E75}"/>
              </a:ext>
            </a:extLst>
          </p:cNvPr>
          <p:cNvGrpSpPr/>
          <p:nvPr/>
        </p:nvGrpSpPr>
        <p:grpSpPr>
          <a:xfrm>
            <a:off x="8141130" y="3124007"/>
            <a:ext cx="3107912" cy="2044438"/>
            <a:chOff x="1778986" y="5179135"/>
            <a:chExt cx="1904526" cy="1252830"/>
          </a:xfrm>
        </p:grpSpPr>
        <p:pic>
          <p:nvPicPr>
            <p:cNvPr id="36" name="図 35" descr="fig07_0703_0604_windingN.jpg">
              <a:extLst>
                <a:ext uri="{FF2B5EF4-FFF2-40B4-BE49-F238E27FC236}">
                  <a16:creationId xmlns:a16="http://schemas.microsoft.com/office/drawing/2014/main" id="{6C060C11-3F47-DA46-99DA-08648731A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68" t="10553"/>
            <a:stretch/>
          </p:blipFill>
          <p:spPr>
            <a:xfrm>
              <a:off x="1778986" y="5250847"/>
              <a:ext cx="1904526" cy="1181118"/>
            </a:xfrm>
            <a:prstGeom prst="rect">
              <a:avLst/>
            </a:prstGeom>
          </p:spPr>
        </p:pic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F763A31-5BBA-E443-B533-CAF9F55238A8}"/>
                </a:ext>
              </a:extLst>
            </p:cNvPr>
            <p:cNvSpPr txBox="1"/>
            <p:nvPr/>
          </p:nvSpPr>
          <p:spPr>
            <a:xfrm>
              <a:off x="3078540" y="5179135"/>
              <a:ext cx="566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i="1" dirty="0"/>
                <a:t>μ</a:t>
              </a:r>
              <a:r>
                <a:rPr lang="en-US" altLang="ja-JP" sz="1200" dirty="0"/>
                <a:t>=0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2A600CE3-9331-5846-A512-2F9E2CC20288}"/>
                </a:ext>
              </a:extLst>
            </p:cNvPr>
            <p:cNvSpPr txBox="1"/>
            <p:nvPr/>
          </p:nvSpPr>
          <p:spPr>
            <a:xfrm>
              <a:off x="1810608" y="5275325"/>
              <a:ext cx="566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i="1" dirty="0">
                  <a:solidFill>
                    <a:srgbClr val="FF0000"/>
                  </a:solidFill>
                </a:rPr>
                <a:t>μ</a:t>
              </a:r>
              <a:r>
                <a:rPr lang="en-US" altLang="ja-JP" sz="1200" dirty="0">
                  <a:solidFill>
                    <a:srgbClr val="FF0000"/>
                  </a:solidFill>
                </a:rPr>
                <a:t>=1</a:t>
              </a: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AD89EF0-7335-454C-A946-83C3F50C063D}"/>
              </a:ext>
            </a:extLst>
          </p:cNvPr>
          <p:cNvSpPr/>
          <p:nvPr/>
        </p:nvSpPr>
        <p:spPr>
          <a:xfrm>
            <a:off x="6342611" y="6561490"/>
            <a:ext cx="5835629" cy="28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Yamakage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Saito, Phys. Rev. B </a:t>
            </a:r>
            <a:r>
              <a:rPr kumimoji="0" lang="en-US" altLang="ja-JP" sz="1400" b="1" kern="0" dirty="0">
                <a:solidFill>
                  <a:srgbClr val="000000"/>
                </a:solidFill>
                <a:cs typeface="Calibri"/>
              </a:rPr>
              <a:t>93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195442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4037F0FC-A161-7F41-820F-E996B63257A2}"/>
                  </a:ext>
                </a:extLst>
              </p:cNvPr>
              <p:cNvSpPr/>
              <p:nvPr/>
            </p:nvSpPr>
            <p:spPr>
              <a:xfrm>
                <a:off x="436643" y="2474626"/>
                <a:ext cx="2784767" cy="99168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ja-JP" altLang="en-US" dirty="0">
                    <a:solidFill>
                      <a:srgbClr val="000000"/>
                    </a:solidFill>
                    <a:latin typeface="+mn-ea"/>
                    <a:cs typeface="Calibri"/>
                  </a:rPr>
                  <a:t>バルクハミルトニアン： </a:t>
                </a:r>
                <a:endParaRPr lang="en-US" altLang="ja-JP" dirty="0">
                  <a:solidFill>
                    <a:srgbClr val="000000"/>
                  </a:solidFill>
                  <a:latin typeface="+mn-ea"/>
                  <a:cs typeface="Calibri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ja-JP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ja-JP" i="1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altLang="ja-JP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ja-JP" i="1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ja-JP" i="1" dirty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a:rPr lang="en-US" altLang="ja-JP" i="1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ja-JP" i="1">
                                    <a:latin typeface="Cambria Math" charset="0"/>
                                  </a:rPr>
                                  <m:t>)</m:t>
                                </m:r>
                                <m:r>
                                  <a:rPr lang="ja-JP" altLang="en-US" i="1">
                                    <a:latin typeface="Cambria Math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ja-JP" i="1" dirty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𝜇</m:t>
                                    </m:r>
                                  </m:sub>
                                  <m:sup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lang="en-US" altLang="ja-JP" i="1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altLang="ja-JP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ja-JP" i="1">
                                    <a:latin typeface="Cambria Math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altLang="ja-JP" i="1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4037F0FC-A161-7F41-820F-E996B6325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43" y="2474626"/>
                <a:ext cx="2784767" cy="991682"/>
              </a:xfrm>
              <a:prstGeom prst="rect">
                <a:avLst/>
              </a:prstGeom>
              <a:blipFill>
                <a:blip r:embed="rId6"/>
                <a:stretch>
                  <a:fillRect l="-1818" t="-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5D8D912-3B3D-A94A-9FAD-457E44D4C733}"/>
              </a:ext>
            </a:extLst>
          </p:cNvPr>
          <p:cNvSpPr/>
          <p:nvPr/>
        </p:nvSpPr>
        <p:spPr>
          <a:xfrm>
            <a:off x="1894219" y="105746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000000"/>
                </a:solidFill>
                <a:latin typeface="+mn-ea"/>
                <a:cs typeface="Calibri"/>
              </a:rPr>
              <a:t>巻き数：</a:t>
            </a:r>
            <a:endParaRPr lang="ja-JP" altLang="en-US" sz="2000">
              <a:latin typeface="+mn-ea"/>
            </a:endParaRPr>
          </a:p>
        </p:txBody>
      </p:sp>
      <p:pic>
        <p:nvPicPr>
          <p:cNvPr id="23" name="図 22" descr="ネックレス, 首輪 が含まれている画像&#10;&#10;自動的に生成された説明">
            <a:extLst>
              <a:ext uri="{FF2B5EF4-FFF2-40B4-BE49-F238E27FC236}">
                <a16:creationId xmlns:a16="http://schemas.microsoft.com/office/drawing/2014/main" id="{C0A2D4B7-B778-DF46-A961-E9661D337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651849" y="1539418"/>
            <a:ext cx="2354353" cy="903654"/>
          </a:xfrm>
          <a:prstGeom prst="rect">
            <a:avLst/>
          </a:prstGeom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AF9F9BF-43B0-5742-AD9B-93876B213F83}"/>
              </a:ext>
            </a:extLst>
          </p:cNvPr>
          <p:cNvSpPr/>
          <p:nvPr/>
        </p:nvSpPr>
        <p:spPr>
          <a:xfrm>
            <a:off x="3574343" y="5295187"/>
            <a:ext cx="4066951" cy="26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2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200" kern="0" dirty="0">
                <a:solidFill>
                  <a:srgbClr val="000000"/>
                </a:solidFill>
                <a:cs typeface="Calibri"/>
              </a:rPr>
              <a:t>, Izumida, </a:t>
            </a:r>
            <a:r>
              <a:rPr kumimoji="0" lang="en-US" altLang="ja-JP" sz="1200" kern="0" dirty="0" err="1">
                <a:solidFill>
                  <a:srgbClr val="000000"/>
                </a:solidFill>
                <a:cs typeface="Calibri"/>
              </a:rPr>
              <a:t>Eto</a:t>
            </a:r>
            <a:r>
              <a:rPr kumimoji="0" lang="en-US" altLang="ja-JP" sz="1200" kern="0" dirty="0">
                <a:solidFill>
                  <a:srgbClr val="000000"/>
                </a:solidFill>
                <a:cs typeface="Calibri"/>
              </a:rPr>
              <a:t>, Phys. Rev. B </a:t>
            </a:r>
            <a:r>
              <a:rPr kumimoji="0" lang="en-US" altLang="ja-JP" sz="1200" b="1" kern="0" dirty="0">
                <a:solidFill>
                  <a:srgbClr val="000000"/>
                </a:solidFill>
                <a:cs typeface="Calibri"/>
              </a:rPr>
              <a:t>93</a:t>
            </a:r>
            <a:r>
              <a:rPr kumimoji="0" lang="en-US" altLang="ja-JP" sz="1200" kern="0" dirty="0">
                <a:solidFill>
                  <a:srgbClr val="000000"/>
                </a:solidFill>
                <a:cs typeface="Calibri"/>
              </a:rPr>
              <a:t>, 195442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角丸四角形吹き出し 24">
                <a:extLst>
                  <a:ext uri="{FF2B5EF4-FFF2-40B4-BE49-F238E27FC236}">
                    <a16:creationId xmlns:a16="http://schemas.microsoft.com/office/drawing/2014/main" id="{9C0C85AC-05BD-AA4E-8F03-EDC0D2409998}"/>
                  </a:ext>
                </a:extLst>
              </p:cNvPr>
              <p:cNvSpPr/>
              <p:nvPr/>
            </p:nvSpPr>
            <p:spPr>
              <a:xfrm>
                <a:off x="7427443" y="1102715"/>
                <a:ext cx="4535286" cy="939249"/>
              </a:xfrm>
              <a:prstGeom prst="wedgeRoundRectCallout">
                <a:avLst>
                  <a:gd name="adj1" fmla="val -56371"/>
                  <a:gd name="adj2" fmla="val -38319"/>
                  <a:gd name="adj3" fmla="val 166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lvl="0" indent="-285750">
                  <a:buFontTx/>
                  <a:buChar char="-"/>
                </a:pPr>
                <a:r>
                  <a:rPr lang="ja-JP" altLang="en-US" sz="1400">
                    <a:solidFill>
                      <a:srgbClr val="000000"/>
                    </a:solidFill>
                    <a:latin typeface="+mn-ea"/>
                  </a:rPr>
                  <a:t>エネルギーギャップが存在すれば定義できる（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ja-JP" sz="1400" i="1" dirty="0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d>
                      <m:dPr>
                        <m:ctrlPr>
                          <a:rPr lang="mr-IN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altLang="ja-JP" sz="1400" i="1">
                        <a:solidFill>
                          <a:prstClr val="black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ja-JP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d>
                      <m:dPr>
                        <m:begChr m:val="|"/>
                        <m:endChr m:val="|"/>
                        <m:ctrlP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ja-JP" sz="1400" i="1" dirty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(</m:t>
                        </m:r>
                        <m: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ja-JP" sz="1400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ja-JP" altLang="en-US" sz="1400">
                    <a:solidFill>
                      <a:srgbClr val="000000"/>
                    </a:solidFill>
                    <a:latin typeface="+mn-ea"/>
                  </a:rPr>
                  <a:t>）</a:t>
                </a:r>
                <a:endParaRPr lang="en-US" altLang="ja-JP" sz="1400" dirty="0">
                  <a:solidFill>
                    <a:srgbClr val="000000"/>
                  </a:solidFill>
                  <a:latin typeface="+mn-ea"/>
                </a:endParaRPr>
              </a:p>
              <a:p>
                <a:pPr marL="285750" lvl="0" indent="-285750">
                  <a:buFontTx/>
                  <a:buChar char="-"/>
                </a:pPr>
                <a:r>
                  <a:rPr lang="ja-JP" altLang="en-US" sz="1400">
                    <a:solidFill>
                      <a:srgbClr val="000000"/>
                    </a:solidFill>
                    <a:latin typeface="+mn-ea"/>
                  </a:rPr>
                  <a:t>バンドが変調を受けてもギャップが閉じなければ、不変量（トポロジカル不変量）</a:t>
                </a:r>
              </a:p>
            </p:txBody>
          </p:sp>
        </mc:Choice>
        <mc:Fallback xmlns="">
          <p:sp>
            <p:nvSpPr>
              <p:cNvPr id="25" name="角丸四角形吹き出し 24">
                <a:extLst>
                  <a:ext uri="{FF2B5EF4-FFF2-40B4-BE49-F238E27FC236}">
                    <a16:creationId xmlns:a16="http://schemas.microsoft.com/office/drawing/2014/main" id="{9C0C85AC-05BD-AA4E-8F03-EDC0D2409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443" y="1102715"/>
                <a:ext cx="4535286" cy="939249"/>
              </a:xfrm>
              <a:prstGeom prst="wedgeRoundRectCallout">
                <a:avLst>
                  <a:gd name="adj1" fmla="val -56371"/>
                  <a:gd name="adj2" fmla="val -38319"/>
                  <a:gd name="adj3" fmla="val 16667"/>
                </a:avLst>
              </a:prstGeom>
              <a:blipFill>
                <a:blip r:embed="rId8"/>
                <a:stretch>
                  <a:fillRect t="-3947" r="-1567" b="-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70E304F0-10B3-E840-A65A-A3F4F5B4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14</a:t>
            </a:fld>
            <a:r>
              <a:rPr lang="en-US" altLang="ja-JP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4735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2133600" y="152400"/>
            <a:ext cx="82915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バルク端対応</a:t>
            </a:r>
            <a:endParaRPr kumimoji="0" lang="en-US" altLang="ja-JP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4" name="Line 3">
            <a:extLst>
              <a:ext uri="{FF2B5EF4-FFF2-40B4-BE49-F238E27FC236}">
                <a16:creationId xmlns:a16="http://schemas.microsoft.com/office/drawing/2014/main" id="{61D2B456-D7D6-A24E-8F70-2EC832873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D72E7107-8F9E-6044-99D2-E35B7BEDF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621778" y="280032"/>
            <a:ext cx="2375530" cy="226769"/>
          </a:xfrm>
          <a:prstGeom prst="rect">
            <a:avLst/>
          </a:prstGeom>
        </p:spPr>
      </p:pic>
      <p:pic>
        <p:nvPicPr>
          <p:cNvPr id="24" name="図 23" descr="ネックレス, 首輪 が含まれている画像&#10;&#10;自動的に生成された説明">
            <a:extLst>
              <a:ext uri="{FF2B5EF4-FFF2-40B4-BE49-F238E27FC236}">
                <a16:creationId xmlns:a16="http://schemas.microsoft.com/office/drawing/2014/main" id="{18F6D143-D75E-0444-968F-D4EE2AEF3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788798" y="31777"/>
            <a:ext cx="1884405" cy="723277"/>
          </a:xfrm>
          <a:prstGeom prst="rect">
            <a:avLst/>
          </a:prstGeom>
        </p:spPr>
      </p:pic>
      <p:sp>
        <p:nvSpPr>
          <p:cNvPr id="25" name="上下矢印 24">
            <a:extLst>
              <a:ext uri="{FF2B5EF4-FFF2-40B4-BE49-F238E27FC236}">
                <a16:creationId xmlns:a16="http://schemas.microsoft.com/office/drawing/2014/main" id="{BA6C94C7-97B9-CC41-94FA-C41950395196}"/>
              </a:ext>
            </a:extLst>
          </p:cNvPr>
          <p:cNvSpPr/>
          <p:nvPr/>
        </p:nvSpPr>
        <p:spPr>
          <a:xfrm rot="5400000">
            <a:off x="8034106" y="125957"/>
            <a:ext cx="226769" cy="53491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B3A832DC-9467-674D-9B4D-D1C255DCF75F}"/>
                  </a:ext>
                </a:extLst>
              </p:cNvPr>
              <p:cNvSpPr/>
              <p:nvPr/>
            </p:nvSpPr>
            <p:spPr>
              <a:xfrm>
                <a:off x="3239339" y="842460"/>
                <a:ext cx="4213267" cy="78438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00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altLang="ja-JP" sz="2000" i="1">
                          <a:solidFill>
                            <a:srgbClr val="000000"/>
                          </a:solidFill>
                          <a:latin typeface="Cambria Math" charset="0"/>
                          <a:ea typeface="ＭＳ Ｐゴシック" pitchFamily="-29" charset="-128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mr-IN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2</m:t>
                          </m:r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is-IS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</m:ctrlPr>
                        </m:naryPr>
                        <m:sub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2</m:t>
                          </m:r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sup>
                        <m:e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𝑑𝑘</m:t>
                          </m:r>
                          <m:f>
                            <m:fPr>
                              <m:ctrlPr>
                                <a:rPr lang="mr-IN" altLang="ja-JP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ＭＳ Ｐゴシック" pitchFamily="-29" charset="-128"/>
                                  <a:cs typeface="Calibri"/>
                                </a:rPr>
                              </m:ctrlPr>
                            </m:fPr>
                            <m:num>
                              <m:r>
                                <a:rPr lang="mr-IN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func>
                                <m:funcPr>
                                  <m:ctrlPr>
                                    <a:rPr lang="en-US" altLang="ja-JP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ja-JP" sz="200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arg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20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ja-JP" sz="2000" i="1" dirty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e>
                              </m:func>
                            </m:num>
                            <m:den>
                              <m:r>
                                <a:rPr lang="mr-IN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𝜕</m:t>
                              </m:r>
                              <m:r>
                                <a:rPr lang="en-US" altLang="ja-JP" sz="20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𝑘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B3A832DC-9467-674D-9B4D-D1C255DCF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39" y="842460"/>
                <a:ext cx="4213267" cy="784382"/>
              </a:xfrm>
              <a:prstGeom prst="rect">
                <a:avLst/>
              </a:prstGeom>
              <a:blipFill>
                <a:blip r:embed="rId5"/>
                <a:stretch>
                  <a:fillRect l="-2994" t="-152381" b="-228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B0C5C92-8BD8-6047-9A21-26A88F29B164}"/>
              </a:ext>
            </a:extLst>
          </p:cNvPr>
          <p:cNvSpPr/>
          <p:nvPr/>
        </p:nvSpPr>
        <p:spPr>
          <a:xfrm>
            <a:off x="1894219" y="1057463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>
                <a:solidFill>
                  <a:srgbClr val="000000"/>
                </a:solidFill>
                <a:latin typeface="+mn-ea"/>
                <a:cs typeface="Calibri"/>
              </a:rPr>
              <a:t>巻き数：</a:t>
            </a:r>
            <a:endParaRPr lang="ja-JP" altLang="en-US" sz="2000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角丸四角形吹き出し 35">
                <a:extLst>
                  <a:ext uri="{FF2B5EF4-FFF2-40B4-BE49-F238E27FC236}">
                    <a16:creationId xmlns:a16="http://schemas.microsoft.com/office/drawing/2014/main" id="{33224DB2-D0A0-B840-AE02-AD9FE0980B4A}"/>
                  </a:ext>
                </a:extLst>
              </p:cNvPr>
              <p:cNvSpPr/>
              <p:nvPr/>
            </p:nvSpPr>
            <p:spPr>
              <a:xfrm>
                <a:off x="6563553" y="1637362"/>
                <a:ext cx="3245990" cy="656141"/>
              </a:xfrm>
              <a:prstGeom prst="wedgeRoundRectCallout">
                <a:avLst>
                  <a:gd name="adj1" fmla="val -82265"/>
                  <a:gd name="adj2" fmla="val -13541"/>
                  <a:gd name="adj3" fmla="val 166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400">
                    <a:solidFill>
                      <a:schemeClr val="tx1"/>
                    </a:solidFill>
                    <a:latin typeface="+mn-ea"/>
                    <a:cs typeface="Calibri"/>
                  </a:rPr>
                  <a:t>複素平面内の単位円上の積分</a:t>
                </a:r>
                <a:endParaRPr lang="en-US" altLang="ja-JP" sz="1400" dirty="0">
                  <a:solidFill>
                    <a:schemeClr val="tx1"/>
                  </a:solidFill>
                  <a:latin typeface="+mn-ea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mr-IN" altLang="ja-JP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altLang="ja-JP" sz="1400" i="1" dirty="0">
                          <a:solidFill>
                            <a:schemeClr val="tx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altLang="ja-JP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sSup>
                        <m:sSupPr>
                          <m:ctrlPr>
                            <a:rPr lang="is-IS" altLang="ja-JP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mr-IN" altLang="ja-JP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is-IS" altLang="ja-JP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is-IS" altLang="ja-JP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p>
                          <m:f>
                            <m:fPr>
                              <m:ctrlPr>
                                <a:rPr lang="mr-IN" altLang="ja-JP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den>
                          </m:f>
                        </m:sup>
                      </m:sSup>
                      <m:r>
                        <a:rPr lang="en-US" altLang="ja-JP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is-IS" altLang="ja-JP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mr-IN" altLang="ja-JP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den>
                          </m:f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sup>
                      </m:sSup>
                      <m:sSup>
                        <m:sSupPr>
                          <m:ctrlPr>
                            <a:rPr lang="is-IS" altLang="ja-JP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is-IS" altLang="ja-JP" sz="1400" i="1" dirty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𝜆</m:t>
                          </m:r>
                        </m:e>
                        <m:sup>
                          <m:r>
                            <a:rPr lang="en-US" altLang="ja-JP" sz="1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mr-IN" altLang="ja-JP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ja-JP" sz="14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altLang="ja-JP" sz="1400" i="1" dirty="0">
                  <a:solidFill>
                    <a:schemeClr val="tx1"/>
                  </a:solidFill>
                  <a:ea typeface="ＭＳ Ｐゴシック" pitchFamily="-29" charset="-128"/>
                  <a:cs typeface="Calibri"/>
                </a:endParaRPr>
              </a:p>
            </p:txBody>
          </p:sp>
        </mc:Choice>
        <mc:Fallback xmlns="">
          <p:sp>
            <p:nvSpPr>
              <p:cNvPr id="36" name="角丸四角形吹き出し 35">
                <a:extLst>
                  <a:ext uri="{FF2B5EF4-FFF2-40B4-BE49-F238E27FC236}">
                    <a16:creationId xmlns:a16="http://schemas.microsoft.com/office/drawing/2014/main" id="{33224DB2-D0A0-B840-AE02-AD9FE0980B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3553" y="1637362"/>
                <a:ext cx="3245990" cy="656141"/>
              </a:xfrm>
              <a:prstGeom prst="wedgeRoundRectCallout">
                <a:avLst>
                  <a:gd name="adj1" fmla="val -82265"/>
                  <a:gd name="adj2" fmla="val -13541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角丸四角形吹き出し 36">
                <a:extLst>
                  <a:ext uri="{FF2B5EF4-FFF2-40B4-BE49-F238E27FC236}">
                    <a16:creationId xmlns:a16="http://schemas.microsoft.com/office/drawing/2014/main" id="{78CDF99B-5BF1-594B-9A27-EFD795977915}"/>
                  </a:ext>
                </a:extLst>
              </p:cNvPr>
              <p:cNvSpPr/>
              <p:nvPr/>
            </p:nvSpPr>
            <p:spPr>
              <a:xfrm>
                <a:off x="4159025" y="2744752"/>
                <a:ext cx="5268435" cy="705036"/>
              </a:xfrm>
              <a:prstGeom prst="wedgeRoundRectCallout">
                <a:avLst>
                  <a:gd name="adj1" fmla="val -57956"/>
                  <a:gd name="adj2" fmla="val -25548"/>
                  <a:gd name="adj3" fmla="val 166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>
                    <a:solidFill>
                      <a:srgbClr val="000000"/>
                    </a:solidFill>
                    <a:latin typeface="+mn-ea"/>
                    <a:cs typeface="Calibri"/>
                    <a:sym typeface="Wingdings"/>
                  </a:rPr>
                  <a:t>偏角の原理：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ctrlPr>
                          <a:rPr lang="is-IS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charset="0"/>
                            <a:ea typeface="ＭＳ Ｐゴシック" pitchFamily="-29" charset="-128"/>
                            <a:cs typeface="Calibri"/>
                          </a:rPr>
                          <m:t> </m:t>
                        </m:r>
                      </m:sup>
                      <m:e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charset="0"/>
                            <a:ea typeface="ＭＳ Ｐゴシック" pitchFamily="-29" charset="-128"/>
                            <a:cs typeface="Calibri"/>
                          </a:rPr>
                          <m:t>𝑑</m:t>
                        </m:r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</m:nary>
                    <m:f>
                      <m:fPr>
                        <m:ctrlPr>
                          <a:rPr lang="mr-IN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</m:ctrlPr>
                      </m:fPr>
                      <m:num>
                        <m:r>
                          <a:rPr lang="mr-IN" altLang="ja-JP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func>
                          <m:func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𝐹</m:t>
                            </m:r>
                          </m:e>
                        </m:func>
                      </m:num>
                      <m:den>
                        <m:r>
                          <a:rPr lang="mr-IN" altLang="ja-JP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𝜕𝜆</m:t>
                        </m:r>
                      </m:den>
                    </m:f>
                    <m:r>
                      <a:rPr lang="en-US" altLang="ja-JP" i="1">
                        <a:solidFill>
                          <a:srgbClr val="0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ja-JP" i="1">
                        <a:solidFill>
                          <a:srgbClr val="000000"/>
                        </a:solidFill>
                        <a:latin typeface="Cambria Math" charset="0"/>
                        <a:ea typeface="ＭＳ Ｐゴシック" pitchFamily="-29" charset="-128"/>
                        <a:cs typeface="Calibri"/>
                      </a:rPr>
                      <m:t>2</m:t>
                    </m:r>
                    <m:r>
                      <a:rPr lang="en-US" altLang="ja-JP" i="1">
                        <a:solidFill>
                          <a:srgbClr val="0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r>
                      <a:rPr lang="en-US" altLang="ja-JP" i="1">
                        <a:solidFill>
                          <a:srgbClr val="0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𝑖</m:t>
                    </m:r>
                    <m:d>
                      <m:dPr>
                        <m:ctrlPr>
                          <a:rPr lang="mr-IN" altLang="ja-JP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root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pole</m:t>
                            </m:r>
                          </m:sub>
                        </m:sSub>
                      </m:e>
                    </m:d>
                  </m:oMath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7" name="角丸四角形吹き出し 36">
                <a:extLst>
                  <a:ext uri="{FF2B5EF4-FFF2-40B4-BE49-F238E27FC236}">
                    <a16:creationId xmlns:a16="http://schemas.microsoft.com/office/drawing/2014/main" id="{78CDF99B-5BF1-594B-9A27-EFD7959779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025" y="2744752"/>
                <a:ext cx="5268435" cy="705036"/>
              </a:xfrm>
              <a:prstGeom prst="wedgeRoundRectCallout">
                <a:avLst>
                  <a:gd name="adj1" fmla="val -57956"/>
                  <a:gd name="adj2" fmla="val -25548"/>
                  <a:gd name="adj3" fmla="val 16667"/>
                </a:avLst>
              </a:prstGeom>
              <a:blipFill>
                <a:blip r:embed="rId7"/>
                <a:stretch>
                  <a:fillRect t="-46552" b="-844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DA4E2AE9-4B77-774C-A7BA-086A29DC4194}"/>
                  </a:ext>
                </a:extLst>
              </p:cNvPr>
              <p:cNvSpPr/>
              <p:nvPr/>
            </p:nvSpPr>
            <p:spPr>
              <a:xfrm>
                <a:off x="3504960" y="1593945"/>
                <a:ext cx="6657222" cy="55803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000" i="1" smtClean="0">
                        <a:solidFill>
                          <a:srgbClr val="000000"/>
                        </a:solidFill>
                        <a:latin typeface="Cambria Math" charset="0"/>
                        <a:ea typeface="ＭＳ Ｐゴシック" pitchFamily="-29" charset="-128"/>
                        <a:cs typeface="Calibri"/>
                      </a:rPr>
                      <m:t>=</m:t>
                    </m:r>
                    <m:f>
                      <m:fPr>
                        <m:ctrlPr>
                          <a:rPr lang="mr-IN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</m:ctrlPr>
                      </m:fPr>
                      <m:num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ＭＳ Ｐゴシック" pitchFamily="-29" charset="-128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ＭＳ Ｐゴシック" pitchFamily="-29" charset="-128"/>
                            <a:cs typeface="Calibri"/>
                          </a:rPr>
                          <m:t>2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den>
                    </m:f>
                    <m:nary>
                      <m:naryPr>
                        <m:chr m:val="∮"/>
                        <m:ctrlPr>
                          <a:rPr lang="is-IS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ＭＳ Ｐゴシック" pitchFamily="-29" charset="-128"/>
                            <a:cs typeface="Calibri"/>
                          </a:rPr>
                          <m:t> </m:t>
                        </m:r>
                      </m:sup>
                      <m:e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ＭＳ Ｐゴシック" pitchFamily="-29" charset="-128"/>
                            <a:cs typeface="Calibri"/>
                          </a:rPr>
                          <m:t>𝑑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e>
                    </m:nary>
                    <m:f>
                      <m:fPr>
                        <m:ctrlPr>
                          <a:rPr lang="mr-IN" altLang="ja-JP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ＭＳ Ｐゴシック" pitchFamily="-29" charset="-128"/>
                            <a:cs typeface="Calibri"/>
                          </a:rPr>
                        </m:ctrlPr>
                      </m:fPr>
                      <m:num>
                        <m:r>
                          <a:rPr lang="mr-IN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func>
                          <m:func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ja-JP" sz="200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ja-JP" sz="200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func>
                      </m:num>
                      <m:den>
                        <m:r>
                          <a:rPr lang="mr-IN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𝜕𝜆</m:t>
                        </m:r>
                      </m:den>
                    </m:f>
                  </m:oMath>
                </a14:m>
                <a:r>
                  <a:rPr lang="en-US" altLang="ja-JP" sz="2000" dirty="0">
                    <a:solidFill>
                      <a:srgbClr val="000000"/>
                    </a:solidFill>
                  </a:rPr>
                  <a:t>    </a:t>
                </a:r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DA4E2AE9-4B77-774C-A7BA-086A29DC4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960" y="1593945"/>
                <a:ext cx="6657222" cy="558038"/>
              </a:xfrm>
              <a:prstGeom prst="rect">
                <a:avLst/>
              </a:prstGeom>
              <a:blipFill>
                <a:blip r:embed="rId8"/>
                <a:stretch>
                  <a:fillRect t="-95556" b="-1488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図 46" descr="fig06_lambdaSol_0604.gif">
            <a:extLst>
              <a:ext uri="{FF2B5EF4-FFF2-40B4-BE49-F238E27FC236}">
                <a16:creationId xmlns:a16="http://schemas.microsoft.com/office/drawing/2014/main" id="{873C87AA-DB56-B349-B95C-15EB3E4738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611" y="1899200"/>
            <a:ext cx="2235977" cy="2162189"/>
          </a:xfrm>
          <a:prstGeom prst="rect">
            <a:avLst/>
          </a:prstGeom>
        </p:spPr>
      </p:pic>
      <p:sp>
        <p:nvSpPr>
          <p:cNvPr id="5" name="下矢印 4">
            <a:extLst>
              <a:ext uri="{FF2B5EF4-FFF2-40B4-BE49-F238E27FC236}">
                <a16:creationId xmlns:a16="http://schemas.microsoft.com/office/drawing/2014/main" id="{3B6D410F-89FA-514D-A981-B6B7DD3D301E}"/>
              </a:ext>
            </a:extLst>
          </p:cNvPr>
          <p:cNvSpPr/>
          <p:nvPr/>
        </p:nvSpPr>
        <p:spPr>
          <a:xfrm>
            <a:off x="3592634" y="2196189"/>
            <a:ext cx="176025" cy="21502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角丸四角形吹き出し 50">
            <a:extLst>
              <a:ext uri="{FF2B5EF4-FFF2-40B4-BE49-F238E27FC236}">
                <a16:creationId xmlns:a16="http://schemas.microsoft.com/office/drawing/2014/main" id="{0F8CF5AD-6326-1C47-8A1B-14CFC2A7715A}"/>
              </a:ext>
            </a:extLst>
          </p:cNvPr>
          <p:cNvSpPr/>
          <p:nvPr/>
        </p:nvSpPr>
        <p:spPr>
          <a:xfrm>
            <a:off x="6685648" y="3710623"/>
            <a:ext cx="3458604" cy="656141"/>
          </a:xfrm>
          <a:prstGeom prst="wedgeRoundRectCallout">
            <a:avLst>
              <a:gd name="adj1" fmla="val -25241"/>
              <a:gd name="adj2" fmla="val -88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i="1" dirty="0">
                <a:solidFill>
                  <a:srgbClr val="000000"/>
                </a:solidFill>
                <a:latin typeface="+mn-ea"/>
                <a:cs typeface="Calibri"/>
              </a:rPr>
              <a:t>N</a:t>
            </a:r>
            <a:r>
              <a:rPr lang="en-US" altLang="ja-JP" sz="1400" i="1" baseline="-25000" dirty="0">
                <a:solidFill>
                  <a:srgbClr val="000000"/>
                </a:solidFill>
                <a:latin typeface="+mn-ea"/>
                <a:cs typeface="Calibri"/>
              </a:rPr>
              <a:t>B</a:t>
            </a:r>
            <a:r>
              <a:rPr lang="en-US" altLang="ja-JP" sz="1400" i="1" dirty="0">
                <a:solidFill>
                  <a:srgbClr val="000000"/>
                </a:solidFill>
                <a:latin typeface="+mn-ea"/>
                <a:cs typeface="Calibri"/>
              </a:rPr>
              <a:t> </a:t>
            </a:r>
            <a:r>
              <a:rPr lang="ja-JP" altLang="en-US" sz="1400">
                <a:solidFill>
                  <a:srgbClr val="000000"/>
                </a:solidFill>
                <a:latin typeface="+mn-ea"/>
                <a:cs typeface="Calibri"/>
              </a:rPr>
              <a:t>個の根</a:t>
            </a:r>
            <a:r>
              <a:rPr lang="en-US" altLang="ja-JP" sz="1400" dirty="0">
                <a:solidFill>
                  <a:srgbClr val="000000"/>
                </a:solidFill>
                <a:latin typeface="+mn-ea"/>
                <a:cs typeface="Calibri"/>
              </a:rPr>
              <a:t> in C</a:t>
            </a:r>
            <a:r>
              <a:rPr lang="en-US" altLang="ja-JP" sz="1400" baseline="-25000" dirty="0">
                <a:solidFill>
                  <a:srgbClr val="000000"/>
                </a:solidFill>
                <a:latin typeface="+mn-ea"/>
                <a:cs typeface="Calibri"/>
              </a:rPr>
              <a:t>1</a:t>
            </a:r>
            <a:r>
              <a:rPr lang="en-US" altLang="ja-JP" sz="1400" dirty="0">
                <a:solidFill>
                  <a:srgbClr val="000000"/>
                </a:solidFill>
                <a:latin typeface="+mn-ea"/>
                <a:cs typeface="Calibri"/>
              </a:rPr>
              <a:t> (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  <a:cs typeface="Calibri"/>
              </a:rPr>
              <a:t>= </a:t>
            </a:r>
            <a:r>
              <a:rPr lang="ja-JP" altLang="en-US" sz="1400" b="1">
                <a:solidFill>
                  <a:srgbClr val="000000"/>
                </a:solidFill>
                <a:latin typeface="+mn-ea"/>
                <a:cs typeface="Calibri"/>
              </a:rPr>
              <a:t>減衰波の数</a:t>
            </a:r>
            <a:r>
              <a:rPr lang="en-US" altLang="ja-JP" sz="1400" dirty="0">
                <a:solidFill>
                  <a:srgbClr val="000000"/>
                </a:solidFill>
                <a:latin typeface="+mn-ea"/>
                <a:cs typeface="Calibri"/>
              </a:rPr>
              <a:t>)</a:t>
            </a:r>
          </a:p>
          <a:p>
            <a:r>
              <a:rPr lang="en-US" altLang="ja-JP" sz="1400" i="1" dirty="0">
                <a:solidFill>
                  <a:srgbClr val="000000"/>
                </a:solidFill>
                <a:latin typeface="+mn-ea"/>
                <a:cs typeface="Calibri"/>
              </a:rPr>
              <a:t>N</a:t>
            </a:r>
            <a:r>
              <a:rPr lang="en-US" altLang="ja-JP" sz="1400" i="1" baseline="-25000" dirty="0">
                <a:solidFill>
                  <a:srgbClr val="000000"/>
                </a:solidFill>
                <a:latin typeface="+mn-ea"/>
                <a:cs typeface="Calibri"/>
              </a:rPr>
              <a:t>B,BC</a:t>
            </a:r>
            <a:r>
              <a:rPr lang="en-US" altLang="ja-JP" sz="1400" i="1" dirty="0">
                <a:solidFill>
                  <a:srgbClr val="000000"/>
                </a:solidFill>
                <a:latin typeface="+mn-ea"/>
                <a:cs typeface="Calibri"/>
              </a:rPr>
              <a:t> </a:t>
            </a:r>
            <a:r>
              <a:rPr lang="ja-JP" altLang="en-US" sz="1400">
                <a:solidFill>
                  <a:srgbClr val="000000"/>
                </a:solidFill>
                <a:latin typeface="+mn-ea"/>
                <a:cs typeface="Calibri"/>
              </a:rPr>
              <a:t>個の極</a:t>
            </a:r>
            <a:r>
              <a:rPr lang="en-US" altLang="ja-JP" sz="1400" dirty="0">
                <a:solidFill>
                  <a:srgbClr val="000000"/>
                </a:solidFill>
                <a:latin typeface="+mn-ea"/>
                <a:cs typeface="Calibri"/>
              </a:rPr>
              <a:t> @ </a:t>
            </a:r>
            <a:r>
              <a:rPr lang="ja-JP" altLang="en-US" sz="1400">
                <a:solidFill>
                  <a:srgbClr val="000000"/>
                </a:solidFill>
                <a:latin typeface="+mn-ea"/>
                <a:cs typeface="Calibri"/>
              </a:rPr>
              <a:t>原点</a:t>
            </a:r>
            <a:r>
              <a:rPr lang="en-US" altLang="ja-JP" sz="1400" dirty="0">
                <a:solidFill>
                  <a:srgbClr val="000000"/>
                </a:solidFill>
                <a:latin typeface="+mn-ea"/>
                <a:cs typeface="Calibri"/>
              </a:rPr>
              <a:t> (</a:t>
            </a:r>
            <a:r>
              <a:rPr lang="en-US" altLang="ja-JP" sz="1400" b="1" dirty="0">
                <a:solidFill>
                  <a:srgbClr val="000000"/>
                </a:solidFill>
                <a:latin typeface="+mn-ea"/>
                <a:cs typeface="Calibri"/>
              </a:rPr>
              <a:t>= </a:t>
            </a:r>
            <a:r>
              <a:rPr lang="ja-JP" altLang="en-US" sz="1400" b="1">
                <a:solidFill>
                  <a:srgbClr val="000000"/>
                </a:solidFill>
                <a:latin typeface="+mn-ea"/>
                <a:cs typeface="Calibri"/>
              </a:rPr>
              <a:t>境界条件の数</a:t>
            </a:r>
            <a:r>
              <a:rPr lang="en-US" altLang="ja-JP" sz="1400" dirty="0">
                <a:solidFill>
                  <a:srgbClr val="000000"/>
                </a:solidFill>
                <a:latin typeface="+mn-ea"/>
                <a:cs typeface="Calibri"/>
              </a:rPr>
              <a:t>)</a:t>
            </a:r>
            <a:endParaRPr lang="ja-JP" altLang="en-US" sz="1400" dirty="0">
              <a:solidFill>
                <a:srgbClr val="000000"/>
              </a:solidFill>
              <a:latin typeface="+mn-ea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5749209-1355-3C4F-9BDF-9BDB3CD77EF5}"/>
              </a:ext>
            </a:extLst>
          </p:cNvPr>
          <p:cNvGrpSpPr/>
          <p:nvPr/>
        </p:nvGrpSpPr>
        <p:grpSpPr>
          <a:xfrm>
            <a:off x="3104807" y="4634916"/>
            <a:ext cx="5626817" cy="1101769"/>
            <a:chOff x="3104807" y="4514672"/>
            <a:chExt cx="5626817" cy="11017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正方形/長方形 43"/>
                <p:cNvSpPr/>
                <p:nvPr/>
              </p:nvSpPr>
              <p:spPr>
                <a:xfrm>
                  <a:off x="3233456" y="4558337"/>
                  <a:ext cx="3569132" cy="579261"/>
                </a:xfrm>
                <a:prstGeom prst="rect">
                  <a:avLst/>
                </a:prstGeom>
                <a:ln w="1905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ＭＳ Ｐゴシック" pitchFamily="-29" charset="-128"/>
                            <a:cs typeface="Calibri"/>
                          </a:rPr>
                          <m:t>𝑤</m:t>
                        </m:r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ＭＳ Ｐゴシック" pitchFamily="-29" charset="-128"/>
                            <a:cs typeface="Calibri"/>
                          </a:rPr>
                          <m:t>=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𝐵</m:t>
                            </m:r>
                          </m:sub>
                        </m:sSub>
                        <m:r>
                          <a:rPr lang="en-US" altLang="ja-JP" sz="2000" i="1">
                            <a:solidFill>
                              <a:srgbClr val="000000"/>
                            </a:solidFill>
                            <a:latin typeface="Cambria Math" charset="0"/>
                            <a:ea typeface="ＭＳ Ｐゴシック" pitchFamily="-29" charset="-128"/>
                            <a:cs typeface="Calibri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𝐵𝐶</m:t>
                            </m:r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,</m:t>
                            </m:r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𝜎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SupPr>
                          <m:e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=</m:t>
                            </m:r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 sz="200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edge</m:t>
                            </m:r>
                          </m:sub>
                          <m:sup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(</m:t>
                            </m:r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  <m:r>
                              <a:rPr lang="en-US" altLang="ja-JP" sz="2000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ja-JP" altLang="en-US" sz="20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正方形/長方形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3456" y="4558337"/>
                  <a:ext cx="3569132" cy="579261"/>
                </a:xfrm>
                <a:prstGeom prst="rect">
                  <a:avLst/>
                </a:prstGeom>
                <a:blipFill>
                  <a:blip r:embed="rId10"/>
                  <a:stretch>
                    <a:fillRect b="-12766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995047C2-72B2-A646-88EA-BF14FF022C0F}"/>
                </a:ext>
              </a:extLst>
            </p:cNvPr>
            <p:cNvSpPr/>
            <p:nvPr/>
          </p:nvSpPr>
          <p:spPr>
            <a:xfrm>
              <a:off x="3239339" y="5152782"/>
              <a:ext cx="54922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000" b="1">
                  <a:solidFill>
                    <a:srgbClr val="FF0000"/>
                  </a:solidFill>
                  <a:cs typeface="Calibri"/>
                </a:rPr>
                <a:t>巻き数（トポロジカル不変量）</a:t>
              </a:r>
              <a:r>
                <a:rPr lang="en-US" altLang="ja-JP" sz="2000" b="1" dirty="0">
                  <a:solidFill>
                    <a:srgbClr val="FF0000"/>
                  </a:solidFill>
                  <a:cs typeface="Calibri"/>
                </a:rPr>
                <a:t> = </a:t>
              </a:r>
              <a:r>
                <a:rPr lang="ja-JP" altLang="en-US" sz="2000" b="1" dirty="0">
                  <a:solidFill>
                    <a:srgbClr val="FF0000"/>
                  </a:solidFill>
                  <a:cs typeface="Calibri"/>
                </a:rPr>
                <a:t>端状態</a:t>
              </a:r>
              <a:r>
                <a:rPr lang="ja-JP" altLang="en-US" sz="2000" b="1">
                  <a:solidFill>
                    <a:srgbClr val="FF0000"/>
                  </a:solidFill>
                  <a:cs typeface="Calibri"/>
                </a:rPr>
                <a:t>の数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9" name="角丸四角形 8">
              <a:extLst>
                <a:ext uri="{FF2B5EF4-FFF2-40B4-BE49-F238E27FC236}">
                  <a16:creationId xmlns:a16="http://schemas.microsoft.com/office/drawing/2014/main" id="{FEC2C5BE-38FA-6B49-8124-E2A9A370836D}"/>
                </a:ext>
              </a:extLst>
            </p:cNvPr>
            <p:cNvSpPr/>
            <p:nvPr/>
          </p:nvSpPr>
          <p:spPr>
            <a:xfrm>
              <a:off x="3104807" y="4514672"/>
              <a:ext cx="5626817" cy="1101769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</p:grp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913E6C23-BF98-EC4D-9857-ABCA09EE2CA0}"/>
              </a:ext>
            </a:extLst>
          </p:cNvPr>
          <p:cNvSpPr/>
          <p:nvPr/>
        </p:nvSpPr>
        <p:spPr>
          <a:xfrm>
            <a:off x="6342611" y="6561490"/>
            <a:ext cx="5835629" cy="28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Yamakage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Saito, Phys. Rev. B </a:t>
            </a:r>
            <a:r>
              <a:rPr kumimoji="0" lang="en-US" altLang="ja-JP" sz="1400" b="1" kern="0" dirty="0">
                <a:solidFill>
                  <a:srgbClr val="000000"/>
                </a:solidFill>
                <a:cs typeface="Calibri"/>
              </a:rPr>
              <a:t>93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195442 (2016)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9BE00B-B0A7-5543-8368-3DF928F6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15</a:t>
            </a:fld>
            <a:r>
              <a:rPr lang="en-US" altLang="ja-JP"/>
              <a:t>/22</a:t>
            </a:r>
            <a:endParaRPr lang="ja-JP" altLang="en-US" dirty="0"/>
          </a:p>
        </p:txBody>
      </p:sp>
      <p:sp>
        <p:nvSpPr>
          <p:cNvPr id="21" name="角丸四角形吹き出し 20">
            <a:extLst>
              <a:ext uri="{FF2B5EF4-FFF2-40B4-BE49-F238E27FC236}">
                <a16:creationId xmlns:a16="http://schemas.microsoft.com/office/drawing/2014/main" id="{79E68AB3-6B45-6842-8F28-E84E16269D93}"/>
              </a:ext>
            </a:extLst>
          </p:cNvPr>
          <p:cNvSpPr/>
          <p:nvPr/>
        </p:nvSpPr>
        <p:spPr>
          <a:xfrm>
            <a:off x="9282808" y="5273026"/>
            <a:ext cx="2133600" cy="656141"/>
          </a:xfrm>
          <a:prstGeom prst="wedgeRoundRectCallout">
            <a:avLst>
              <a:gd name="adj1" fmla="val -74681"/>
              <a:gd name="adj2" fmla="val -3483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>
                <a:solidFill>
                  <a:schemeClr val="tx1"/>
                </a:solidFill>
                <a:latin typeface="+mn-ea"/>
                <a:cs typeface="Calibri"/>
              </a:rPr>
              <a:t>端状態は</a:t>
            </a:r>
            <a:endParaRPr lang="en-US" altLang="ja-JP" sz="1600" b="1" dirty="0">
              <a:solidFill>
                <a:schemeClr val="tx1"/>
              </a:solidFill>
              <a:latin typeface="+mn-ea"/>
              <a:cs typeface="Calibri"/>
            </a:endParaRPr>
          </a:p>
          <a:p>
            <a:r>
              <a:rPr lang="ja-JP" altLang="en-US" sz="1600" b="1">
                <a:solidFill>
                  <a:schemeClr val="tx1"/>
                </a:solidFill>
                <a:latin typeface="+mn-ea"/>
                <a:cs typeface="Calibri"/>
              </a:rPr>
              <a:t>トポロジカルな状態</a:t>
            </a:r>
            <a:endParaRPr lang="en-US" altLang="ja-JP" sz="1600" b="1" dirty="0">
              <a:solidFill>
                <a:schemeClr val="tx1"/>
              </a:solidFill>
              <a:latin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081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6" grpId="0"/>
      <p:bldP spid="5" grpId="0" animBg="1"/>
      <p:bldP spid="51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0549B53-1F0C-1C4D-94A1-218DC4D72056}"/>
              </a:ext>
            </a:extLst>
          </p:cNvPr>
          <p:cNvSpPr txBox="1"/>
          <p:nvPr/>
        </p:nvSpPr>
        <p:spPr>
          <a:xfrm>
            <a:off x="3551073" y="1859340"/>
            <a:ext cx="508985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カーボンナノチューブの電子状態</a:t>
            </a: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ja-JP" alt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有限長ナノチューブの電子状態</a:t>
            </a: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ja-JP" alt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トポロジカル端状態</a:t>
            </a: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AutoNum type="arabicPeriod"/>
            </a:pP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ja-JP" altLang="en-US"/>
              <a:t>トポロジカル端状態の諸性質</a:t>
            </a:r>
            <a:endParaRPr lang="en-US" altLang="ja-JP" dirty="0"/>
          </a:p>
          <a:p>
            <a:pPr marL="742950" lvl="1" indent="-285750">
              <a:buFontTx/>
              <a:buChar char="-"/>
            </a:pPr>
            <a:r>
              <a:rPr lang="ja-JP" altLang="en-US"/>
              <a:t>ほぼ全ての</a:t>
            </a:r>
            <a:r>
              <a:rPr lang="en-US" altLang="ja-JP" dirty="0"/>
              <a:t>SWNTs</a:t>
            </a:r>
            <a:r>
              <a:rPr lang="ja-JP" altLang="en-US"/>
              <a:t>に存在</a:t>
            </a:r>
            <a:endParaRPr lang="en-US" altLang="ja-JP" dirty="0"/>
          </a:p>
          <a:p>
            <a:pPr marL="742950" lvl="1" indent="-285750">
              <a:buFontTx/>
              <a:buChar char="-"/>
            </a:pPr>
            <a:r>
              <a:rPr lang="ja-JP" altLang="en-US"/>
              <a:t>トポロジカル相転移</a:t>
            </a:r>
            <a:endParaRPr lang="en-US" altLang="ja-JP" dirty="0"/>
          </a:p>
          <a:p>
            <a:pPr marL="742950" lvl="1" indent="-285750">
              <a:buFontTx/>
              <a:buChar char="-"/>
            </a:pPr>
            <a:r>
              <a:rPr lang="ja-JP" altLang="en-US"/>
              <a:t>電子相関</a:t>
            </a:r>
            <a:endParaRPr lang="en-US" altLang="ja-JP" dirty="0"/>
          </a:p>
          <a:p>
            <a:pPr marL="742950" lvl="1" indent="-285750">
              <a:buFontTx/>
              <a:buChar char="-"/>
            </a:pPr>
            <a:r>
              <a:rPr lang="ja-JP" altLang="en-US"/>
              <a:t>マヨラナ準粒子（トポロジカル超伝導）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6830A5-B6C5-7A47-88F3-78089AD5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16</a:t>
            </a:fld>
            <a:r>
              <a:rPr lang="en-US" altLang="ja-JP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1701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2133599" y="152400"/>
            <a:ext cx="877644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トポロジカル端状態</a:t>
            </a:r>
            <a:r>
              <a:rPr lang="en-US" altLang="ja-JP" sz="3200" dirty="0">
                <a:solidFill>
                  <a:schemeClr val="tx1"/>
                </a:solidFill>
                <a:cs typeface="Calibri"/>
              </a:rPr>
              <a:t> @ </a:t>
            </a:r>
            <a:r>
              <a:rPr lang="ja-JP" altLang="en-US" sz="3200">
                <a:solidFill>
                  <a:schemeClr val="tx1"/>
                </a:solidFill>
                <a:cs typeface="Calibri"/>
              </a:rPr>
              <a:t>ほぼ全ての</a:t>
            </a:r>
            <a:r>
              <a:rPr lang="en-US" altLang="ja-JP" sz="3200" dirty="0">
                <a:solidFill>
                  <a:schemeClr val="tx1"/>
                </a:solidFill>
                <a:cs typeface="Calibri"/>
              </a:rPr>
              <a:t>SWNTs</a:t>
            </a:r>
            <a:endParaRPr kumimoji="0" lang="en-US" altLang="ja-JP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C368011E-98CC-F94B-B199-B60A7BBFB8A7}"/>
              </a:ext>
            </a:extLst>
          </p:cNvPr>
          <p:cNvSpPr/>
          <p:nvPr/>
        </p:nvSpPr>
        <p:spPr>
          <a:xfrm>
            <a:off x="7041931" y="6561490"/>
            <a:ext cx="5150069" cy="28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Eto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Phys. Rev. B </a:t>
            </a:r>
            <a:r>
              <a:rPr kumimoji="0" lang="en-US" altLang="ja-JP" sz="1400" b="1" kern="0" dirty="0">
                <a:solidFill>
                  <a:srgbClr val="000000"/>
                </a:solidFill>
                <a:cs typeface="Calibri"/>
              </a:rPr>
              <a:t>99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115409 (2019)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8B0480-5E25-1942-8368-3A789FABAFCB}"/>
              </a:ext>
            </a:extLst>
          </p:cNvPr>
          <p:cNvSpPr txBox="1"/>
          <p:nvPr/>
        </p:nvSpPr>
        <p:spPr>
          <a:xfrm>
            <a:off x="1436184" y="1326414"/>
            <a:ext cx="362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金属ナノチューブ：</a:t>
            </a:r>
            <a:r>
              <a:rPr kumimoji="1" lang="ja-JP" altLang="en-US"/>
              <a:t>微小ギャップ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3B0EA5F1-DC00-2849-8495-BC739B8E1FDA}"/>
                  </a:ext>
                </a:extLst>
              </p:cNvPr>
              <p:cNvSpPr/>
              <p:nvPr/>
            </p:nvSpPr>
            <p:spPr>
              <a:xfrm>
                <a:off x="7153299" y="5306191"/>
                <a:ext cx="2567690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ja-JP" sz="1600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edge</m:t>
                          </m:r>
                        </m:sub>
                      </m:sSub>
                      <m:r>
                        <a:rPr lang="en-US" altLang="ja-JP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≈</m:t>
                      </m:r>
                      <m:f>
                        <m:fPr>
                          <m:ctrlPr>
                            <a:rPr lang="en-US" altLang="ja-JP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altLang="ja-JP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8</m:t>
                          </m:r>
                          <m:r>
                            <a:rPr lang="en-US" altLang="ja-JP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ja-JP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altLang="ja-JP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ja-JP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3</m:t>
                          </m:r>
                          <m:r>
                            <a:rPr lang="en-US" altLang="ja-JP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den>
                      </m:f>
                      <m:func>
                        <m:funcPr>
                          <m:ctrlPr>
                            <a:rPr lang="en-US" altLang="ja-JP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a:rPr lang="en-US" altLang="ja-JP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𝜃</m:t>
                              </m:r>
                              <m:r>
                                <a:rPr lang="en-US" altLang="ja-JP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ja-JP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/>
              </a:p>
            </p:txBody>
          </p:sp>
        </mc:Choice>
        <mc:Fallback xmlns=""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3B0EA5F1-DC00-2849-8495-BC739B8E1F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299" y="5306191"/>
                <a:ext cx="2567690" cy="559833"/>
              </a:xfrm>
              <a:prstGeom prst="rect">
                <a:avLst/>
              </a:prstGeom>
              <a:blipFill>
                <a:blip r:embed="rId3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Line 3">
            <a:extLst>
              <a:ext uri="{FF2B5EF4-FFF2-40B4-BE49-F238E27FC236}">
                <a16:creationId xmlns:a16="http://schemas.microsoft.com/office/drawing/2014/main" id="{50146B8F-2330-1F4C-BEAF-5D5A33C1A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DEA7F55-1301-A446-A2BA-46D6B7B2B92D}"/>
              </a:ext>
            </a:extLst>
          </p:cNvPr>
          <p:cNvGrpSpPr/>
          <p:nvPr/>
        </p:nvGrpSpPr>
        <p:grpSpPr>
          <a:xfrm>
            <a:off x="2476200" y="1768358"/>
            <a:ext cx="943679" cy="1494451"/>
            <a:chOff x="1790400" y="2681774"/>
            <a:chExt cx="943679" cy="1494451"/>
          </a:xfrm>
        </p:grpSpPr>
        <p:pic>
          <p:nvPicPr>
            <p:cNvPr id="10" name="図 9" descr="DiracCone_CuttingLine_01.gif">
              <a:extLst>
                <a:ext uri="{FF2B5EF4-FFF2-40B4-BE49-F238E27FC236}">
                  <a16:creationId xmlns:a16="http://schemas.microsoft.com/office/drawing/2014/main" id="{A4624BBC-EACA-4045-B9BF-8639FBDA0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400" y="2681774"/>
              <a:ext cx="943679" cy="1494451"/>
            </a:xfrm>
            <a:prstGeom prst="rect">
              <a:avLst/>
            </a:prstGeom>
          </p:spPr>
        </p:pic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170E893C-C9E9-2C44-BF64-A80B498F887D}"/>
                </a:ext>
              </a:extLst>
            </p:cNvPr>
            <p:cNvCxnSpPr/>
            <p:nvPr/>
          </p:nvCxnSpPr>
          <p:spPr>
            <a:xfrm flipV="1">
              <a:off x="2474955" y="3286753"/>
              <a:ext cx="0" cy="217792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角丸四角形吹き出し 12">
            <a:extLst>
              <a:ext uri="{FF2B5EF4-FFF2-40B4-BE49-F238E27FC236}">
                <a16:creationId xmlns:a16="http://schemas.microsoft.com/office/drawing/2014/main" id="{5A5B9677-3A7F-2C41-9350-07A74CCE1E2B}"/>
              </a:ext>
            </a:extLst>
          </p:cNvPr>
          <p:cNvSpPr/>
          <p:nvPr/>
        </p:nvSpPr>
        <p:spPr>
          <a:xfrm>
            <a:off x="1436184" y="3595192"/>
            <a:ext cx="3356543" cy="696994"/>
          </a:xfrm>
          <a:prstGeom prst="wedgeRoundRectCallout">
            <a:avLst>
              <a:gd name="adj1" fmla="val -92329"/>
              <a:gd name="adj2" fmla="val -22010"/>
              <a:gd name="adj3" fmla="val 16667"/>
            </a:avLst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>
                <a:solidFill>
                  <a:srgbClr val="000000"/>
                </a:solidFill>
                <a:latin typeface="+mn-ea"/>
              </a:rPr>
              <a:t>全てのナノチューブに</a:t>
            </a:r>
            <a:endParaRPr lang="en-US" altLang="ja-JP" dirty="0">
              <a:solidFill>
                <a:srgbClr val="000000"/>
              </a:solidFill>
              <a:latin typeface="+mn-ea"/>
            </a:endParaRPr>
          </a:p>
          <a:p>
            <a:r>
              <a:rPr lang="ja-JP" altLang="en-US">
                <a:solidFill>
                  <a:srgbClr val="000000"/>
                </a:solidFill>
                <a:latin typeface="+mn-ea"/>
              </a:rPr>
              <a:t>エネルギーギャップが存在！</a:t>
            </a:r>
            <a:endParaRPr lang="ja-JP" altLang="en-US" dirty="0">
              <a:latin typeface="+mn-ea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E2E3B24-DBE6-CF48-9911-11CF6B27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17</a:t>
            </a:fld>
            <a:r>
              <a:rPr lang="en-US" altLang="ja-JP"/>
              <a:t>/22</a:t>
            </a:r>
            <a:endParaRPr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F115BB9-DB88-9544-8E48-36F420809D0E}"/>
              </a:ext>
            </a:extLst>
          </p:cNvPr>
          <p:cNvSpPr txBox="1"/>
          <p:nvPr/>
        </p:nvSpPr>
        <p:spPr>
          <a:xfrm>
            <a:off x="5702799" y="1364514"/>
            <a:ext cx="362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(</a:t>
            </a:r>
            <a:r>
              <a:rPr lang="en-US" altLang="ja-JP" dirty="0" err="1"/>
              <a:t>n,m</a:t>
            </a:r>
            <a:r>
              <a:rPr lang="en-US" altLang="ja-JP" dirty="0"/>
              <a:t>)</a:t>
            </a:r>
            <a:r>
              <a:rPr lang="ja-JP" altLang="en-US"/>
              <a:t> ナノチューブの端状態数</a:t>
            </a:r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2207BCE6-F97D-E847-953E-90E071F6E332}"/>
              </a:ext>
            </a:extLst>
          </p:cNvPr>
          <p:cNvGrpSpPr/>
          <p:nvPr/>
        </p:nvGrpSpPr>
        <p:grpSpPr>
          <a:xfrm>
            <a:off x="5871698" y="1695746"/>
            <a:ext cx="5956255" cy="3642975"/>
            <a:chOff x="5871698" y="1347698"/>
            <a:chExt cx="5956255" cy="3642975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83F7AA49-8423-FA40-9AC8-547AB44FC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1698" y="1347698"/>
              <a:ext cx="5508889" cy="3642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正方形/長方形 1">
                  <a:extLst>
                    <a:ext uri="{FF2B5EF4-FFF2-40B4-BE49-F238E27FC236}">
                      <a16:creationId xmlns:a16="http://schemas.microsoft.com/office/drawing/2014/main" id="{C7511A47-4A57-F44F-BD28-E6C82044EA04}"/>
                    </a:ext>
                  </a:extLst>
                </p:cNvPr>
                <p:cNvSpPr/>
                <p:nvPr/>
              </p:nvSpPr>
              <p:spPr>
                <a:xfrm>
                  <a:off x="10933221" y="1347698"/>
                  <a:ext cx="894732" cy="4376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ＭＳ Ｐゴシック" pitchFamily="-29" charset="-128"/>
                                <a:cs typeface="Calibri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altLang="ja-JP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ＭＳ Ｐゴシック" pitchFamily="-29" charset="-128"/>
                                <a:cs typeface="Calibri"/>
                              </a:rPr>
                              <m:t>edge</m:t>
                            </m:r>
                          </m:sub>
                        </m:sSub>
                      </m:oMath>
                    </m:oMathPara>
                  </a14:m>
                  <a:endParaRPr lang="ja-JP" altLang="en-US"/>
                </a:p>
              </p:txBody>
            </p:sp>
          </mc:Choice>
          <mc:Fallback xmlns="">
            <p:sp>
              <p:nvSpPr>
                <p:cNvPr id="2" name="正方形/長方形 1">
                  <a:extLst>
                    <a:ext uri="{FF2B5EF4-FFF2-40B4-BE49-F238E27FC236}">
                      <a16:creationId xmlns:a16="http://schemas.microsoft.com/office/drawing/2014/main" id="{C7511A47-4A57-F44F-BD28-E6C82044EA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33221" y="1347698"/>
                  <a:ext cx="894732" cy="437684"/>
                </a:xfrm>
                <a:prstGeom prst="rect">
                  <a:avLst/>
                </a:prstGeom>
                <a:blipFill>
                  <a:blip r:embed="rId6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71E64CD-AC53-9041-8C92-E03FE54FC667}"/>
                </a:ext>
              </a:extLst>
            </p:cNvPr>
            <p:cNvSpPr/>
            <p:nvPr/>
          </p:nvSpPr>
          <p:spPr>
            <a:xfrm>
              <a:off x="5871698" y="1385798"/>
              <a:ext cx="414802" cy="348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1097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5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33600" y="152400"/>
            <a:ext cx="82915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トポロジカル相転移</a:t>
            </a:r>
            <a:endParaRPr kumimoji="0" lang="en-US" altLang="ja-JP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4438590" y="1683831"/>
            <a:ext cx="2074386" cy="636022"/>
            <a:chOff x="71454" y="831857"/>
            <a:chExt cx="2074386" cy="636022"/>
          </a:xfrm>
        </p:grpSpPr>
        <p:grpSp>
          <p:nvGrpSpPr>
            <p:cNvPr id="21" name="図形グループ 20"/>
            <p:cNvGrpSpPr/>
            <p:nvPr/>
          </p:nvGrpSpPr>
          <p:grpSpPr>
            <a:xfrm>
              <a:off x="486581" y="925025"/>
              <a:ext cx="1659259" cy="542854"/>
              <a:chOff x="4403966" y="2046549"/>
              <a:chExt cx="1235087" cy="404079"/>
            </a:xfrm>
          </p:grpSpPr>
          <p:sp>
            <p:nvSpPr>
              <p:cNvPr id="20" name="正方形/長方形 19"/>
              <p:cNvSpPr/>
              <p:nvPr/>
            </p:nvSpPr>
            <p:spPr>
              <a:xfrm>
                <a:off x="4514850" y="2048563"/>
                <a:ext cx="1006475" cy="40005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9" name="円弧 18"/>
              <p:cNvSpPr/>
              <p:nvPr/>
            </p:nvSpPr>
            <p:spPr>
              <a:xfrm>
                <a:off x="5381659" y="2046976"/>
                <a:ext cx="257394" cy="403225"/>
              </a:xfrm>
              <a:prstGeom prst="arc">
                <a:avLst>
                  <a:gd name="adj1" fmla="val 16200000"/>
                  <a:gd name="adj2" fmla="val 5428456"/>
                </a:avLst>
              </a:prstGeom>
              <a:solidFill>
                <a:schemeClr val="bg1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4403966" y="2046549"/>
                <a:ext cx="214425" cy="40407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28" name="直線矢印コネクタ 27"/>
            <p:cNvCxnSpPr/>
            <p:nvPr/>
          </p:nvCxnSpPr>
          <p:spPr>
            <a:xfrm>
              <a:off x="222671" y="1203987"/>
              <a:ext cx="40410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正方形/長方形 34"/>
            <p:cNvSpPr/>
            <p:nvPr/>
          </p:nvSpPr>
          <p:spPr>
            <a:xfrm>
              <a:off x="71454" y="831857"/>
              <a:ext cx="390384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B</a:t>
              </a:r>
              <a:endParaRPr lang="ja-JP" altLang="en-US" sz="2000" dirty="0"/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2887459" y="925243"/>
            <a:ext cx="3844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>
                <a:latin typeface="+mn-ea"/>
                <a:cs typeface="Calibri"/>
              </a:rPr>
              <a:t>軸に平行な磁場</a:t>
            </a:r>
            <a:r>
              <a:rPr lang="en-US" altLang="ja-JP" sz="2000" dirty="0">
                <a:latin typeface="+mn-ea"/>
                <a:cs typeface="Calibri"/>
              </a:rPr>
              <a:t> (</a:t>
            </a:r>
            <a:r>
              <a:rPr lang="en-US" altLang="ja-JP" sz="2000" dirty="0">
                <a:latin typeface="+mn-ea"/>
                <a:cs typeface="Times"/>
              </a:rPr>
              <a:t>~</a:t>
            </a:r>
            <a:r>
              <a:rPr lang="en-US" altLang="ja-JP" sz="2000" dirty="0">
                <a:latin typeface="+mn-ea"/>
                <a:cs typeface="Calibri"/>
              </a:rPr>
              <a:t>T)</a:t>
            </a:r>
          </a:p>
          <a:p>
            <a:r>
              <a:rPr kumimoji="0" lang="en-US" altLang="ja-JP" sz="2000" dirty="0">
                <a:latin typeface="+mn-ea"/>
                <a:cs typeface="Calibri"/>
                <a:sym typeface="Wingdings" pitchFamily="2" charset="2"/>
              </a:rPr>
              <a:t> </a:t>
            </a:r>
            <a:r>
              <a:rPr kumimoji="0" lang="ja-JP" altLang="en-US" sz="2000">
                <a:latin typeface="+mn-ea"/>
                <a:cs typeface="Calibri"/>
                <a:sym typeface="Wingdings" pitchFamily="2" charset="2"/>
              </a:rPr>
              <a:t>カッティングラインのシフト</a:t>
            </a:r>
            <a:endParaRPr kumimoji="0" lang="en-US" altLang="ja-JP" sz="2000" dirty="0">
              <a:latin typeface="+mn-ea"/>
              <a:cs typeface="Calibri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84970F9-984F-7C4C-A26C-BCD6964577AE}"/>
              </a:ext>
            </a:extLst>
          </p:cNvPr>
          <p:cNvGrpSpPr/>
          <p:nvPr/>
        </p:nvGrpSpPr>
        <p:grpSpPr>
          <a:xfrm>
            <a:off x="6809256" y="857634"/>
            <a:ext cx="2150967" cy="1885495"/>
            <a:chOff x="6704555" y="857460"/>
            <a:chExt cx="2150967" cy="1885495"/>
          </a:xfrm>
        </p:grpSpPr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4505" y="857460"/>
              <a:ext cx="878902" cy="1885495"/>
            </a:xfrm>
            <a:prstGeom prst="rect">
              <a:avLst/>
            </a:prstGeom>
          </p:spPr>
        </p:pic>
        <p:cxnSp>
          <p:nvCxnSpPr>
            <p:cNvPr id="8" name="直線コネクタ 7"/>
            <p:cNvCxnSpPr/>
            <p:nvPr/>
          </p:nvCxnSpPr>
          <p:spPr>
            <a:xfrm flipH="1" flipV="1">
              <a:off x="6704555" y="1533838"/>
              <a:ext cx="1259555" cy="622129"/>
            </a:xfrm>
            <a:prstGeom prst="line">
              <a:avLst/>
            </a:prstGeom>
            <a:ln w="2857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H="1" flipV="1">
              <a:off x="7511246" y="1689563"/>
              <a:ext cx="936642" cy="466404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H="1" flipV="1">
              <a:off x="7197742" y="1529133"/>
              <a:ext cx="167676" cy="8986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8013408" y="2249351"/>
              <a:ext cx="461002" cy="9408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正方形/長方形 59"/>
            <p:cNvSpPr/>
            <p:nvPr/>
          </p:nvSpPr>
          <p:spPr>
            <a:xfrm>
              <a:off x="8277126" y="2263022"/>
              <a:ext cx="578396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b="1" i="1" dirty="0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B</a:t>
              </a:r>
              <a:endParaRPr lang="ja-JP" altLang="en-US" sz="2000" dirty="0"/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3AB446E-2DF9-3B4D-B563-4AA35473EBBC}"/>
              </a:ext>
            </a:extLst>
          </p:cNvPr>
          <p:cNvGrpSpPr/>
          <p:nvPr/>
        </p:nvGrpSpPr>
        <p:grpSpPr>
          <a:xfrm>
            <a:off x="6512976" y="3330526"/>
            <a:ext cx="4298226" cy="2778832"/>
            <a:chOff x="6419674" y="3330526"/>
            <a:chExt cx="4298226" cy="2778832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D9A1662-718E-404E-A0CC-F839A62FB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330" r="625"/>
            <a:stretch/>
          </p:blipFill>
          <p:spPr>
            <a:xfrm>
              <a:off x="6516756" y="5461768"/>
              <a:ext cx="4201144" cy="647590"/>
            </a:xfrm>
            <a:prstGeom prst="rect">
              <a:avLst/>
            </a:prstGeom>
          </p:spPr>
        </p:pic>
        <p:sp>
          <p:nvSpPr>
            <p:cNvPr id="45" name="正方形/長方形 44"/>
            <p:cNvSpPr/>
            <p:nvPr/>
          </p:nvSpPr>
          <p:spPr>
            <a:xfrm>
              <a:off x="6419674" y="3330526"/>
              <a:ext cx="42011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ja-JP" altLang="en-US" sz="2000">
                  <a:solidFill>
                    <a:srgbClr val="FF0000"/>
                  </a:solidFill>
                  <a:ea typeface="ＭＳ Ｐゴシック" pitchFamily="-29" charset="-128"/>
                  <a:cs typeface="Calibri"/>
                </a:rPr>
                <a:t>端状態</a:t>
              </a:r>
              <a:r>
                <a:rPr lang="en-US" altLang="ja-JP" sz="2000" dirty="0">
                  <a:solidFill>
                    <a:srgbClr val="FF0000"/>
                  </a:solidFill>
                  <a:ea typeface="ＭＳ Ｐゴシック" pitchFamily="-29" charset="-128"/>
                  <a:cs typeface="Calibri"/>
                </a:rPr>
                <a:t> → </a:t>
              </a:r>
              <a:r>
                <a:rPr lang="ja-JP" altLang="en-US" sz="2000" dirty="0">
                  <a:solidFill>
                    <a:srgbClr val="FF0000"/>
                  </a:solidFill>
                  <a:ea typeface="ＭＳ Ｐゴシック" pitchFamily="-29" charset="-128"/>
                  <a:cs typeface="Calibri"/>
                </a:rPr>
                <a:t>系全体に拡がった状態</a:t>
              </a:r>
              <a:endParaRPr lang="ja-JP" alt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22" name="図 21" descr="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03"/>
            <a:stretch/>
          </p:blipFill>
          <p:spPr>
            <a:xfrm>
              <a:off x="6572348" y="3688355"/>
              <a:ext cx="4074067" cy="1770228"/>
            </a:xfrm>
            <a:prstGeom prst="rect">
              <a:avLst/>
            </a:prstGeom>
          </p:spPr>
        </p:pic>
        <p:sp>
          <p:nvSpPr>
            <p:cNvPr id="29" name="右矢印 28"/>
            <p:cNvSpPr/>
            <p:nvPr/>
          </p:nvSpPr>
          <p:spPr>
            <a:xfrm rot="14952841">
              <a:off x="9794096" y="4362300"/>
              <a:ext cx="842974" cy="362647"/>
            </a:xfrm>
            <a:prstGeom prst="rightArrow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8902951" y="3930111"/>
              <a:ext cx="937044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|</a:t>
              </a:r>
              <a:r>
                <a:rPr lang="en-US" altLang="ja-JP" sz="2000" i="1" dirty="0">
                  <a:solidFill>
                    <a:srgbClr val="000000"/>
                  </a:solidFill>
                  <a:latin typeface="Times"/>
                  <a:ea typeface="ＭＳ Ｐゴシック" pitchFamily="-29" charset="-128"/>
                  <a:cs typeface="Times"/>
                </a:rPr>
                <a:t>φ</a:t>
              </a:r>
              <a:r>
                <a:rPr lang="en-US" altLang="ja-JP" sz="2000" baseline="-25000" dirty="0">
                  <a:solidFill>
                    <a:srgbClr val="000000"/>
                  </a:solidFill>
                  <a:latin typeface="Times"/>
                  <a:ea typeface="ＭＳ Ｐゴシック" pitchFamily="-29" charset="-128"/>
                  <a:cs typeface="Times"/>
                </a:rPr>
                <a:t>A</a:t>
              </a:r>
              <a:r>
                <a:rPr lang="en-US" altLang="ja-JP" sz="2000" dirty="0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|</a:t>
              </a:r>
              <a:r>
                <a:rPr lang="en-US" altLang="ja-JP" sz="2000" baseline="30000" dirty="0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2</a:t>
              </a:r>
              <a:endParaRPr lang="ja-JP" altLang="en-US" sz="2000" dirty="0"/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7511044" y="3930111"/>
              <a:ext cx="937044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|</a:t>
              </a:r>
              <a:r>
                <a:rPr lang="en-US" altLang="ja-JP" sz="2000" i="1" dirty="0">
                  <a:solidFill>
                    <a:srgbClr val="000000"/>
                  </a:solidFill>
                  <a:latin typeface="Times"/>
                  <a:ea typeface="ＭＳ Ｐゴシック" pitchFamily="-29" charset="-128"/>
                  <a:cs typeface="Times"/>
                </a:rPr>
                <a:t>φ</a:t>
              </a:r>
              <a:r>
                <a:rPr lang="en-US" altLang="ja-JP" sz="2000" baseline="-25000" dirty="0">
                  <a:solidFill>
                    <a:srgbClr val="000000"/>
                  </a:solidFill>
                  <a:latin typeface="Times"/>
                  <a:ea typeface="ＭＳ Ｐゴシック" pitchFamily="-29" charset="-128"/>
                  <a:cs typeface="Times"/>
                </a:rPr>
                <a:t>B</a:t>
              </a:r>
              <a:r>
                <a:rPr lang="en-US" altLang="ja-JP" sz="2000" dirty="0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|</a:t>
              </a:r>
              <a:r>
                <a:rPr lang="en-US" altLang="ja-JP" sz="2000" baseline="30000" dirty="0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2</a:t>
              </a:r>
              <a:endParaRPr lang="ja-JP" altLang="en-US" sz="2000" dirty="0"/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7620000" y="6571768"/>
            <a:ext cx="4572000" cy="2862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Eto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JPSJ </a:t>
            </a:r>
            <a:r>
              <a:rPr kumimoji="0" lang="mr-IN" altLang="ja-JP" sz="1400" b="1" kern="0" dirty="0">
                <a:solidFill>
                  <a:srgbClr val="000000"/>
                </a:solidFill>
                <a:cs typeface="Calibri"/>
              </a:rPr>
              <a:t>86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mr-IN" altLang="ja-JP" sz="1400" kern="0" dirty="0">
                <a:solidFill>
                  <a:srgbClr val="000000"/>
                </a:solidFill>
                <a:cs typeface="Calibri"/>
              </a:rPr>
              <a:t>013702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 (2017)</a:t>
            </a:r>
          </a:p>
        </p:txBody>
      </p:sp>
      <p:sp>
        <p:nvSpPr>
          <p:cNvPr id="32" name="Line 3">
            <a:extLst>
              <a:ext uri="{FF2B5EF4-FFF2-40B4-BE49-F238E27FC236}">
                <a16:creationId xmlns:a16="http://schemas.microsoft.com/office/drawing/2014/main" id="{43F2A22E-CA59-814C-9568-9B67E1776FF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16141EC-86EC-6445-9D9C-C4E8A18A5D43}"/>
              </a:ext>
            </a:extLst>
          </p:cNvPr>
          <p:cNvGrpSpPr/>
          <p:nvPr/>
        </p:nvGrpSpPr>
        <p:grpSpPr>
          <a:xfrm>
            <a:off x="708533" y="2519265"/>
            <a:ext cx="4775143" cy="4009338"/>
            <a:chOff x="708533" y="2519265"/>
            <a:chExt cx="4775143" cy="4009338"/>
          </a:xfrm>
        </p:grpSpPr>
        <p:pic>
          <p:nvPicPr>
            <p:cNvPr id="16" name="図 15" descr="名称未設定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204" y="3186457"/>
              <a:ext cx="4398472" cy="3342146"/>
            </a:xfrm>
            <a:prstGeom prst="rect">
              <a:avLst/>
            </a:prstGeom>
          </p:spPr>
        </p:pic>
        <p:sp>
          <p:nvSpPr>
            <p:cNvPr id="57" name="正方形/長方形 56"/>
            <p:cNvSpPr/>
            <p:nvPr/>
          </p:nvSpPr>
          <p:spPr>
            <a:xfrm>
              <a:off x="2932418" y="2955232"/>
              <a:ext cx="2551258" cy="2883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r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6F89F7"/>
                </a:buClr>
                <a:buSzPct val="110000"/>
              </a:pPr>
              <a:r>
                <a:rPr lang="en-US" altLang="ja-JP" sz="1400" dirty="0">
                  <a:latin typeface="+mn-ea"/>
                  <a:cs typeface="Calibri"/>
                </a:rPr>
                <a:t>(</a:t>
              </a:r>
              <a:r>
                <a:rPr lang="en-US" altLang="ja-JP" sz="1400" i="1" dirty="0" err="1">
                  <a:latin typeface="+mn-ea"/>
                  <a:cs typeface="Calibri"/>
                </a:rPr>
                <a:t>n</a:t>
              </a:r>
              <a:r>
                <a:rPr lang="en-US" altLang="ja-JP" sz="1400" dirty="0" err="1">
                  <a:latin typeface="+mn-ea"/>
                  <a:cs typeface="Calibri"/>
                </a:rPr>
                <a:t>,</a:t>
              </a:r>
              <a:r>
                <a:rPr lang="en-US" altLang="ja-JP" sz="1400" i="1" dirty="0" err="1">
                  <a:latin typeface="+mn-ea"/>
                  <a:cs typeface="Calibri"/>
                </a:rPr>
                <a:t>m</a:t>
              </a:r>
              <a:r>
                <a:rPr lang="en-US" altLang="ja-JP" sz="1400" dirty="0">
                  <a:latin typeface="+mn-ea"/>
                  <a:cs typeface="Calibri"/>
                </a:rPr>
                <a:t>)=(15,12) (</a:t>
              </a:r>
              <a:r>
                <a:rPr lang="en-US" altLang="ja-JP" sz="1400" i="1" dirty="0">
                  <a:latin typeface="+mn-ea"/>
                  <a:cs typeface="Calibri"/>
                </a:rPr>
                <a:t>d</a:t>
              </a:r>
              <a:r>
                <a:rPr lang="en-US" altLang="ja-JP" sz="1400" i="1" baseline="-25000" dirty="0">
                  <a:latin typeface="+mn-ea"/>
                  <a:cs typeface="Calibri"/>
                </a:rPr>
                <a:t>t</a:t>
              </a:r>
              <a:r>
                <a:rPr lang="en-US" altLang="ja-JP" sz="1400" dirty="0">
                  <a:latin typeface="+mn-ea"/>
                  <a:cs typeface="Calibri"/>
                </a:rPr>
                <a:t>=1.86nm)</a:t>
              </a:r>
              <a:endParaRPr lang="nb-NO" altLang="ja-JP" sz="1400" dirty="0">
                <a:latin typeface="+mn-ea"/>
                <a:cs typeface="Calibri"/>
              </a:endParaRPr>
            </a:p>
          </p:txBody>
        </p:sp>
        <p:cxnSp>
          <p:nvCxnSpPr>
            <p:cNvPr id="33" name="直線矢印コネクタ 32"/>
            <p:cNvCxnSpPr>
              <a:cxnSpLocks/>
            </p:cNvCxnSpPr>
            <p:nvPr/>
          </p:nvCxnSpPr>
          <p:spPr>
            <a:xfrm>
              <a:off x="2969497" y="4537915"/>
              <a:ext cx="562359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正方形/長方形 47"/>
            <p:cNvSpPr/>
            <p:nvPr/>
          </p:nvSpPr>
          <p:spPr>
            <a:xfrm>
              <a:off x="2031243" y="4378261"/>
              <a:ext cx="959134" cy="33855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altLang="ja-JP" sz="1600" i="1" dirty="0" err="1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ε</a:t>
              </a:r>
              <a:r>
                <a:rPr lang="en-US" altLang="ja-JP" sz="1600" baseline="-25000" dirty="0" err="1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gap</a:t>
              </a:r>
              <a:r>
                <a:rPr lang="en-US" altLang="ja-JP" sz="1600" dirty="0">
                  <a:solidFill>
                    <a:srgbClr val="000000"/>
                  </a:solidFill>
                  <a:ea typeface="ＭＳ Ｐゴシック" pitchFamily="-29" charset="-128"/>
                  <a:cs typeface="Calibri"/>
                </a:rPr>
                <a:t>=0</a:t>
              </a: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7B67C682-A866-0A4D-80CB-0207AC466501}"/>
                </a:ext>
              </a:extLst>
            </p:cNvPr>
            <p:cNvSpPr/>
            <p:nvPr/>
          </p:nvSpPr>
          <p:spPr>
            <a:xfrm>
              <a:off x="708533" y="2519265"/>
              <a:ext cx="42011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ja-JP" altLang="en-US" sz="2000">
                  <a:latin typeface="+mn-ea"/>
                  <a:cs typeface="Calibri"/>
                </a:rPr>
                <a:t>ギャップ：</a:t>
              </a:r>
              <a:r>
                <a:rPr lang="en-US" altLang="ja-JP" sz="2000" dirty="0">
                  <a:latin typeface="+mn-ea"/>
                  <a:cs typeface="Calibri"/>
                </a:rPr>
                <a:t> → </a:t>
              </a:r>
              <a:r>
                <a:rPr lang="ja-JP" altLang="en-US" sz="2000">
                  <a:latin typeface="+mn-ea"/>
                  <a:cs typeface="Calibri"/>
                </a:rPr>
                <a:t>閉じる</a:t>
              </a:r>
              <a:r>
                <a:rPr lang="en-US" altLang="ja-JP" sz="2000" dirty="0">
                  <a:latin typeface="+mn-ea"/>
                  <a:cs typeface="Calibri"/>
                </a:rPr>
                <a:t> → </a:t>
              </a:r>
              <a:r>
                <a:rPr lang="ja-JP" altLang="en-US" sz="2000">
                  <a:latin typeface="+mn-ea"/>
                  <a:cs typeface="Calibri"/>
                </a:rPr>
                <a:t>開く</a:t>
              </a:r>
              <a:endParaRPr lang="ja-JP" altLang="en-US" sz="2000" dirty="0">
                <a:latin typeface="+mn-ea"/>
              </a:endParaRPr>
            </a:p>
          </p:txBody>
        </p:sp>
      </p:grpSp>
      <p:sp>
        <p:nvSpPr>
          <p:cNvPr id="24" name="スライド番号プレースホルダー 23">
            <a:extLst>
              <a:ext uri="{FF2B5EF4-FFF2-40B4-BE49-F238E27FC236}">
                <a16:creationId xmlns:a16="http://schemas.microsoft.com/office/drawing/2014/main" id="{7B47B8FE-9284-A04F-8BA7-58898196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18</a:t>
            </a:fld>
            <a:r>
              <a:rPr lang="en-US" altLang="ja-JP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229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ネックレス, 首輪 が含まれている画像&#10;&#10;自動的に生成された説明">
            <a:extLst>
              <a:ext uri="{FF2B5EF4-FFF2-40B4-BE49-F238E27FC236}">
                <a16:creationId xmlns:a16="http://schemas.microsoft.com/office/drawing/2014/main" id="{68283DCE-A925-CC4B-B05E-40B2DE6C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196" y="365126"/>
            <a:ext cx="6359609" cy="244096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2BCFCAE-A1A8-6042-AF87-794FB9AEE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456" y="4421600"/>
            <a:ext cx="8017089" cy="76531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E9F58A-DFFC-6F46-AC14-CD91BB29D4BF}"/>
              </a:ext>
            </a:extLst>
          </p:cNvPr>
          <p:cNvSpPr txBox="1"/>
          <p:nvPr/>
        </p:nvSpPr>
        <p:spPr>
          <a:xfrm>
            <a:off x="505697" y="58806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周期境界条件：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56F198A-8308-A64C-BAA1-CFA72EEA31CD}"/>
              </a:ext>
            </a:extLst>
          </p:cNvPr>
          <p:cNvSpPr txBox="1"/>
          <p:nvPr/>
        </p:nvSpPr>
        <p:spPr>
          <a:xfrm>
            <a:off x="505697" y="425000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/>
              <a:t>有限長：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CA10C3-91D0-8145-83C6-D7FB3B88480C}"/>
              </a:ext>
            </a:extLst>
          </p:cNvPr>
          <p:cNvSpPr txBox="1"/>
          <p:nvPr/>
        </p:nvSpPr>
        <p:spPr>
          <a:xfrm>
            <a:off x="9442033" y="833365"/>
            <a:ext cx="2569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/>
              <a:t>バルクな性質</a:t>
            </a:r>
            <a:endParaRPr kumimoji="1" lang="en-US" altLang="ja-JP" sz="2000" dirty="0"/>
          </a:p>
          <a:p>
            <a:r>
              <a:rPr kumimoji="1" lang="en-US" altLang="ja-JP" sz="2000" dirty="0"/>
              <a:t>  - </a:t>
            </a:r>
            <a:r>
              <a:rPr lang="ja-JP" altLang="en-US" sz="2000"/>
              <a:t>エネルギーバンド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7F39007-49EF-8E45-9C6B-A22DC120FA98}"/>
              </a:ext>
            </a:extLst>
          </p:cNvPr>
          <p:cNvSpPr txBox="1"/>
          <p:nvPr/>
        </p:nvSpPr>
        <p:spPr>
          <a:xfrm>
            <a:off x="8553969" y="5358516"/>
            <a:ext cx="34579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/>
              <a:t>有限サイズ効果</a:t>
            </a:r>
            <a:endParaRPr kumimoji="1" lang="en-US" altLang="ja-JP" sz="2000" dirty="0"/>
          </a:p>
          <a:p>
            <a:r>
              <a:rPr lang="en-US" altLang="ja-JP" sz="2000" dirty="0"/>
              <a:t>  - </a:t>
            </a:r>
            <a:r>
              <a:rPr lang="ja-JP" altLang="en-US" sz="2000"/>
              <a:t>離散準位</a:t>
            </a:r>
            <a:endParaRPr lang="en-US" altLang="ja-JP" sz="2000" dirty="0"/>
          </a:p>
          <a:p>
            <a:r>
              <a:rPr lang="en-US" altLang="ja-JP" sz="2000" dirty="0"/>
              <a:t>  - </a:t>
            </a:r>
            <a:r>
              <a:rPr lang="ja-JP" altLang="en-US" sz="2000" b="1"/>
              <a:t>トポロジカルな状態</a:t>
            </a:r>
            <a:r>
              <a:rPr lang="en-US" altLang="ja-JP" sz="2000" b="1" dirty="0"/>
              <a:t> @ </a:t>
            </a:r>
            <a:r>
              <a:rPr lang="ja-JP" altLang="en-US" sz="2000" b="1"/>
              <a:t>端</a:t>
            </a: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DB3956BF-B006-364A-ABD3-ECCCE03B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</a:t>
            </a:fld>
            <a:r>
              <a:rPr lang="en-US" altLang="ja-JP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796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133600" y="152400"/>
            <a:ext cx="82915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電子相関効果</a:t>
            </a:r>
            <a:endParaRPr kumimoji="0" lang="en-US" altLang="ja-JP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410448" y="851500"/>
            <a:ext cx="15792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>
                <a:cs typeface="Calibri"/>
              </a:rPr>
              <a:t>スピン</a:t>
            </a:r>
            <a:r>
              <a:rPr lang="en-US" altLang="ja-JP" sz="2000" dirty="0">
                <a:cs typeface="Calibri"/>
              </a:rPr>
              <a:t> @ </a:t>
            </a:r>
            <a:r>
              <a:rPr lang="ja-JP" altLang="en-US" sz="2000">
                <a:cs typeface="Calibri"/>
              </a:rPr>
              <a:t>端</a:t>
            </a:r>
            <a:endParaRPr kumimoji="0" lang="en-US" altLang="ja-JP" sz="2000" dirty="0">
              <a:cs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189552" y="6563749"/>
            <a:ext cx="7002448" cy="28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Moca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Dóra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Legeza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Asbóth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Zaránd,Phys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. Rev. Lett., </a:t>
            </a:r>
            <a:r>
              <a:rPr kumimoji="0" lang="en-US" altLang="ja-JP" sz="1400" b="1" kern="0" dirty="0">
                <a:solidFill>
                  <a:srgbClr val="000000"/>
                </a:solidFill>
                <a:cs typeface="Calibri"/>
              </a:rPr>
              <a:t>125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056401 (2020)</a:t>
            </a: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05B53BC7-49BF-BB4E-86F3-4EFDCA7B7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5ED7717-373C-0C41-B478-AEEE278B48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11"/>
          <a:stretch/>
        </p:blipFill>
        <p:spPr>
          <a:xfrm>
            <a:off x="3353784" y="1218170"/>
            <a:ext cx="5484432" cy="1105012"/>
          </a:xfrm>
          <a:prstGeom prst="rect">
            <a:avLst/>
          </a:prstGeom>
        </p:spPr>
      </p:pic>
      <p:sp>
        <p:nvSpPr>
          <p:cNvPr id="34" name="角丸四角形吹き出し 33">
            <a:extLst>
              <a:ext uri="{FF2B5EF4-FFF2-40B4-BE49-F238E27FC236}">
                <a16:creationId xmlns:a16="http://schemas.microsoft.com/office/drawing/2014/main" id="{C28E38A6-39AA-8049-AEEF-06E52545A65F}"/>
              </a:ext>
            </a:extLst>
          </p:cNvPr>
          <p:cNvSpPr/>
          <p:nvPr/>
        </p:nvSpPr>
        <p:spPr>
          <a:xfrm>
            <a:off x="376654" y="879563"/>
            <a:ext cx="2659154" cy="688129"/>
          </a:xfrm>
          <a:prstGeom prst="wedgeRoundRectCallout">
            <a:avLst>
              <a:gd name="adj1" fmla="val -64276"/>
              <a:gd name="adj2" fmla="val -2824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>
                <a:solidFill>
                  <a:srgbClr val="000000"/>
                </a:solidFill>
              </a:rPr>
              <a:t>密度行列繰り込み群法による</a:t>
            </a:r>
            <a:endParaRPr lang="en-US" altLang="ja-JP" sz="1400" dirty="0">
              <a:solidFill>
                <a:srgbClr val="000000"/>
              </a:solidFill>
            </a:endParaRPr>
          </a:p>
          <a:p>
            <a:r>
              <a:rPr lang="ja-JP" altLang="en-US" sz="1400">
                <a:solidFill>
                  <a:srgbClr val="000000"/>
                </a:solidFill>
              </a:rPr>
              <a:t>電子状態計算</a:t>
            </a:r>
            <a:endParaRPr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7450F9C0-4E7D-2A41-8934-877427F70EF2}"/>
                  </a:ext>
                </a:extLst>
              </p:cNvPr>
              <p:cNvSpPr/>
              <p:nvPr/>
            </p:nvSpPr>
            <p:spPr>
              <a:xfrm>
                <a:off x="9038978" y="1371194"/>
                <a:ext cx="2128916" cy="726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2000" i="1">
                          <a:solidFill>
                            <a:srgbClr val="000000"/>
                          </a:solidFill>
                          <a:latin typeface="Cambria Math" charset="0"/>
                          <a:ea typeface="ＭＳ Ｐゴシック" pitchFamily="-29" charset="-128"/>
                          <a:cs typeface="Calibri"/>
                        </a:rPr>
                        <m:t>=</m:t>
                      </m:r>
                      <m:f>
                        <m:fPr>
                          <m:ctrlPr>
                            <a:rPr lang="mr-IN" altLang="ja-JP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altLang="ja-JP" sz="2000" b="0" i="0" smtClean="0">
                                  <a:latin typeface="Cambria Math" panose="02040503050406030204" pitchFamily="18" charset="0"/>
                                </a:rPr>
                                <m:t>edge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20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ja-JP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7450F9C0-4E7D-2A41-8934-877427F70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978" y="1371194"/>
                <a:ext cx="2128916" cy="726674"/>
              </a:xfrm>
              <a:prstGeom prst="rect">
                <a:avLst/>
              </a:prstGeom>
              <a:blipFill>
                <a:blip r:embed="rId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角丸四角形吹き出し 36">
            <a:extLst>
              <a:ext uri="{FF2B5EF4-FFF2-40B4-BE49-F238E27FC236}">
                <a16:creationId xmlns:a16="http://schemas.microsoft.com/office/drawing/2014/main" id="{670578B2-1AD7-A047-B98F-F25561BD8477}"/>
              </a:ext>
            </a:extLst>
          </p:cNvPr>
          <p:cNvSpPr/>
          <p:nvPr/>
        </p:nvSpPr>
        <p:spPr>
          <a:xfrm>
            <a:off x="8209618" y="2410109"/>
            <a:ext cx="3512990" cy="472174"/>
          </a:xfrm>
          <a:prstGeom prst="wedgeRoundRectCallout">
            <a:avLst>
              <a:gd name="adj1" fmla="val 14100"/>
              <a:gd name="adj2" fmla="val -9934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>
                <a:solidFill>
                  <a:srgbClr val="000000"/>
                </a:solidFill>
              </a:rPr>
              <a:t>端状態の数が多いとは大きなスピン</a:t>
            </a:r>
            <a:endParaRPr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B6ED770-AD76-7B4B-88D5-0F419FE6428A}"/>
                  </a:ext>
                </a:extLst>
              </p:cNvPr>
              <p:cNvSpPr txBox="1"/>
              <p:nvPr/>
            </p:nvSpPr>
            <p:spPr>
              <a:xfrm>
                <a:off x="8370542" y="3830347"/>
                <a:ext cx="2399058" cy="887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/>
                  <a:t>交換相互作用：</a:t>
                </a:r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ja-JP">
                              <a:latin typeface="Cambria Math" panose="02040503050406030204" pitchFamily="18" charset="0"/>
                            </a:rPr>
                            <m:t>exch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  <m:t>1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altLang="ja-JP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eff</m:t>
                          </m:r>
                        </m:sub>
                      </m:sSub>
                      <m:sSub>
                        <m:sSubPr>
                          <m:ctrlP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altLang="ja-JP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9B6ED770-AD76-7B4B-88D5-0F419FE64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542" y="3830347"/>
                <a:ext cx="2399058" cy="887935"/>
              </a:xfrm>
              <a:prstGeom prst="rect">
                <a:avLst/>
              </a:prstGeom>
              <a:blipFill>
                <a:blip r:embed="rId5"/>
                <a:stretch>
                  <a:fillRect l="-2105" t="-2817" b="-28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6C194F1-FF52-CD4E-B311-48CE9AC52CA1}"/>
              </a:ext>
            </a:extLst>
          </p:cNvPr>
          <p:cNvGrpSpPr/>
          <p:nvPr/>
        </p:nvGrpSpPr>
        <p:grpSpPr>
          <a:xfrm>
            <a:off x="3650898" y="3264679"/>
            <a:ext cx="4694244" cy="3088757"/>
            <a:chOff x="2943296" y="3284662"/>
            <a:chExt cx="4694244" cy="3088757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63461D1-BDFE-CC4A-8DEF-3FB7C2749500}"/>
                </a:ext>
              </a:extLst>
            </p:cNvPr>
            <p:cNvSpPr txBox="1"/>
            <p:nvPr/>
          </p:nvSpPr>
          <p:spPr>
            <a:xfrm>
              <a:off x="2943296" y="3297297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/>
                <a:t>反強磁性的</a:t>
              </a: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DBE06F9D-B462-A740-903C-31AC62CF52F8}"/>
                </a:ext>
              </a:extLst>
            </p:cNvPr>
            <p:cNvSpPr txBox="1"/>
            <p:nvPr/>
          </p:nvSpPr>
          <p:spPr>
            <a:xfrm>
              <a:off x="4294884" y="328466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/>
                <a:t>強磁性</a:t>
              </a:r>
              <a:r>
                <a:rPr lang="ja-JP" altLang="en-US"/>
                <a:t>的</a:t>
              </a:r>
              <a:endParaRPr kumimoji="1" lang="ja-JP" altLang="en-US"/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6A5684E3-C54D-2148-953A-B3E4512C258D}"/>
                </a:ext>
              </a:extLst>
            </p:cNvPr>
            <p:cNvGrpSpPr/>
            <p:nvPr/>
          </p:nvGrpSpPr>
          <p:grpSpPr>
            <a:xfrm>
              <a:off x="3144354" y="3744218"/>
              <a:ext cx="4493186" cy="2629201"/>
              <a:chOff x="3144354" y="3744218"/>
              <a:chExt cx="4493186" cy="2629201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99853B74-4E2F-E749-9D9E-CF3F1E5266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44354" y="3744218"/>
                <a:ext cx="4493186" cy="262920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正方形/長方形 6">
                    <a:extLst>
                      <a:ext uri="{FF2B5EF4-FFF2-40B4-BE49-F238E27FC236}">
                        <a16:creationId xmlns:a16="http://schemas.microsoft.com/office/drawing/2014/main" id="{85BB3F7C-890F-F444-9E20-A1D2458B7720}"/>
                      </a:ext>
                    </a:extLst>
                  </p:cNvPr>
                  <p:cNvSpPr/>
                  <p:nvPr/>
                </p:nvSpPr>
                <p:spPr>
                  <a:xfrm>
                    <a:off x="5381244" y="3942142"/>
                    <a:ext cx="1138966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sz="1400" i="1">
                              <a:solidFill>
                                <a:srgbClr val="000000"/>
                              </a:solidFill>
                              <a:latin typeface="Cambria Math" charset="0"/>
                              <a:ea typeface="ＭＳ Ｐゴシック" pitchFamily="-29" charset="-128"/>
                              <a:cs typeface="Calibri"/>
                            </a:rPr>
                            <m:t>=</m:t>
                          </m:r>
                          <m:r>
                            <a:rPr lang="en-US" altLang="ja-JP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ＭＳ Ｐゴシック" pitchFamily="-29" charset="-128"/>
                              <a:cs typeface="Calibri"/>
                            </a:rPr>
                            <m:t>1</m:t>
                          </m:r>
                        </m:oMath>
                      </m:oMathPara>
                    </a14:m>
                    <a:endParaRPr lang="ja-JP" altLang="en-US" sz="1400"/>
                  </a:p>
                </p:txBody>
              </p:sp>
            </mc:Choice>
            <mc:Fallback xmlns="">
              <p:sp>
                <p:nvSpPr>
                  <p:cNvPr id="7" name="正方形/長方形 6">
                    <a:extLst>
                      <a:ext uri="{FF2B5EF4-FFF2-40B4-BE49-F238E27FC236}">
                        <a16:creationId xmlns:a16="http://schemas.microsoft.com/office/drawing/2014/main" id="{85BB3F7C-890F-F444-9E20-A1D2458B772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81244" y="3942142"/>
                    <a:ext cx="1138966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471B3432-D2EA-DF47-AAC5-B386CE1BB828}"/>
                      </a:ext>
                    </a:extLst>
                  </p:cNvPr>
                  <p:cNvSpPr/>
                  <p:nvPr/>
                </p:nvSpPr>
                <p:spPr>
                  <a:xfrm>
                    <a:off x="4075657" y="3950517"/>
                    <a:ext cx="1327223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)=(8,3)</m:t>
                          </m:r>
                        </m:oMath>
                      </m:oMathPara>
                    </a14:m>
                    <a:endParaRPr lang="ja-JP" altLang="en-US" sz="140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471B3432-D2EA-DF47-AAC5-B386CE1BB82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75657" y="3950517"/>
                    <a:ext cx="1327223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800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D054AE60-E6EF-4C41-AD51-610F151AEF1B}"/>
                  </a:ext>
                </a:extLst>
              </p:cNvPr>
              <p:cNvSpPr/>
              <p:nvPr/>
            </p:nvSpPr>
            <p:spPr>
              <a:xfrm>
                <a:off x="5344668" y="4752894"/>
                <a:ext cx="1779214" cy="11266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0BC340F6-925E-1E43-A5F8-4DFC03F1ECD9}"/>
                </a:ext>
              </a:extLst>
            </p:cNvPr>
            <p:cNvCxnSpPr/>
            <p:nvPr/>
          </p:nvCxnSpPr>
          <p:spPr>
            <a:xfrm>
              <a:off x="4300412" y="3743494"/>
              <a:ext cx="2908108" cy="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80499CF5-2308-9348-8F23-04A88B1745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95472" y="3743494"/>
              <a:ext cx="783726" cy="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18B88847-F37C-D448-8D1C-B6719801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19</a:t>
            </a:fld>
            <a:r>
              <a:rPr lang="en-US" altLang="ja-JP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673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86FFAEFB-197B-2044-9E1E-46731B828207}"/>
              </a:ext>
            </a:extLst>
          </p:cNvPr>
          <p:cNvCxnSpPr/>
          <p:nvPr/>
        </p:nvCxnSpPr>
        <p:spPr>
          <a:xfrm flipV="1">
            <a:off x="3860624" y="1439398"/>
            <a:ext cx="841293" cy="99251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9E411A12-F3F6-964A-A507-E2F917A67EF4}"/>
              </a:ext>
            </a:extLst>
          </p:cNvPr>
          <p:cNvCxnSpPr>
            <a:cxnSpLocks/>
          </p:cNvCxnSpPr>
          <p:nvPr/>
        </p:nvCxnSpPr>
        <p:spPr>
          <a:xfrm flipH="1" flipV="1">
            <a:off x="2630660" y="1439398"/>
            <a:ext cx="842932" cy="9973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133600" y="152400"/>
            <a:ext cx="82016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latin typeface="+mn-ea"/>
                <a:ea typeface="+mn-ea"/>
                <a:cs typeface="Calibri"/>
              </a:rPr>
              <a:t>マヨラナ準粒子</a:t>
            </a:r>
            <a:endParaRPr kumimoji="0" lang="en-US" altLang="ja-JP" sz="3200" dirty="0">
              <a:solidFill>
                <a:schemeClr val="tx1"/>
              </a:solidFill>
              <a:latin typeface="+mn-ea"/>
              <a:ea typeface="+mn-ea"/>
              <a:cs typeface="Calibri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516438" y="858239"/>
            <a:ext cx="2273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/>
              <a:t>スピン</a:t>
            </a:r>
            <a:r>
              <a:rPr lang="ja-JP" altLang="en-US" dirty="0"/>
              <a:t>軌道</a:t>
            </a:r>
            <a:r>
              <a:rPr lang="ja-JP" altLang="en-US"/>
              <a:t>相互作用</a:t>
            </a:r>
            <a:r>
              <a:rPr lang="en-US" altLang="ja-JP" dirty="0"/>
              <a:t> </a:t>
            </a:r>
          </a:p>
          <a:p>
            <a:r>
              <a:rPr lang="en-US" altLang="ja-JP" dirty="0">
                <a:sym typeface="Wingdings"/>
              </a:rPr>
              <a:t> </a:t>
            </a:r>
            <a:r>
              <a:rPr lang="ja-JP" altLang="en-US">
                <a:sym typeface="Wingdings"/>
              </a:rPr>
              <a:t>ヘリカル状態</a:t>
            </a:r>
            <a:endParaRPr lang="en-US" altLang="ja-JP" dirty="0">
              <a:sym typeface="Wingdings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4128698" y="1734644"/>
            <a:ext cx="1022668" cy="464626"/>
            <a:chOff x="7518093" y="1449554"/>
            <a:chExt cx="1022668" cy="464626"/>
          </a:xfrm>
        </p:grpSpPr>
        <p:grpSp>
          <p:nvGrpSpPr>
            <p:cNvPr id="4" name="図形グループ 3"/>
            <p:cNvGrpSpPr/>
            <p:nvPr/>
          </p:nvGrpSpPr>
          <p:grpSpPr>
            <a:xfrm rot="10800000">
              <a:off x="7518093" y="1449554"/>
              <a:ext cx="199292" cy="464626"/>
              <a:chOff x="7399028" y="1492417"/>
              <a:chExt cx="199292" cy="464626"/>
            </a:xfrm>
          </p:grpSpPr>
          <p:cxnSp>
            <p:nvCxnSpPr>
              <p:cNvPr id="128" name="直線矢印コネクタ 127"/>
              <p:cNvCxnSpPr/>
              <p:nvPr/>
            </p:nvCxnSpPr>
            <p:spPr>
              <a:xfrm>
                <a:off x="7500936" y="1492417"/>
                <a:ext cx="0" cy="464626"/>
              </a:xfrm>
              <a:prstGeom prst="straightConnector1">
                <a:avLst/>
              </a:prstGeom>
              <a:ln w="25400" cmpd="sng">
                <a:solidFill>
                  <a:srgbClr val="0070C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96"/>
              <p:cNvSpPr>
                <a:spLocks noChangeArrowheads="1"/>
              </p:cNvSpPr>
              <p:nvPr/>
            </p:nvSpPr>
            <p:spPr bwMode="auto">
              <a:xfrm>
                <a:off x="7399028" y="1585926"/>
                <a:ext cx="199292" cy="192713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 anchor="b" anchorCtr="1">
                <a:prstTxWarp prst="textNoShape">
                  <a:avLst/>
                </a:prstTxWarp>
              </a:bodyPr>
              <a:lstStyle/>
              <a:p>
                <a:endParaRPr lang="en-US" altLang="ja-JP" sz="1600" b="1" dirty="0">
                  <a:solidFill>
                    <a:srgbClr val="40458C"/>
                  </a:solidFill>
                  <a:latin typeface="Arial" pitchFamily="-105" charset="0"/>
                  <a:ea typeface="メイリオ" pitchFamily="-105" charset="-128"/>
                  <a:cs typeface="メイリオ" pitchFamily="-105" charset="-128"/>
                </a:endParaRPr>
              </a:p>
            </p:txBody>
          </p:sp>
        </p:grpSp>
        <p:cxnSp>
          <p:nvCxnSpPr>
            <p:cNvPr id="53" name="直線矢印コネクタ 52"/>
            <p:cNvCxnSpPr/>
            <p:nvPr/>
          </p:nvCxnSpPr>
          <p:spPr>
            <a:xfrm flipV="1">
              <a:off x="7804698" y="1726447"/>
              <a:ext cx="736063" cy="4442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B576662-F65D-9740-BAAF-B99E339C538D}"/>
              </a:ext>
            </a:extLst>
          </p:cNvPr>
          <p:cNvGrpSpPr/>
          <p:nvPr/>
        </p:nvGrpSpPr>
        <p:grpSpPr>
          <a:xfrm>
            <a:off x="931127" y="3518052"/>
            <a:ext cx="4113375" cy="3081424"/>
            <a:chOff x="931127" y="3681741"/>
            <a:chExt cx="4113375" cy="3081424"/>
          </a:xfrm>
        </p:grpSpPr>
        <p:pic>
          <p:nvPicPr>
            <p:cNvPr id="22" name="図 21" descr="スクリーンショット 2017-08-23 10.10.0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873" y="3991332"/>
              <a:ext cx="2262262" cy="2721417"/>
            </a:xfrm>
            <a:prstGeom prst="rect">
              <a:avLst/>
            </a:prstGeom>
          </p:spPr>
        </p:pic>
        <p:sp>
          <p:nvSpPr>
            <p:cNvPr id="13" name="正方形/長方形 12"/>
            <p:cNvSpPr/>
            <p:nvPr/>
          </p:nvSpPr>
          <p:spPr>
            <a:xfrm>
              <a:off x="2161344" y="3681741"/>
              <a:ext cx="202010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prstClr val="black"/>
                  </a:solidFill>
                </a:rPr>
                <a:t>(</a:t>
              </a:r>
              <a:r>
                <a:rPr lang="en-US" altLang="ja-JP" sz="1400" i="1" dirty="0" err="1">
                  <a:solidFill>
                    <a:prstClr val="black"/>
                  </a:solidFill>
                </a:rPr>
                <a:t>n</a:t>
              </a:r>
              <a:r>
                <a:rPr lang="en-US" altLang="ja-JP" sz="1400" dirty="0" err="1">
                  <a:solidFill>
                    <a:prstClr val="black"/>
                  </a:solidFill>
                </a:rPr>
                <a:t>,</a:t>
              </a:r>
              <a:r>
                <a:rPr lang="en-US" altLang="ja-JP" sz="1400" i="1" dirty="0" err="1">
                  <a:solidFill>
                    <a:prstClr val="black"/>
                  </a:solidFill>
                </a:rPr>
                <a:t>m</a:t>
              </a:r>
              <a:r>
                <a:rPr lang="en-US" altLang="ja-JP" sz="1400" dirty="0">
                  <a:solidFill>
                    <a:prstClr val="black"/>
                  </a:solidFill>
                </a:rPr>
                <a:t>)=(12,4), </a:t>
              </a:r>
              <a:r>
                <a:rPr lang="en-US" altLang="ja-JP" sz="1400" dirty="0"/>
                <a:t>B</a:t>
              </a:r>
              <a:r>
                <a:rPr lang="en-US" altLang="ja-JP" sz="1400" baseline="-25000" dirty="0"/>
                <a:t>⊥</a:t>
              </a:r>
              <a:r>
                <a:rPr lang="en-US" altLang="ja-JP" sz="1400" dirty="0"/>
                <a:t>=10T</a:t>
              </a:r>
            </a:p>
          </p:txBody>
        </p:sp>
        <p:grpSp>
          <p:nvGrpSpPr>
            <p:cNvPr id="8" name="図形グループ 7"/>
            <p:cNvGrpSpPr/>
            <p:nvPr/>
          </p:nvGrpSpPr>
          <p:grpSpPr>
            <a:xfrm>
              <a:off x="931127" y="5709360"/>
              <a:ext cx="4113375" cy="1053805"/>
              <a:chOff x="48768" y="5617140"/>
              <a:chExt cx="4113375" cy="1053805"/>
            </a:xfrm>
          </p:grpSpPr>
          <p:cxnSp>
            <p:nvCxnSpPr>
              <p:cNvPr id="132" name="直線コネクタ 131"/>
              <p:cNvCxnSpPr/>
              <p:nvPr/>
            </p:nvCxnSpPr>
            <p:spPr>
              <a:xfrm>
                <a:off x="1103312" y="5720328"/>
                <a:ext cx="240506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テキスト ボックス 73"/>
              <p:cNvSpPr txBox="1"/>
              <p:nvPr/>
            </p:nvSpPr>
            <p:spPr>
              <a:xfrm>
                <a:off x="48768" y="5617140"/>
                <a:ext cx="143841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/>
                  <a:t>化学ポテンシャル</a:t>
                </a:r>
                <a:endParaRPr lang="en-US" altLang="ja-JP" sz="1200" dirty="0"/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1785938" y="5617140"/>
                <a:ext cx="190500" cy="190500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76" name="円/楕円 75"/>
              <p:cNvSpPr/>
              <p:nvPr/>
            </p:nvSpPr>
            <p:spPr>
              <a:xfrm>
                <a:off x="2644775" y="5618727"/>
                <a:ext cx="190500" cy="190500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34" name="正方形/長方形 133"/>
              <p:cNvSpPr/>
              <p:nvPr/>
            </p:nvSpPr>
            <p:spPr>
              <a:xfrm>
                <a:off x="2746371" y="6332391"/>
                <a:ext cx="141577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1600">
                    <a:sym typeface="Wingdings"/>
                  </a:rPr>
                  <a:t>ヘリカル状態</a:t>
                </a:r>
                <a:endParaRPr lang="ja-JP" altLang="en-US" sz="1600" dirty="0"/>
              </a:p>
            </p:txBody>
          </p:sp>
          <p:cxnSp>
            <p:nvCxnSpPr>
              <p:cNvPr id="138" name="直線矢印コネクタ 137"/>
              <p:cNvCxnSpPr/>
              <p:nvPr/>
            </p:nvCxnSpPr>
            <p:spPr>
              <a:xfrm flipH="1" flipV="1">
                <a:off x="1933357" y="5864998"/>
                <a:ext cx="808933" cy="57436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矢印コネクタ 81"/>
              <p:cNvCxnSpPr/>
              <p:nvPr/>
            </p:nvCxnSpPr>
            <p:spPr>
              <a:xfrm flipH="1" flipV="1">
                <a:off x="2758469" y="5840727"/>
                <a:ext cx="242681" cy="50964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図形グループ 63"/>
          <p:cNvGrpSpPr/>
          <p:nvPr/>
        </p:nvGrpSpPr>
        <p:grpSpPr>
          <a:xfrm rot="10800000">
            <a:off x="2192181" y="1831481"/>
            <a:ext cx="1022668" cy="464626"/>
            <a:chOff x="7518093" y="1449554"/>
            <a:chExt cx="1022668" cy="464626"/>
          </a:xfrm>
        </p:grpSpPr>
        <p:grpSp>
          <p:nvGrpSpPr>
            <p:cNvPr id="65" name="図形グループ 64"/>
            <p:cNvGrpSpPr/>
            <p:nvPr/>
          </p:nvGrpSpPr>
          <p:grpSpPr>
            <a:xfrm rot="10800000">
              <a:off x="7518093" y="1449554"/>
              <a:ext cx="199292" cy="464626"/>
              <a:chOff x="7399028" y="1492417"/>
              <a:chExt cx="199292" cy="464626"/>
            </a:xfrm>
          </p:grpSpPr>
          <p:cxnSp>
            <p:nvCxnSpPr>
              <p:cNvPr id="69" name="直線矢印コネクタ 68"/>
              <p:cNvCxnSpPr/>
              <p:nvPr/>
            </p:nvCxnSpPr>
            <p:spPr>
              <a:xfrm>
                <a:off x="7500936" y="1492417"/>
                <a:ext cx="0" cy="464626"/>
              </a:xfrm>
              <a:prstGeom prst="straightConnector1">
                <a:avLst/>
              </a:prstGeom>
              <a:ln w="25400" cmpd="sng">
                <a:solidFill>
                  <a:srgbClr val="FF0000"/>
                </a:solidFill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96"/>
              <p:cNvSpPr>
                <a:spLocks noChangeArrowheads="1"/>
              </p:cNvSpPr>
              <p:nvPr/>
            </p:nvSpPr>
            <p:spPr bwMode="auto">
              <a:xfrm>
                <a:off x="7399028" y="1585926"/>
                <a:ext cx="199292" cy="192713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 anchor="b" anchorCtr="1">
                <a:prstTxWarp prst="textNoShape">
                  <a:avLst/>
                </a:prstTxWarp>
              </a:bodyPr>
              <a:lstStyle/>
              <a:p>
                <a:endParaRPr lang="en-US" altLang="ja-JP" sz="1600" b="1" dirty="0">
                  <a:solidFill>
                    <a:srgbClr val="40458C"/>
                  </a:solidFill>
                  <a:latin typeface="Arial" pitchFamily="-105" charset="0"/>
                  <a:ea typeface="メイリオ" pitchFamily="-105" charset="-128"/>
                  <a:cs typeface="メイリオ" pitchFamily="-105" charset="-128"/>
                </a:endParaRPr>
              </a:p>
            </p:txBody>
          </p:sp>
        </p:grpSp>
        <p:cxnSp>
          <p:nvCxnSpPr>
            <p:cNvPr id="68" name="直線矢印コネクタ 67"/>
            <p:cNvCxnSpPr/>
            <p:nvPr/>
          </p:nvCxnSpPr>
          <p:spPr>
            <a:xfrm flipV="1">
              <a:off x="7804698" y="1726447"/>
              <a:ext cx="736063" cy="44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A6A5C00-E821-8A4F-AA46-E296B14B30DA}"/>
              </a:ext>
            </a:extLst>
          </p:cNvPr>
          <p:cNvSpPr/>
          <p:nvPr/>
        </p:nvSpPr>
        <p:spPr>
          <a:xfrm>
            <a:off x="5662809" y="6533426"/>
            <a:ext cx="65291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400" dirty="0" err="1"/>
              <a:t>Marganska</a:t>
            </a:r>
            <a:r>
              <a:rPr lang="en-US" altLang="ja-JP" sz="1400" dirty="0"/>
              <a:t>, </a:t>
            </a:r>
            <a:r>
              <a:rPr lang="en-US" altLang="ja-JP" sz="1400" dirty="0" err="1"/>
              <a:t>Milz</a:t>
            </a:r>
            <a:r>
              <a:rPr lang="en-US" altLang="ja-JP" sz="1400" dirty="0"/>
              <a:t>, Izumida, Strunk, </a:t>
            </a:r>
            <a:r>
              <a:rPr lang="en-US" altLang="ja-JP" sz="1400" dirty="0" err="1"/>
              <a:t>Grifoni</a:t>
            </a:r>
            <a:r>
              <a:rPr lang="en-US" altLang="ja-JP" sz="1400" dirty="0"/>
              <a:t>, Phys. Rev. B </a:t>
            </a:r>
            <a:r>
              <a:rPr lang="en-US" altLang="ja-JP" sz="1400" b="1" dirty="0"/>
              <a:t>97</a:t>
            </a:r>
            <a:r>
              <a:rPr lang="en-US" altLang="ja-JP" sz="1400" dirty="0"/>
              <a:t>, 075141 (2018)</a:t>
            </a:r>
          </a:p>
        </p:txBody>
      </p:sp>
      <p:sp>
        <p:nvSpPr>
          <p:cNvPr id="38" name="Line 3">
            <a:extLst>
              <a:ext uri="{FF2B5EF4-FFF2-40B4-BE49-F238E27FC236}">
                <a16:creationId xmlns:a16="http://schemas.microsoft.com/office/drawing/2014/main" id="{C35E21ED-D15F-4B43-BFBB-6CE057454D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1FE682-E6CB-494C-B3A8-C4E5506F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20</a:t>
            </a:fld>
            <a:r>
              <a:rPr lang="en-US" altLang="ja-JP"/>
              <a:t>/22</a:t>
            </a:r>
            <a:endParaRPr lang="ja-JP" altLang="en-US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A0152F9-93BB-BA42-9345-0B40691B0B77}"/>
              </a:ext>
            </a:extLst>
          </p:cNvPr>
          <p:cNvGrpSpPr/>
          <p:nvPr/>
        </p:nvGrpSpPr>
        <p:grpSpPr>
          <a:xfrm>
            <a:off x="5362466" y="1506355"/>
            <a:ext cx="1467068" cy="707886"/>
            <a:chOff x="5493505" y="1506355"/>
            <a:chExt cx="1467068" cy="707886"/>
          </a:xfrm>
        </p:grpSpPr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C87F993A-437D-7C49-A0DD-DDA3137157F3}"/>
                </a:ext>
              </a:extLst>
            </p:cNvPr>
            <p:cNvSpPr/>
            <p:nvPr/>
          </p:nvSpPr>
          <p:spPr>
            <a:xfrm>
              <a:off x="5493505" y="1506355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/>
                <a:t>超伝導相関</a:t>
              </a:r>
            </a:p>
            <a:p>
              <a:pPr algn="ctr"/>
              <a:endParaRPr lang="ja-JP" altLang="en-US" sz="2000" dirty="0"/>
            </a:p>
          </p:txBody>
        </p:sp>
        <p:sp>
          <p:nvSpPr>
            <p:cNvPr id="57" name="右矢印 56">
              <a:extLst>
                <a:ext uri="{FF2B5EF4-FFF2-40B4-BE49-F238E27FC236}">
                  <a16:creationId xmlns:a16="http://schemas.microsoft.com/office/drawing/2014/main" id="{CDF7FFA0-C9A4-1D4B-9EB0-140810A77CF9}"/>
                </a:ext>
              </a:extLst>
            </p:cNvPr>
            <p:cNvSpPr/>
            <p:nvPr/>
          </p:nvSpPr>
          <p:spPr>
            <a:xfrm>
              <a:off x="5985251" y="1860752"/>
              <a:ext cx="483577" cy="286223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5BD9BCA-1798-A94D-B544-01901C7EE2AC}"/>
              </a:ext>
            </a:extLst>
          </p:cNvPr>
          <p:cNvGrpSpPr/>
          <p:nvPr/>
        </p:nvGrpSpPr>
        <p:grpSpPr>
          <a:xfrm>
            <a:off x="7122535" y="853297"/>
            <a:ext cx="4916978" cy="1970755"/>
            <a:chOff x="7122535" y="853297"/>
            <a:chExt cx="4916978" cy="1970755"/>
          </a:xfrm>
        </p:grpSpPr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EEAB7B26-35D0-DD43-92A8-414186720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2535" y="1390566"/>
              <a:ext cx="3438205" cy="1241941"/>
            </a:xfrm>
            <a:prstGeom prst="rect">
              <a:avLst/>
            </a:prstGeom>
          </p:spPr>
        </p:pic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CBB5AF11-B729-5248-9BEC-B178EA68B0DB}"/>
                </a:ext>
              </a:extLst>
            </p:cNvPr>
            <p:cNvSpPr txBox="1"/>
            <p:nvPr/>
          </p:nvSpPr>
          <p:spPr>
            <a:xfrm>
              <a:off x="7969202" y="853297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/>
                <a:t>超伝導準粒子</a:t>
              </a: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FBE04BB-C448-3142-AB71-289A648A514F}"/>
                </a:ext>
              </a:extLst>
            </p:cNvPr>
            <p:cNvGrpSpPr/>
            <p:nvPr/>
          </p:nvGrpSpPr>
          <p:grpSpPr>
            <a:xfrm>
              <a:off x="7716874" y="1222455"/>
              <a:ext cx="2239884" cy="1601597"/>
              <a:chOff x="8126076" y="1422779"/>
              <a:chExt cx="2239884" cy="1601597"/>
            </a:xfrm>
          </p:grpSpPr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22E32EB7-89EE-A64B-AAD7-AA7726F08ACA}"/>
                  </a:ext>
                </a:extLst>
              </p:cNvPr>
              <p:cNvGrpSpPr/>
              <p:nvPr/>
            </p:nvGrpSpPr>
            <p:grpSpPr>
              <a:xfrm>
                <a:off x="8891366" y="1422779"/>
                <a:ext cx="697627" cy="1601597"/>
                <a:chOff x="6641860" y="1428220"/>
                <a:chExt cx="697627" cy="1601597"/>
              </a:xfrm>
            </p:grpSpPr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F580D03E-1753-9A44-9BE1-9A455BE78447}"/>
                    </a:ext>
                  </a:extLst>
                </p:cNvPr>
                <p:cNvSpPr txBox="1"/>
                <p:nvPr/>
              </p:nvSpPr>
              <p:spPr>
                <a:xfrm>
                  <a:off x="6641860" y="1629951"/>
                  <a:ext cx="69762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>
                      <a:solidFill>
                        <a:schemeClr val="accent5">
                          <a:lumMod val="50000"/>
                        </a:schemeClr>
                      </a:solidFill>
                    </a:rPr>
                    <a:t>電子</a:t>
                  </a:r>
                </a:p>
              </p:txBody>
            </p:sp>
            <p:sp>
              <p:nvSpPr>
                <p:cNvPr id="51" name="テキスト ボックス 50">
                  <a:extLst>
                    <a:ext uri="{FF2B5EF4-FFF2-40B4-BE49-F238E27FC236}">
                      <a16:creationId xmlns:a16="http://schemas.microsoft.com/office/drawing/2014/main" id="{EC56B775-CB0F-6C4E-ADDE-78ABEA60D2CD}"/>
                    </a:ext>
                  </a:extLst>
                </p:cNvPr>
                <p:cNvSpPr txBox="1"/>
                <p:nvPr/>
              </p:nvSpPr>
              <p:spPr>
                <a:xfrm>
                  <a:off x="6641860" y="2444606"/>
                  <a:ext cx="69762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>
                      <a:solidFill>
                        <a:schemeClr val="accent5">
                          <a:lumMod val="50000"/>
                        </a:schemeClr>
                      </a:solidFill>
                    </a:rPr>
                    <a:t>正孔</a:t>
                  </a:r>
                </a:p>
              </p:txBody>
            </p:sp>
            <p:cxnSp>
              <p:nvCxnSpPr>
                <p:cNvPr id="52" name="直線矢印コネクタ 51">
                  <a:extLst>
                    <a:ext uri="{FF2B5EF4-FFF2-40B4-BE49-F238E27FC236}">
                      <a16:creationId xmlns:a16="http://schemas.microsoft.com/office/drawing/2014/main" id="{039227A9-6415-D146-B873-86D8321F51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98626" y="1428220"/>
                  <a:ext cx="1433" cy="749681"/>
                </a:xfrm>
                <a:prstGeom prst="straightConnector1">
                  <a:avLst/>
                </a:prstGeom>
                <a:ln w="25400">
                  <a:solidFill>
                    <a:schemeClr val="accent5">
                      <a:lumMod val="50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矢印コネクタ 53">
                  <a:extLst>
                    <a:ext uri="{FF2B5EF4-FFF2-40B4-BE49-F238E27FC236}">
                      <a16:creationId xmlns:a16="http://schemas.microsoft.com/office/drawing/2014/main" id="{589A708C-14EC-E44D-B876-5F2A8DABD0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99342" y="2252926"/>
                  <a:ext cx="0" cy="776891"/>
                </a:xfrm>
                <a:prstGeom prst="straightConnector1">
                  <a:avLst/>
                </a:prstGeom>
                <a:ln w="25400">
                  <a:solidFill>
                    <a:schemeClr val="accent5">
                      <a:lumMod val="50000"/>
                    </a:schemeClr>
                  </a:solidFill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Oval 96">
                <a:extLst>
                  <a:ext uri="{FF2B5EF4-FFF2-40B4-BE49-F238E27FC236}">
                    <a16:creationId xmlns:a16="http://schemas.microsoft.com/office/drawing/2014/main" id="{9F0DD70C-AA60-0147-8A2D-D887CADD0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8126076" y="2132679"/>
                <a:ext cx="170766" cy="1651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000">
                    <a:schemeClr val="accent4">
                      <a:lumMod val="0"/>
                      <a:lumOff val="100000"/>
                    </a:schemeClr>
                  </a:gs>
                  <a:gs pos="99000">
                    <a:srgbClr val="FFC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 anchor="b" anchorCtr="1">
                <a:prstTxWarp prst="textNoShape">
                  <a:avLst/>
                </a:prstTxWarp>
              </a:bodyPr>
              <a:lstStyle/>
              <a:p>
                <a:endParaRPr lang="en-US" altLang="ja-JP" sz="1600" b="1" dirty="0">
                  <a:solidFill>
                    <a:srgbClr val="40458C"/>
                  </a:solidFill>
                  <a:latin typeface="Arial" pitchFamily="-105" charset="0"/>
                  <a:ea typeface="メイリオ" pitchFamily="-105" charset="-128"/>
                  <a:cs typeface="メイリオ" pitchFamily="-105" charset="-128"/>
                </a:endParaRPr>
              </a:p>
            </p:txBody>
          </p:sp>
          <p:sp>
            <p:nvSpPr>
              <p:cNvPr id="63" name="Oval 96">
                <a:extLst>
                  <a:ext uri="{FF2B5EF4-FFF2-40B4-BE49-F238E27FC236}">
                    <a16:creationId xmlns:a16="http://schemas.microsoft.com/office/drawing/2014/main" id="{D83DD336-3319-6B41-B12F-2F386F34D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10195194" y="2132679"/>
                <a:ext cx="170766" cy="16512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000">
                    <a:schemeClr val="accent4">
                      <a:lumMod val="0"/>
                      <a:lumOff val="100000"/>
                    </a:schemeClr>
                  </a:gs>
                  <a:gs pos="99000">
                    <a:srgbClr val="FFC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 anchor="b" anchorCtr="1">
                <a:prstTxWarp prst="textNoShape">
                  <a:avLst/>
                </a:prstTxWarp>
              </a:bodyPr>
              <a:lstStyle/>
              <a:p>
                <a:endParaRPr lang="en-US" altLang="ja-JP" sz="1600" b="1" dirty="0">
                  <a:solidFill>
                    <a:srgbClr val="40458C"/>
                  </a:solidFill>
                  <a:latin typeface="Arial" pitchFamily="-105" charset="0"/>
                  <a:ea typeface="メイリオ" pitchFamily="-105" charset="-128"/>
                  <a:cs typeface="メイリオ" pitchFamily="-105" charset="-128"/>
                </a:endParaRPr>
              </a:p>
            </p:txBody>
          </p:sp>
        </p:grpSp>
        <p:sp>
          <p:nvSpPr>
            <p:cNvPr id="84" name="正方形/長方形 83">
              <a:extLst>
                <a:ext uri="{FF2B5EF4-FFF2-40B4-BE49-F238E27FC236}">
                  <a16:creationId xmlns:a16="http://schemas.microsoft.com/office/drawing/2014/main" id="{234B4D1F-7C3E-0D49-8344-B59EE9AA45A1}"/>
                </a:ext>
              </a:extLst>
            </p:cNvPr>
            <p:cNvSpPr/>
            <p:nvPr/>
          </p:nvSpPr>
          <p:spPr>
            <a:xfrm>
              <a:off x="10398528" y="1855507"/>
              <a:ext cx="164098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>
                  <a:solidFill>
                    <a:srgbClr val="FF0000"/>
                  </a:solidFill>
                </a:rPr>
                <a:t>マヨラナ準粒子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58B8686-C32C-0D44-86D9-56739B0AADDF}"/>
              </a:ext>
            </a:extLst>
          </p:cNvPr>
          <p:cNvGrpSpPr/>
          <p:nvPr/>
        </p:nvGrpSpPr>
        <p:grpSpPr>
          <a:xfrm>
            <a:off x="6976326" y="3747042"/>
            <a:ext cx="3542712" cy="2600622"/>
            <a:chOff x="6976326" y="3747042"/>
            <a:chExt cx="3542712" cy="2600622"/>
          </a:xfrm>
        </p:grpSpPr>
        <p:pic>
          <p:nvPicPr>
            <p:cNvPr id="26" name="図 25" descr="スクリーンショット 2017-08-23 10.36.14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6326" y="3747042"/>
              <a:ext cx="3542712" cy="2600622"/>
            </a:xfrm>
            <a:prstGeom prst="rect">
              <a:avLst/>
            </a:prstGeom>
          </p:spPr>
        </p:pic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DB3981DA-6820-8B49-8688-C79A9385A4AE}"/>
                </a:ext>
              </a:extLst>
            </p:cNvPr>
            <p:cNvSpPr/>
            <p:nvPr/>
          </p:nvSpPr>
          <p:spPr>
            <a:xfrm>
              <a:off x="8051766" y="4924090"/>
              <a:ext cx="164098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>
                  <a:solidFill>
                    <a:srgbClr val="FF0000"/>
                  </a:solidFill>
                </a:rPr>
                <a:t>マヨラナ準粒子</a:t>
              </a:r>
              <a:endParaRPr lang="en-US" altLang="ja-JP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741E066A-222C-5C4B-BEB7-EE6999837A49}"/>
              </a:ext>
            </a:extLst>
          </p:cNvPr>
          <p:cNvGrpSpPr/>
          <p:nvPr/>
        </p:nvGrpSpPr>
        <p:grpSpPr>
          <a:xfrm>
            <a:off x="5362466" y="4664265"/>
            <a:ext cx="1467068" cy="707886"/>
            <a:chOff x="5493505" y="1506355"/>
            <a:chExt cx="1467068" cy="707886"/>
          </a:xfrm>
        </p:grpSpPr>
        <p:sp>
          <p:nvSpPr>
            <p:cNvPr id="87" name="正方形/長方形 86">
              <a:extLst>
                <a:ext uri="{FF2B5EF4-FFF2-40B4-BE49-F238E27FC236}">
                  <a16:creationId xmlns:a16="http://schemas.microsoft.com/office/drawing/2014/main" id="{85C97E22-1E6A-D543-8AFA-ED4253F0D81C}"/>
                </a:ext>
              </a:extLst>
            </p:cNvPr>
            <p:cNvSpPr/>
            <p:nvPr/>
          </p:nvSpPr>
          <p:spPr>
            <a:xfrm>
              <a:off x="5493505" y="1506355"/>
              <a:ext cx="146706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000"/>
                <a:t>超伝導相関</a:t>
              </a:r>
            </a:p>
            <a:p>
              <a:pPr algn="ctr"/>
              <a:endParaRPr lang="ja-JP" altLang="en-US" sz="2000" dirty="0"/>
            </a:p>
          </p:txBody>
        </p:sp>
        <p:sp>
          <p:nvSpPr>
            <p:cNvPr id="88" name="右矢印 87">
              <a:extLst>
                <a:ext uri="{FF2B5EF4-FFF2-40B4-BE49-F238E27FC236}">
                  <a16:creationId xmlns:a16="http://schemas.microsoft.com/office/drawing/2014/main" id="{097E0D5B-B43F-AF49-8504-5FBD166E09F0}"/>
                </a:ext>
              </a:extLst>
            </p:cNvPr>
            <p:cNvSpPr/>
            <p:nvPr/>
          </p:nvSpPr>
          <p:spPr>
            <a:xfrm>
              <a:off x="5985251" y="1860752"/>
              <a:ext cx="483577" cy="286223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/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C3D8D8E2-1DA9-B444-A2CC-1C7749721915}"/>
              </a:ext>
            </a:extLst>
          </p:cNvPr>
          <p:cNvGrpSpPr/>
          <p:nvPr/>
        </p:nvGrpSpPr>
        <p:grpSpPr>
          <a:xfrm>
            <a:off x="3982662" y="3044093"/>
            <a:ext cx="4226676" cy="774954"/>
            <a:chOff x="3788000" y="1284655"/>
            <a:chExt cx="4853394" cy="889862"/>
          </a:xfrm>
        </p:grpSpPr>
        <p:sp>
          <p:nvSpPr>
            <p:cNvPr id="72" name="平行四辺形 71">
              <a:extLst>
                <a:ext uri="{FF2B5EF4-FFF2-40B4-BE49-F238E27FC236}">
                  <a16:creationId xmlns:a16="http://schemas.microsoft.com/office/drawing/2014/main" id="{CF03FE5B-D749-7443-B916-6FBE6D41CDBB}"/>
                </a:ext>
              </a:extLst>
            </p:cNvPr>
            <p:cNvSpPr/>
            <p:nvPr/>
          </p:nvSpPr>
          <p:spPr>
            <a:xfrm flipV="1">
              <a:off x="3788004" y="1284655"/>
              <a:ext cx="4853390" cy="574267"/>
            </a:xfrm>
            <a:prstGeom prst="parallelogram">
              <a:avLst>
                <a:gd name="adj" fmla="val 105474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3" name="正方形/長方形 72">
              <a:extLst>
                <a:ext uri="{FF2B5EF4-FFF2-40B4-BE49-F238E27FC236}">
                  <a16:creationId xmlns:a16="http://schemas.microsoft.com/office/drawing/2014/main" id="{7BD7DDFD-193B-1E41-9307-084804FC9BDA}"/>
                </a:ext>
              </a:extLst>
            </p:cNvPr>
            <p:cNvSpPr/>
            <p:nvPr/>
          </p:nvSpPr>
          <p:spPr>
            <a:xfrm>
              <a:off x="4386206" y="1858923"/>
              <a:ext cx="4255188" cy="31559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/>
                <a:t>Superconductor</a:t>
              </a:r>
              <a:endParaRPr lang="ja-JP" altLang="en-US"/>
            </a:p>
          </p:txBody>
        </p:sp>
        <p:sp>
          <p:nvSpPr>
            <p:cNvPr id="75" name="平行四辺形 74">
              <a:extLst>
                <a:ext uri="{FF2B5EF4-FFF2-40B4-BE49-F238E27FC236}">
                  <a16:creationId xmlns:a16="http://schemas.microsoft.com/office/drawing/2014/main" id="{38B32032-16E5-4647-8111-E6D23C80B659}"/>
                </a:ext>
              </a:extLst>
            </p:cNvPr>
            <p:cNvSpPr/>
            <p:nvPr/>
          </p:nvSpPr>
          <p:spPr>
            <a:xfrm rot="5400000">
              <a:off x="3642171" y="1430484"/>
              <a:ext cx="889861" cy="598203"/>
            </a:xfrm>
            <a:prstGeom prst="parallelogram">
              <a:avLst>
                <a:gd name="adj" fmla="val 95613"/>
              </a:avLst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26FEB49-DC82-3D4D-A48E-BE88384683E1}"/>
              </a:ext>
            </a:extLst>
          </p:cNvPr>
          <p:cNvGrpSpPr/>
          <p:nvPr/>
        </p:nvGrpSpPr>
        <p:grpSpPr>
          <a:xfrm>
            <a:off x="4277393" y="2695662"/>
            <a:ext cx="3591965" cy="958499"/>
            <a:chOff x="4292174" y="2706781"/>
            <a:chExt cx="3591965" cy="958499"/>
          </a:xfrm>
        </p:grpSpPr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050BA1B2-03B5-8E40-804B-9F410E145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6616" y="2706781"/>
              <a:ext cx="3492312" cy="331801"/>
            </a:xfrm>
            <a:prstGeom prst="rect">
              <a:avLst/>
            </a:prstGeom>
          </p:spPr>
        </p:pic>
        <p:sp>
          <p:nvSpPr>
            <p:cNvPr id="77" name="正方形/長方形 76">
              <a:extLst>
                <a:ext uri="{FF2B5EF4-FFF2-40B4-BE49-F238E27FC236}">
                  <a16:creationId xmlns:a16="http://schemas.microsoft.com/office/drawing/2014/main" id="{E7040632-1D29-FB42-95F3-C9A05A9D52BE}"/>
                </a:ext>
              </a:extLst>
            </p:cNvPr>
            <p:cNvSpPr/>
            <p:nvPr/>
          </p:nvSpPr>
          <p:spPr>
            <a:xfrm>
              <a:off x="7046451" y="3295948"/>
              <a:ext cx="5020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i="1" dirty="0">
                  <a:sym typeface="Wingdings"/>
                </a:rPr>
                <a:t>B</a:t>
              </a:r>
              <a:r>
                <a:rPr lang="en-US" altLang="ja-JP" b="1" baseline="-25000" dirty="0">
                  <a:sym typeface="Wingdings"/>
                </a:rPr>
                <a:t>⊥</a:t>
              </a:r>
              <a:endParaRPr lang="ja-JP" altLang="en-US" b="1"/>
            </a:p>
          </p:txBody>
        </p:sp>
        <p:pic>
          <p:nvPicPr>
            <p:cNvPr id="78" name="図 77">
              <a:extLst>
                <a:ext uri="{FF2B5EF4-FFF2-40B4-BE49-F238E27FC236}">
                  <a16:creationId xmlns:a16="http://schemas.microsoft.com/office/drawing/2014/main" id="{32104435-E3F2-4049-8FFE-77C06023E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92174" y="3039728"/>
              <a:ext cx="3591965" cy="271158"/>
            </a:xfrm>
            <a:prstGeom prst="rect">
              <a:avLst/>
            </a:prstGeom>
          </p:spPr>
        </p:pic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07358650-1076-694E-80EB-9F5816673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5176" y="3242125"/>
              <a:ext cx="287449" cy="27905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矢印コネクタ 79">
              <a:extLst>
                <a:ext uri="{FF2B5EF4-FFF2-40B4-BE49-F238E27FC236}">
                  <a16:creationId xmlns:a16="http://schemas.microsoft.com/office/drawing/2014/main" id="{911FEBD8-9F4C-3B4A-B862-A64AA77E4E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35580" y="3242125"/>
              <a:ext cx="287449" cy="27905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>
              <a:extLst>
                <a:ext uri="{FF2B5EF4-FFF2-40B4-BE49-F238E27FC236}">
                  <a16:creationId xmlns:a16="http://schemas.microsoft.com/office/drawing/2014/main" id="{C0428919-652D-014C-A9F0-48F8E24570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74772" y="3242125"/>
              <a:ext cx="287449" cy="27905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09CE800A-E41F-7945-99EF-5B7F57BC4382}"/>
              </a:ext>
            </a:extLst>
          </p:cNvPr>
          <p:cNvSpPr/>
          <p:nvPr/>
        </p:nvSpPr>
        <p:spPr>
          <a:xfrm>
            <a:off x="506032" y="868686"/>
            <a:ext cx="1789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/>
              <a:t>ナノワイヤ</a:t>
            </a:r>
            <a:endParaRPr lang="en-US" altLang="ja-JP" sz="2000" dirty="0">
              <a:sym typeface="Wingdings"/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47782388-49AF-564B-BCC2-48F73A0B95E2}"/>
              </a:ext>
            </a:extLst>
          </p:cNvPr>
          <p:cNvSpPr/>
          <p:nvPr/>
        </p:nvSpPr>
        <p:spPr>
          <a:xfrm>
            <a:off x="506032" y="3128332"/>
            <a:ext cx="1789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/>
              <a:t>ナノチューブ</a:t>
            </a:r>
            <a:endParaRPr lang="en-US" altLang="ja-JP" sz="20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1620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33601" y="152400"/>
            <a:ext cx="562236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kumimoji="0" lang="ja-JP" altLang="en-US" sz="3200">
                <a:solidFill>
                  <a:srgbClr val="000000"/>
                </a:solidFill>
                <a:latin typeface="Calibri"/>
                <a:cs typeface="Calibri"/>
              </a:rPr>
              <a:t>まとめ</a:t>
            </a:r>
            <a:endParaRPr kumimoji="0" lang="en-US" altLang="ja-JP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BB3232E-3FFD-1343-A75E-E18946C6E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21</a:t>
            </a:fld>
            <a:r>
              <a:rPr lang="en-US" altLang="ja-JP"/>
              <a:t>/22</a:t>
            </a:r>
            <a:endParaRPr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DEA42D1-018A-6942-9E02-3642253CD0F1}"/>
              </a:ext>
            </a:extLst>
          </p:cNvPr>
          <p:cNvSpPr/>
          <p:nvPr/>
        </p:nvSpPr>
        <p:spPr>
          <a:xfrm>
            <a:off x="2925902" y="966434"/>
            <a:ext cx="6340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>
                <a:latin typeface="+mn-ea"/>
                <a:sym typeface="Wingdings" pitchFamily="2" charset="2"/>
              </a:rPr>
              <a:t>カーボンナノチューブのトポロジカル端状態</a:t>
            </a:r>
            <a:endParaRPr lang="en-US" altLang="ja-JP" sz="2400" dirty="0">
              <a:latin typeface="+mn-ea"/>
              <a:sym typeface="Wingdings" pitchFamily="2" charset="2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A8F30A-8F6F-5C4C-A4A2-CDF86AF0FB71}"/>
              </a:ext>
            </a:extLst>
          </p:cNvPr>
          <p:cNvSpPr/>
          <p:nvPr/>
        </p:nvSpPr>
        <p:spPr>
          <a:xfrm>
            <a:off x="4192122" y="1591788"/>
            <a:ext cx="5394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ja-JP" altLang="en-US">
                <a:latin typeface="+mn-ea"/>
                <a:sym typeface="Wingdings" pitchFamily="2" charset="2"/>
              </a:rPr>
              <a:t>エネルギーギャップ中に現れる</a:t>
            </a:r>
            <a:endParaRPr lang="en-US" altLang="ja-JP" dirty="0">
              <a:latin typeface="+mn-ea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ja-JP" altLang="en-US">
                <a:latin typeface="+mn-ea"/>
                <a:sym typeface="Wingdings" pitchFamily="2" charset="2"/>
              </a:rPr>
              <a:t>結晶格子構造に由来、端があれば存在</a:t>
            </a:r>
            <a:endParaRPr lang="en-US" altLang="ja-JP" dirty="0">
              <a:latin typeface="+mn-ea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ja-JP" altLang="en-US">
                <a:latin typeface="+mn-ea"/>
                <a:sym typeface="Wingdings" pitchFamily="2" charset="2"/>
              </a:rPr>
              <a:t>バルク端対応</a:t>
            </a:r>
            <a:endParaRPr lang="en-US" altLang="ja-JP" dirty="0">
              <a:latin typeface="+mn-ea"/>
              <a:sym typeface="Wingdings" pitchFamily="2" charset="2"/>
            </a:endParaRPr>
          </a:p>
          <a:p>
            <a:r>
              <a:rPr lang="en-US" altLang="ja-JP" dirty="0">
                <a:latin typeface="+mn-ea"/>
                <a:sym typeface="Wingdings" pitchFamily="2" charset="2"/>
              </a:rPr>
              <a:t>  </a:t>
            </a:r>
            <a:r>
              <a:rPr lang="ja-JP" altLang="en-US">
                <a:latin typeface="+mn-ea"/>
                <a:sym typeface="Wingdings" pitchFamily="2" charset="2"/>
              </a:rPr>
              <a:t>（トポロジカル不変量（巻き数）と一対一対応）</a:t>
            </a:r>
            <a:endParaRPr lang="en-US" altLang="ja-JP" dirty="0">
              <a:latin typeface="+mn-ea"/>
              <a:sym typeface="Wingdings" pitchFamily="2" charset="2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FCFF3AE-E4DA-B24D-9B48-2F70FE96C3E3}"/>
              </a:ext>
            </a:extLst>
          </p:cNvPr>
          <p:cNvSpPr/>
          <p:nvPr/>
        </p:nvSpPr>
        <p:spPr>
          <a:xfrm>
            <a:off x="4192122" y="3638921"/>
            <a:ext cx="46858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ja-JP" altLang="en-US">
                <a:latin typeface="+mn-ea"/>
                <a:sym typeface="Wingdings" pitchFamily="2" charset="2"/>
              </a:rPr>
              <a:t>ほぼ全てのナノチューブに存在</a:t>
            </a:r>
            <a:endParaRPr lang="en-US" altLang="ja-JP" dirty="0">
              <a:latin typeface="+mn-ea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ja-JP" altLang="en-US">
                <a:latin typeface="+mn-ea"/>
                <a:sym typeface="Wingdings" pitchFamily="2" charset="2"/>
              </a:rPr>
              <a:t>トポロジカル相転移</a:t>
            </a:r>
            <a:endParaRPr lang="en-US" altLang="ja-JP" dirty="0">
              <a:latin typeface="+mn-ea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ja-JP" altLang="en-US">
                <a:latin typeface="+mn-ea"/>
                <a:sym typeface="Wingdings" pitchFamily="2" charset="2"/>
              </a:rPr>
              <a:t>端状態由来のスピン</a:t>
            </a:r>
            <a:endParaRPr lang="en-US" altLang="ja-JP" dirty="0">
              <a:latin typeface="+mn-ea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ja-JP" altLang="en-US">
                <a:latin typeface="+mn-ea"/>
                <a:sym typeface="Wingdings" pitchFamily="2" charset="2"/>
              </a:rPr>
              <a:t>マヨラナ準粒子（トポロジカル超伝導）</a:t>
            </a:r>
            <a:endParaRPr lang="en-US" altLang="ja-JP" dirty="0">
              <a:latin typeface="+mn-ea"/>
              <a:sym typeface="Wingdings" pitchFamily="2" charset="2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7A3F905-D6D4-AE4C-B9D4-89581EC21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610550"/>
            <a:ext cx="1970202" cy="1970202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A7249B9-0624-F440-8F04-F3F7D939FC3E}"/>
              </a:ext>
            </a:extLst>
          </p:cNvPr>
          <p:cNvGrpSpPr/>
          <p:nvPr/>
        </p:nvGrpSpPr>
        <p:grpSpPr>
          <a:xfrm>
            <a:off x="459361" y="1467956"/>
            <a:ext cx="3348479" cy="939759"/>
            <a:chOff x="600221" y="3109021"/>
            <a:chExt cx="3348479" cy="939759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C10CB79E-7346-C34B-AD7F-52BCE2B34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221" y="3452511"/>
              <a:ext cx="3348479" cy="252778"/>
            </a:xfrm>
            <a:prstGeom prst="rect">
              <a:avLst/>
            </a:prstGeom>
          </p:spPr>
        </p:pic>
        <p:pic>
          <p:nvPicPr>
            <p:cNvPr id="11" name="図 10" descr="izumida_0604_energyLevels_E.png">
              <a:extLst>
                <a:ext uri="{FF2B5EF4-FFF2-40B4-BE49-F238E27FC236}">
                  <a16:creationId xmlns:a16="http://schemas.microsoft.com/office/drawing/2014/main" id="{4030A572-2915-A449-9B57-6D6869B8F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31" t="46832" r="944" b="33721"/>
            <a:stretch/>
          </p:blipFill>
          <p:spPr>
            <a:xfrm>
              <a:off x="3295383" y="3109021"/>
              <a:ext cx="590493" cy="939759"/>
            </a:xfrm>
            <a:prstGeom prst="rect">
              <a:avLst/>
            </a:prstGeom>
          </p:spPr>
        </p:pic>
        <p:pic>
          <p:nvPicPr>
            <p:cNvPr id="23" name="図 22" descr="izumida_0604_energyLevels_E.png">
              <a:extLst>
                <a:ext uri="{FF2B5EF4-FFF2-40B4-BE49-F238E27FC236}">
                  <a16:creationId xmlns:a16="http://schemas.microsoft.com/office/drawing/2014/main" id="{2CC822E0-66FC-6F4D-9292-0AC62BF14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31" t="46832" r="944" b="33721"/>
            <a:stretch/>
          </p:blipFill>
          <p:spPr>
            <a:xfrm rot="10800000">
              <a:off x="662367" y="3109021"/>
              <a:ext cx="590493" cy="939759"/>
            </a:xfrm>
            <a:prstGeom prst="rect">
              <a:avLst/>
            </a:prstGeom>
          </p:spPr>
        </p:pic>
      </p:grpSp>
      <p:sp>
        <p:nvSpPr>
          <p:cNvPr id="15" name="角丸四角形吹き出し 14">
            <a:extLst>
              <a:ext uri="{FF2B5EF4-FFF2-40B4-BE49-F238E27FC236}">
                <a16:creationId xmlns:a16="http://schemas.microsoft.com/office/drawing/2014/main" id="{E1AC627B-8D69-F24E-9E49-978FCEDAA2B1}"/>
              </a:ext>
            </a:extLst>
          </p:cNvPr>
          <p:cNvSpPr/>
          <p:nvPr/>
        </p:nvSpPr>
        <p:spPr>
          <a:xfrm>
            <a:off x="5270499" y="5247935"/>
            <a:ext cx="3347857" cy="695432"/>
          </a:xfrm>
          <a:prstGeom prst="wedgeRoundRectCallout">
            <a:avLst>
              <a:gd name="adj1" fmla="val 76784"/>
              <a:gd name="adj2" fmla="val -3281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>
                <a:solidFill>
                  <a:srgbClr val="000000"/>
                </a:solidFill>
              </a:rPr>
              <a:t>応用への展望：</a:t>
            </a:r>
            <a:endParaRPr lang="en-US" altLang="ja-JP" sz="1600" dirty="0">
              <a:solidFill>
                <a:srgbClr val="000000"/>
              </a:solidFill>
            </a:endParaRPr>
          </a:p>
          <a:p>
            <a:r>
              <a:rPr lang="ja-JP" altLang="en-US" sz="1600">
                <a:solidFill>
                  <a:srgbClr val="000000"/>
                </a:solidFill>
              </a:rPr>
              <a:t>ナノメートルサイズの量子素子？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BA54E8E3-020A-CA4C-AC5F-DDC4B056A21C}"/>
              </a:ext>
            </a:extLst>
          </p:cNvPr>
          <p:cNvGrpSpPr/>
          <p:nvPr/>
        </p:nvGrpSpPr>
        <p:grpSpPr>
          <a:xfrm>
            <a:off x="10332301" y="1170960"/>
            <a:ext cx="1697201" cy="1569660"/>
            <a:chOff x="9620201" y="2168299"/>
            <a:chExt cx="1697201" cy="1569660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6B3B275B-518D-F149-90C0-25ADCBF3B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V="1">
              <a:off x="9620201" y="2872122"/>
              <a:ext cx="1697201" cy="162015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8F05DCB3-97B7-7B42-99D5-18E94977D577}"/>
                </a:ext>
              </a:extLst>
            </p:cNvPr>
            <p:cNvSpPr txBox="1"/>
            <p:nvPr/>
          </p:nvSpPr>
          <p:spPr>
            <a:xfrm>
              <a:off x="9760915" y="2168299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600">
                  <a:solidFill>
                    <a:srgbClr val="FF0000"/>
                  </a:solidFill>
                </a:rPr>
                <a:t>○</a:t>
              </a:r>
              <a:endParaRPr kumimoji="1" lang="ja-JP" altLang="en-US" sz="960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7DE3B52F-3B99-F449-BB4F-F48DEC1BDF63}"/>
              </a:ext>
            </a:extLst>
          </p:cNvPr>
          <p:cNvGrpSpPr/>
          <p:nvPr/>
        </p:nvGrpSpPr>
        <p:grpSpPr>
          <a:xfrm>
            <a:off x="8698927" y="1170960"/>
            <a:ext cx="1415772" cy="1569660"/>
            <a:chOff x="9780518" y="870915"/>
            <a:chExt cx="1415772" cy="1569660"/>
          </a:xfrm>
        </p:grpSpPr>
        <p:pic>
          <p:nvPicPr>
            <p:cNvPr id="29" name="図 28" descr="ネックレス, 首輪 が含まれている画像&#10;&#10;自動的に生成された説明">
              <a:extLst>
                <a:ext uri="{FF2B5EF4-FFF2-40B4-BE49-F238E27FC236}">
                  <a16:creationId xmlns:a16="http://schemas.microsoft.com/office/drawing/2014/main" id="{C3DB3DF5-1AC6-FD49-8B82-29EB157D4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9815246" y="1397372"/>
              <a:ext cx="1346316" cy="516746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36A98C3B-27E5-5947-A3BB-CA3F16E30F30}"/>
                </a:ext>
              </a:extLst>
            </p:cNvPr>
            <p:cNvSpPr txBox="1"/>
            <p:nvPr/>
          </p:nvSpPr>
          <p:spPr>
            <a:xfrm>
              <a:off x="9780518" y="870915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600" dirty="0">
                  <a:solidFill>
                    <a:srgbClr val="FF0000"/>
                  </a:solidFill>
                </a:rPr>
                <a:t>×</a:t>
              </a: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7C872B8B-263E-E845-A578-50C3FE56572E}"/>
              </a:ext>
            </a:extLst>
          </p:cNvPr>
          <p:cNvGrpSpPr/>
          <p:nvPr/>
        </p:nvGrpSpPr>
        <p:grpSpPr>
          <a:xfrm>
            <a:off x="5052423" y="2841854"/>
            <a:ext cx="3673822" cy="516746"/>
            <a:chOff x="4939074" y="2844914"/>
            <a:chExt cx="3673822" cy="516746"/>
          </a:xfrm>
        </p:grpSpPr>
        <p:sp>
          <p:nvSpPr>
            <p:cNvPr id="27" name="上下矢印 26">
              <a:extLst>
                <a:ext uri="{FF2B5EF4-FFF2-40B4-BE49-F238E27FC236}">
                  <a16:creationId xmlns:a16="http://schemas.microsoft.com/office/drawing/2014/main" id="{A627AFC9-C4B8-E048-85FA-F054E1E98ABA}"/>
                </a:ext>
              </a:extLst>
            </p:cNvPr>
            <p:cNvSpPr/>
            <p:nvPr/>
          </p:nvSpPr>
          <p:spPr>
            <a:xfrm rot="5400000">
              <a:off x="6519534" y="2894657"/>
              <a:ext cx="162015" cy="41726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305828C3-B033-7443-A9B4-1E87025A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V="1">
              <a:off x="6915695" y="3022280"/>
              <a:ext cx="1697201" cy="162015"/>
            </a:xfrm>
            <a:prstGeom prst="rect">
              <a:avLst/>
            </a:prstGeom>
          </p:spPr>
        </p:pic>
        <p:pic>
          <p:nvPicPr>
            <p:cNvPr id="38" name="図 37" descr="ネックレス, 首輪 が含まれている画像&#10;&#10;自動的に生成された説明">
              <a:extLst>
                <a:ext uri="{FF2B5EF4-FFF2-40B4-BE49-F238E27FC236}">
                  <a16:creationId xmlns:a16="http://schemas.microsoft.com/office/drawing/2014/main" id="{8C796B09-0954-B043-B2A3-6E375E4E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4939074" y="2844914"/>
              <a:ext cx="1346316" cy="516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12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0549B53-1F0C-1C4D-94A1-218DC4D72056}"/>
              </a:ext>
            </a:extLst>
          </p:cNvPr>
          <p:cNvSpPr txBox="1"/>
          <p:nvPr/>
        </p:nvSpPr>
        <p:spPr>
          <a:xfrm>
            <a:off x="4099300" y="1997839"/>
            <a:ext cx="39934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/>
              <a:t>カーボンナノチューブの電子状態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342900" indent="-342900">
              <a:buAutoNum type="arabicPeriod"/>
            </a:pPr>
            <a:r>
              <a:rPr lang="ja-JP" altLang="en-US"/>
              <a:t>有限長ナノチューブの電子状態</a:t>
            </a:r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marL="342900" indent="-342900">
              <a:buAutoNum type="arabicPeriod"/>
            </a:pPr>
            <a:r>
              <a:rPr lang="ja-JP" altLang="en-US"/>
              <a:t>トポロジカル端状態</a:t>
            </a:r>
            <a:endParaRPr lang="en-US" altLang="ja-JP" dirty="0"/>
          </a:p>
          <a:p>
            <a:pPr marL="800100" lvl="1" indent="-342900">
              <a:buAutoNum type="arabicPeriod"/>
            </a:pPr>
            <a:endParaRPr lang="en-US" altLang="ja-JP" dirty="0"/>
          </a:p>
          <a:p>
            <a:pPr marL="800100" lvl="1" indent="-342900">
              <a:buAutoNum type="arabicPeriod"/>
            </a:pPr>
            <a:endParaRPr lang="en-US" altLang="ja-JP" dirty="0"/>
          </a:p>
          <a:p>
            <a:pPr marL="342900" indent="-342900">
              <a:buAutoNum type="arabicPeriod"/>
            </a:pPr>
            <a:r>
              <a:rPr lang="ja-JP" altLang="en-US"/>
              <a:t>トポロジカル端状態の諸性質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6830A5-B6C5-7A47-88F3-78089AD5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2</a:t>
            </a:fld>
            <a:r>
              <a:rPr lang="en-US" altLang="ja-JP"/>
              <a:t>/22</a:t>
            </a:r>
            <a:endParaRPr lang="ja-JP" altLang="en-US" dirty="0"/>
          </a:p>
        </p:txBody>
      </p:sp>
      <p:pic>
        <p:nvPicPr>
          <p:cNvPr id="5" name="図 4" descr="ネックレス, 首輪 が含まれている画像&#10;&#10;自動的に生成された説明">
            <a:extLst>
              <a:ext uri="{FF2B5EF4-FFF2-40B4-BE49-F238E27FC236}">
                <a16:creationId xmlns:a16="http://schemas.microsoft.com/office/drawing/2014/main" id="{8108BAEB-8A37-D94E-A9FD-A0B2D6F54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604674" y="1916255"/>
            <a:ext cx="1484727" cy="5698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673B24C-93BC-E64A-972E-CCBE58852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8411194" y="2955000"/>
            <a:ext cx="1871686" cy="178672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1EDB153-AF73-3143-89CF-B3EA1E8050D2}"/>
              </a:ext>
            </a:extLst>
          </p:cNvPr>
          <p:cNvGrpSpPr/>
          <p:nvPr/>
        </p:nvGrpSpPr>
        <p:grpSpPr>
          <a:xfrm>
            <a:off x="7350337" y="3602545"/>
            <a:ext cx="3993401" cy="569872"/>
            <a:chOff x="7350337" y="3602545"/>
            <a:chExt cx="3993401" cy="56987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07343F8-4EF6-8B45-85EB-740F80AB9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9472052" y="3798145"/>
              <a:ext cx="1871686" cy="178672"/>
            </a:xfrm>
            <a:prstGeom prst="rect">
              <a:avLst/>
            </a:prstGeom>
          </p:spPr>
        </p:pic>
        <p:pic>
          <p:nvPicPr>
            <p:cNvPr id="8" name="図 7" descr="ネックレス, 首輪 が含まれている画像&#10;&#10;自動的に生成された説明">
              <a:extLst>
                <a:ext uri="{FF2B5EF4-FFF2-40B4-BE49-F238E27FC236}">
                  <a16:creationId xmlns:a16="http://schemas.microsoft.com/office/drawing/2014/main" id="{DA789E40-A2B0-BA44-A362-CDDE01995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7350337" y="3602545"/>
              <a:ext cx="1484727" cy="569872"/>
            </a:xfrm>
            <a:prstGeom prst="rect">
              <a:avLst/>
            </a:prstGeom>
          </p:spPr>
        </p:pic>
        <p:sp>
          <p:nvSpPr>
            <p:cNvPr id="9" name="上下矢印 8">
              <a:extLst>
                <a:ext uri="{FF2B5EF4-FFF2-40B4-BE49-F238E27FC236}">
                  <a16:creationId xmlns:a16="http://schemas.microsoft.com/office/drawing/2014/main" id="{CF2DDF5B-ED74-034B-911D-D14EB89BB63E}"/>
                </a:ext>
              </a:extLst>
            </p:cNvPr>
            <p:cNvSpPr/>
            <p:nvPr/>
          </p:nvSpPr>
          <p:spPr>
            <a:xfrm rot="5400000">
              <a:off x="9052423" y="3676749"/>
              <a:ext cx="178672" cy="421464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9335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 3"/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2133601" y="152400"/>
            <a:ext cx="79676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rgbClr val="000000"/>
                </a:solidFill>
                <a:cs typeface="Calibri"/>
              </a:rPr>
              <a:t>グラフェン由来の電子</a:t>
            </a:r>
            <a:r>
              <a:rPr lang="ja-JP" altLang="en-US" sz="3200" dirty="0">
                <a:solidFill>
                  <a:srgbClr val="000000"/>
                </a:solidFill>
                <a:cs typeface="Calibri"/>
              </a:rPr>
              <a:t>状態</a:t>
            </a:r>
            <a:endParaRPr kumimoji="0" lang="en-US" altLang="ja-JP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728651" y="815550"/>
            <a:ext cx="300999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>
                <a:cs typeface="Calibri"/>
              </a:rPr>
              <a:t>グラフェンの電子状態</a:t>
            </a:r>
            <a:endParaRPr lang="en-US" altLang="ja-JP" sz="2000" dirty="0">
              <a:cs typeface="Calibri"/>
            </a:endParaRP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6773169" y="1355583"/>
            <a:ext cx="2965478" cy="2020292"/>
            <a:chOff x="3337883" y="911180"/>
            <a:chExt cx="2831277" cy="1909469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4896" y="911180"/>
              <a:ext cx="1945361" cy="1909469"/>
            </a:xfrm>
            <a:prstGeom prst="rect">
              <a:avLst/>
            </a:prstGeom>
          </p:spPr>
        </p:pic>
        <p:sp>
          <p:nvSpPr>
            <p:cNvPr id="36" name="テキスト ボックス 35"/>
            <p:cNvSpPr txBox="1"/>
            <p:nvPr/>
          </p:nvSpPr>
          <p:spPr>
            <a:xfrm>
              <a:off x="3910000" y="2179239"/>
              <a:ext cx="538622" cy="319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K’</a:t>
              </a:r>
              <a:endParaRPr lang="ja-JP" altLang="en-US" sz="1600" i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4793468" y="2179239"/>
              <a:ext cx="290794" cy="319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i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K</a:t>
              </a:r>
              <a:endParaRPr lang="ja-JP" altLang="en-US" sz="1600" i="1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7883" y="1708203"/>
              <a:ext cx="480762" cy="1021001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8398" y="1708203"/>
              <a:ext cx="480762" cy="1021001"/>
            </a:xfrm>
            <a:prstGeom prst="rect">
              <a:avLst/>
            </a:prstGeom>
          </p:spPr>
        </p:pic>
        <p:cxnSp>
          <p:nvCxnSpPr>
            <p:cNvPr id="41" name="直線コネクタ 40"/>
            <p:cNvCxnSpPr/>
            <p:nvPr/>
          </p:nvCxnSpPr>
          <p:spPr>
            <a:xfrm flipH="1">
              <a:off x="5105456" y="1740495"/>
              <a:ext cx="558347" cy="526578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5105455" y="2486419"/>
              <a:ext cx="609148" cy="193876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3816384" y="1745616"/>
              <a:ext cx="436712" cy="450085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>
              <a:off x="3818070" y="2456082"/>
              <a:ext cx="435026" cy="198813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56198087-A5FC-174A-B9CF-7FC5A5EE6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09"/>
          <a:stretch/>
        </p:blipFill>
        <p:spPr>
          <a:xfrm>
            <a:off x="1396560" y="1173661"/>
            <a:ext cx="3446454" cy="2558758"/>
          </a:xfrm>
          <a:prstGeom prst="rect">
            <a:avLst/>
          </a:prstGeom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B6EEE87-B7AF-2947-8EA8-6247DBDAA6E6}"/>
              </a:ext>
            </a:extLst>
          </p:cNvPr>
          <p:cNvSpPr/>
          <p:nvPr/>
        </p:nvSpPr>
        <p:spPr>
          <a:xfrm>
            <a:off x="278188" y="820055"/>
            <a:ext cx="5732711" cy="4047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>
                <a:cs typeface="Calibri"/>
              </a:rPr>
              <a:t>単層ナノチューブの立体構造</a:t>
            </a:r>
            <a:endParaRPr lang="en-US" altLang="ja-JP" dirty="0">
              <a:cs typeface="Calibri"/>
            </a:endParaRPr>
          </a:p>
        </p:txBody>
      </p:sp>
      <p:sp>
        <p:nvSpPr>
          <p:cNvPr id="48" name="角丸四角形吹き出し 47">
            <a:extLst>
              <a:ext uri="{FF2B5EF4-FFF2-40B4-BE49-F238E27FC236}">
                <a16:creationId xmlns:a16="http://schemas.microsoft.com/office/drawing/2014/main" id="{2A8ECD8B-1F28-6A49-95A4-4B1E299B944B}"/>
              </a:ext>
            </a:extLst>
          </p:cNvPr>
          <p:cNvSpPr/>
          <p:nvPr/>
        </p:nvSpPr>
        <p:spPr>
          <a:xfrm>
            <a:off x="9600804" y="1345541"/>
            <a:ext cx="2311796" cy="696994"/>
          </a:xfrm>
          <a:prstGeom prst="wedgeRoundRectCallout">
            <a:avLst>
              <a:gd name="adj1" fmla="val -64996"/>
              <a:gd name="adj2" fmla="val 57580"/>
              <a:gd name="adj3" fmla="val 16667"/>
            </a:avLst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>
                <a:solidFill>
                  <a:srgbClr val="000000"/>
                </a:solidFill>
              </a:rPr>
              <a:t>ブリルアンゾーン</a:t>
            </a:r>
            <a:r>
              <a:rPr lang="en-US" altLang="ja-JP" sz="1400" i="1" dirty="0">
                <a:solidFill>
                  <a:srgbClr val="000000"/>
                </a:solidFill>
              </a:rPr>
              <a:t>K/K’ </a:t>
            </a:r>
            <a:r>
              <a:rPr lang="ja-JP" altLang="en-US" sz="1400">
                <a:solidFill>
                  <a:srgbClr val="000000"/>
                </a:solidFill>
              </a:rPr>
              <a:t>に</a:t>
            </a:r>
            <a:endParaRPr lang="en-US" altLang="ja-JP" sz="1400" dirty="0">
              <a:solidFill>
                <a:srgbClr val="000000"/>
              </a:solidFill>
            </a:endParaRPr>
          </a:p>
          <a:p>
            <a:r>
              <a:rPr lang="ja-JP" altLang="en-US" sz="1400">
                <a:solidFill>
                  <a:srgbClr val="000000"/>
                </a:solidFill>
              </a:rPr>
              <a:t>ディラックコーン</a:t>
            </a:r>
            <a:endParaRPr lang="ja-JP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FCBA4F34-B2DC-9740-863A-34F10D90D3F0}"/>
                  </a:ext>
                </a:extLst>
              </p:cNvPr>
              <p:cNvSpPr/>
              <p:nvPr/>
            </p:nvSpPr>
            <p:spPr>
              <a:xfrm>
                <a:off x="3897026" y="794463"/>
                <a:ext cx="1870640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altLang="ja-JP" i="1">
                              <a:latin typeface="Cambria Math" charset="0"/>
                            </a:rPr>
                            <m:t>h</m:t>
                          </m:r>
                        </m:sub>
                      </m:sSub>
                      <m:r>
                        <a:rPr lang="en-US" altLang="ja-JP" i="1">
                          <a:latin typeface="Cambria Math" charset="0"/>
                        </a:rPr>
                        <m:t>=</m:t>
                      </m:r>
                      <m:r>
                        <a:rPr lang="en-US" altLang="ja-JP" i="1">
                          <a:latin typeface="Cambria Math" charset="0"/>
                        </a:rPr>
                        <m:t>𝑛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altLang="ja-JP" i="1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i="1">
                          <a:latin typeface="Cambria Math" charset="0"/>
                        </a:rPr>
                        <m:t>+</m:t>
                      </m:r>
                      <m:r>
                        <a:rPr lang="en-US" altLang="ja-JP" i="1">
                          <a:latin typeface="Cambria Math" charset="0"/>
                        </a:rPr>
                        <m:t>𝑚</m:t>
                      </m:r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>
                                  <a:latin typeface="Cambria Math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altLang="ja-JP" i="1"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FCBA4F34-B2DC-9740-863A-34F10D90D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026" y="794463"/>
                <a:ext cx="1870640" cy="404791"/>
              </a:xfrm>
              <a:prstGeom prst="rect">
                <a:avLst/>
              </a:prstGeom>
              <a:blipFill>
                <a:blip r:embed="rId12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4B9BE082-36F1-2143-B4B2-6FCD96837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3</a:t>
            </a:fld>
            <a:r>
              <a:rPr lang="en-US" altLang="ja-JP"/>
              <a:t>/22</a:t>
            </a:r>
            <a:endParaRPr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4584556-8123-3744-A24D-0336E03D0D51}"/>
              </a:ext>
            </a:extLst>
          </p:cNvPr>
          <p:cNvGrpSpPr/>
          <p:nvPr/>
        </p:nvGrpSpPr>
        <p:grpSpPr>
          <a:xfrm>
            <a:off x="2132114" y="3723807"/>
            <a:ext cx="7927772" cy="3191268"/>
            <a:chOff x="2132114" y="3723807"/>
            <a:chExt cx="7927772" cy="3191268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2132114" y="3723807"/>
              <a:ext cx="7927772" cy="3191268"/>
              <a:chOff x="609600" y="3626068"/>
              <a:chExt cx="7927772" cy="31912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正方形/長方形 2"/>
                  <p:cNvSpPr/>
                  <p:nvPr/>
                </p:nvSpPr>
                <p:spPr>
                  <a:xfrm>
                    <a:off x="609600" y="3626068"/>
                    <a:ext cx="6961649" cy="44563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ja-JP" altLang="en-US" sz="2000"/>
                      <a:t>カッティングライン</a:t>
                    </a:r>
                    <a:r>
                      <a:rPr lang="ja-JP" altLang="en-US" sz="2000" dirty="0"/>
                      <a:t>（周回方向の境界条件</a:t>
                    </a:r>
                    <a:r>
                      <a:rPr lang="en-US" altLang="ja-JP" sz="2000" dirty="0"/>
                      <a:t> </a:t>
                    </a:r>
                    <a:r>
                      <a:rPr lang="ja-JP" altLang="en-US" sz="2000" dirty="0">
                        <a:sym typeface="Wingdings"/>
                      </a:rPr>
                      <a:t></a:t>
                    </a:r>
                    <a:r>
                      <a:rPr lang="en-US" altLang="ja-JP" sz="2000" dirty="0">
                        <a:sym typeface="Wingdings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ja-JP" altLang="en-US" sz="2000" i="1" dirty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altLang="ja-JP" sz="2000" i="1">
                                <a:latin typeface="Cambria Math" charset="0"/>
                              </a:rPr>
                              <m:t>𝑘</m:t>
                            </m:r>
                          </m:e>
                        </m:acc>
                      </m:oMath>
                    </a14:m>
                    <a:r>
                      <a:rPr lang="en-US" altLang="ja-JP" sz="2000" i="1" dirty="0">
                        <a:sym typeface="Wingdings"/>
                      </a:rPr>
                      <a:t> </a:t>
                    </a:r>
                    <a:r>
                      <a:rPr lang="ja-JP" altLang="en-US" sz="2000" dirty="0">
                        <a:sym typeface="Wingdings"/>
                      </a:rPr>
                      <a:t>の離散化</a:t>
                    </a:r>
                    <a:r>
                      <a:rPr lang="ja-JP" altLang="en-US" sz="2000" dirty="0"/>
                      <a:t>）</a:t>
                    </a:r>
                  </a:p>
                </p:txBody>
              </p:sp>
            </mc:Choice>
            <mc:Fallback xmlns="">
              <p:sp>
                <p:nvSpPr>
                  <p:cNvPr id="3" name="正方形/長方形 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600" y="3626068"/>
                    <a:ext cx="6961649" cy="44563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93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5" name="図形グループ 4"/>
              <p:cNvGrpSpPr/>
              <p:nvPr/>
            </p:nvGrpSpPr>
            <p:grpSpPr>
              <a:xfrm>
                <a:off x="670556" y="3991757"/>
                <a:ext cx="3817830" cy="2516190"/>
                <a:chOff x="670556" y="4094425"/>
                <a:chExt cx="3817830" cy="2516190"/>
              </a:xfrm>
            </p:grpSpPr>
            <p:pic>
              <p:nvPicPr>
                <p:cNvPr id="55" name="図 54" descr="DiracCone_CuttingLine_00.gif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22056" y="5156510"/>
                  <a:ext cx="866330" cy="1371957"/>
                </a:xfrm>
                <a:prstGeom prst="rect">
                  <a:avLst/>
                </a:prstGeom>
              </p:spPr>
            </p:pic>
            <p:pic>
              <p:nvPicPr>
                <p:cNvPr id="56" name="図 55" descr="DiracCone_CuttingLine_00.gif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9933" y="5156510"/>
                  <a:ext cx="866330" cy="1371957"/>
                </a:xfrm>
                <a:prstGeom prst="rect">
                  <a:avLst/>
                </a:prstGeom>
              </p:spPr>
            </p:pic>
            <p:pic>
              <p:nvPicPr>
                <p:cNvPr id="57" name="図 56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39303" y="4385218"/>
                  <a:ext cx="2321019" cy="2225397"/>
                </a:xfrm>
                <a:prstGeom prst="rect">
                  <a:avLst/>
                </a:prstGeom>
              </p:spPr>
            </p:pic>
            <p:sp>
              <p:nvSpPr>
                <p:cNvPr id="58" name="テキスト ボックス 57"/>
                <p:cNvSpPr txBox="1"/>
                <p:nvPr/>
              </p:nvSpPr>
              <p:spPr>
                <a:xfrm>
                  <a:off x="670556" y="4431035"/>
                  <a:ext cx="171704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400" dirty="0"/>
                    <a:t>(</a:t>
                  </a:r>
                  <a:r>
                    <a:rPr lang="en-US" altLang="ja-JP" sz="1400" i="1" dirty="0" err="1"/>
                    <a:t>n</a:t>
                  </a:r>
                  <a:r>
                    <a:rPr lang="en-US" altLang="ja-JP" sz="1400" dirty="0" err="1"/>
                    <a:t>,</a:t>
                  </a:r>
                  <a:r>
                    <a:rPr lang="en-US" altLang="ja-JP" sz="1400" i="1" dirty="0" err="1"/>
                    <a:t>m</a:t>
                  </a:r>
                  <a:r>
                    <a:rPr lang="en-US" altLang="ja-JP" sz="1400" dirty="0"/>
                    <a:t>)=(6,3)</a:t>
                  </a:r>
                  <a:endParaRPr lang="ja-JP" altLang="en-US" sz="1400" dirty="0"/>
                </a:p>
              </p:txBody>
            </p:sp>
            <p:cxnSp>
              <p:nvCxnSpPr>
                <p:cNvPr id="59" name="直線コネクタ 58"/>
                <p:cNvCxnSpPr/>
                <p:nvPr/>
              </p:nvCxnSpPr>
              <p:spPr>
                <a:xfrm>
                  <a:off x="3348565" y="4272228"/>
                  <a:ext cx="182033" cy="939799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円/楕円 59"/>
                <p:cNvSpPr/>
                <p:nvPr/>
              </p:nvSpPr>
              <p:spPr>
                <a:xfrm>
                  <a:off x="3421787" y="4094425"/>
                  <a:ext cx="227828" cy="227828"/>
                </a:xfrm>
                <a:prstGeom prst="ellipse">
                  <a:avLst/>
                </a:prstGeom>
                <a:noFill/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cxnSp>
              <p:nvCxnSpPr>
                <p:cNvPr id="61" name="直線コネクタ 60"/>
                <p:cNvCxnSpPr/>
                <p:nvPr/>
              </p:nvCxnSpPr>
              <p:spPr>
                <a:xfrm>
                  <a:off x="3530598" y="4164766"/>
                  <a:ext cx="177800" cy="941428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2" name="図 61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77630" y="4164766"/>
                  <a:ext cx="905935" cy="1047261"/>
                </a:xfrm>
                <a:prstGeom prst="rect">
                  <a:avLst/>
                </a:prstGeom>
              </p:spPr>
            </p:pic>
            <p:sp>
              <p:nvSpPr>
                <p:cNvPr id="64" name="円/楕円 63"/>
                <p:cNvSpPr/>
                <p:nvPr/>
              </p:nvSpPr>
              <p:spPr>
                <a:xfrm>
                  <a:off x="3421787" y="5076558"/>
                  <a:ext cx="227828" cy="227828"/>
                </a:xfrm>
                <a:prstGeom prst="ellipse">
                  <a:avLst/>
                </a:prstGeom>
                <a:noFill/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cxnSp>
              <p:nvCxnSpPr>
                <p:cNvPr id="65" name="直線コネクタ 64"/>
                <p:cNvCxnSpPr/>
                <p:nvPr/>
              </p:nvCxnSpPr>
              <p:spPr>
                <a:xfrm flipH="1">
                  <a:off x="3054016" y="5237428"/>
                  <a:ext cx="705182" cy="85193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線コネクタ 65"/>
                <p:cNvCxnSpPr/>
                <p:nvPr/>
              </p:nvCxnSpPr>
              <p:spPr>
                <a:xfrm>
                  <a:off x="3054014" y="6294193"/>
                  <a:ext cx="739051" cy="9470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線コネクタ 66"/>
                <p:cNvCxnSpPr/>
                <p:nvPr/>
              </p:nvCxnSpPr>
              <p:spPr>
                <a:xfrm>
                  <a:off x="1456265" y="5212028"/>
                  <a:ext cx="547323" cy="81068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コネクタ 67"/>
                <p:cNvCxnSpPr/>
                <p:nvPr/>
              </p:nvCxnSpPr>
              <p:spPr>
                <a:xfrm flipH="1">
                  <a:off x="1371598" y="6265863"/>
                  <a:ext cx="631990" cy="16536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" name="図形グループ 3"/>
              <p:cNvGrpSpPr/>
              <p:nvPr/>
            </p:nvGrpSpPr>
            <p:grpSpPr>
              <a:xfrm>
                <a:off x="5204651" y="4050723"/>
                <a:ext cx="3332721" cy="2531534"/>
                <a:chOff x="5032417" y="4202287"/>
                <a:chExt cx="3332721" cy="2531534"/>
              </a:xfrm>
            </p:grpSpPr>
            <p:pic>
              <p:nvPicPr>
                <p:cNvPr id="69" name="図 68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596391" y="4439353"/>
                  <a:ext cx="2354622" cy="2294468"/>
                </a:xfrm>
                <a:prstGeom prst="rect">
                  <a:avLst/>
                </a:prstGeom>
              </p:spPr>
            </p:pic>
            <p:sp>
              <p:nvSpPr>
                <p:cNvPr id="70" name="テキスト ボックス 69"/>
                <p:cNvSpPr txBox="1"/>
                <p:nvPr/>
              </p:nvSpPr>
              <p:spPr>
                <a:xfrm>
                  <a:off x="5032417" y="4503730"/>
                  <a:ext cx="146769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400" dirty="0"/>
                    <a:t>(</a:t>
                  </a:r>
                  <a:r>
                    <a:rPr lang="en-US" altLang="ja-JP" sz="1400" i="1" dirty="0" err="1"/>
                    <a:t>n</a:t>
                  </a:r>
                  <a:r>
                    <a:rPr lang="en-US" altLang="ja-JP" sz="1400" dirty="0" err="1"/>
                    <a:t>,</a:t>
                  </a:r>
                  <a:r>
                    <a:rPr lang="en-US" altLang="ja-JP" sz="1400" i="1" dirty="0" err="1"/>
                    <a:t>m</a:t>
                  </a:r>
                  <a:r>
                    <a:rPr lang="en-US" altLang="ja-JP" sz="1400" dirty="0"/>
                    <a:t>)=(6,4)</a:t>
                  </a:r>
                  <a:endParaRPr lang="ja-JP" altLang="en-US" sz="1400" dirty="0"/>
                </a:p>
              </p:txBody>
            </p:sp>
            <p:pic>
              <p:nvPicPr>
                <p:cNvPr id="71" name="図 70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46975" y="4202287"/>
                  <a:ext cx="918163" cy="1057724"/>
                </a:xfrm>
                <a:prstGeom prst="rect">
                  <a:avLst/>
                </a:prstGeom>
              </p:spPr>
            </p:pic>
          </p:grpSp>
          <p:sp>
            <p:nvSpPr>
              <p:cNvPr id="6" name="正方形/長方形 5"/>
              <p:cNvSpPr/>
              <p:nvPr/>
            </p:nvSpPr>
            <p:spPr>
              <a:xfrm>
                <a:off x="2183577" y="6448004"/>
                <a:ext cx="6463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dirty="0"/>
                  <a:t>金属</a:t>
                </a:r>
              </a:p>
            </p:txBody>
          </p:sp>
          <p:sp>
            <p:nvSpPr>
              <p:cNvPr id="72" name="正方形/長方形 71"/>
              <p:cNvSpPr/>
              <p:nvPr/>
            </p:nvSpPr>
            <p:spPr>
              <a:xfrm>
                <a:off x="6442146" y="6448004"/>
                <a:ext cx="8771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/>
                  <a:t>半導体</a:t>
                </a:r>
                <a:endParaRPr lang="ja-JP" altLang="en-US" dirty="0"/>
              </a:p>
            </p:txBody>
          </p:sp>
        </p:grpSp>
        <p:sp>
          <p:nvSpPr>
            <p:cNvPr id="46" name="円/楕円 45">
              <a:extLst>
                <a:ext uri="{FF2B5EF4-FFF2-40B4-BE49-F238E27FC236}">
                  <a16:creationId xmlns:a16="http://schemas.microsoft.com/office/drawing/2014/main" id="{47C57FC9-3D8B-BA40-A6C4-7C3836AD7DBC}"/>
                </a:ext>
              </a:extLst>
            </p:cNvPr>
            <p:cNvSpPr/>
            <p:nvPr/>
          </p:nvSpPr>
          <p:spPr>
            <a:xfrm>
              <a:off x="9489891" y="4072648"/>
              <a:ext cx="227828" cy="227828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47" name="円/楕円 46">
              <a:extLst>
                <a:ext uri="{FF2B5EF4-FFF2-40B4-BE49-F238E27FC236}">
                  <a16:creationId xmlns:a16="http://schemas.microsoft.com/office/drawing/2014/main" id="{711C8F0D-600C-8045-A6FB-FB399A0D903B}"/>
                </a:ext>
              </a:extLst>
            </p:cNvPr>
            <p:cNvSpPr/>
            <p:nvPr/>
          </p:nvSpPr>
          <p:spPr>
            <a:xfrm>
              <a:off x="9489891" y="5054781"/>
              <a:ext cx="227828" cy="227828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5700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28AF430-8574-204C-97EB-68B436C88B1F}"/>
              </a:ext>
            </a:extLst>
          </p:cNvPr>
          <p:cNvGrpSpPr/>
          <p:nvPr/>
        </p:nvGrpSpPr>
        <p:grpSpPr>
          <a:xfrm>
            <a:off x="3359244" y="914399"/>
            <a:ext cx="5473512" cy="1418531"/>
            <a:chOff x="3280503" y="835651"/>
            <a:chExt cx="5473512" cy="1418531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932385" y="798337"/>
              <a:ext cx="974212" cy="1937477"/>
            </a:xfrm>
            <a:prstGeom prst="rect">
              <a:avLst/>
            </a:prstGeom>
          </p:spPr>
        </p:pic>
        <p:grpSp>
          <p:nvGrpSpPr>
            <p:cNvPr id="32" name="図形グループ 31"/>
            <p:cNvGrpSpPr/>
            <p:nvPr/>
          </p:nvGrpSpPr>
          <p:grpSpPr>
            <a:xfrm>
              <a:off x="5623816" y="1179535"/>
              <a:ext cx="944370" cy="1074646"/>
              <a:chOff x="5436602" y="2114089"/>
              <a:chExt cx="2393934" cy="2774076"/>
            </a:xfrm>
          </p:grpSpPr>
          <p:sp>
            <p:nvSpPr>
              <p:cNvPr id="33" name="円/楕円 32"/>
              <p:cNvSpPr/>
              <p:nvPr/>
            </p:nvSpPr>
            <p:spPr bwMode="auto">
              <a:xfrm>
                <a:off x="5436602" y="2494231"/>
                <a:ext cx="2393934" cy="2393934"/>
              </a:xfrm>
              <a:prstGeom prst="ellips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>
                  <a:solidFill>
                    <a:srgbClr val="40458C"/>
                  </a:solidFill>
                  <a:latin typeface="Tahoma" pitchFamily="-29" charset="0"/>
                  <a:ea typeface="ＭＳ Ｐゴシック" pitchFamily="-29" charset="-128"/>
                  <a:cs typeface="ＭＳ Ｐゴシック" pitchFamily="-29" charset="-128"/>
                </a:endParaRPr>
              </a:p>
            </p:txBody>
          </p:sp>
          <p:grpSp>
            <p:nvGrpSpPr>
              <p:cNvPr id="37" name="図形グループ 36"/>
              <p:cNvGrpSpPr/>
              <p:nvPr/>
            </p:nvGrpSpPr>
            <p:grpSpPr>
              <a:xfrm>
                <a:off x="5918829" y="2114089"/>
                <a:ext cx="1748908" cy="1049682"/>
                <a:chOff x="984770" y="5604189"/>
                <a:chExt cx="1748908" cy="1049682"/>
              </a:xfrm>
            </p:grpSpPr>
            <p:pic>
              <p:nvPicPr>
                <p:cNvPr id="38" name="図 3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6732334">
                  <a:off x="1674263" y="5949021"/>
                  <a:ext cx="1041400" cy="368300"/>
                </a:xfrm>
                <a:prstGeom prst="rect">
                  <a:avLst/>
                </a:prstGeom>
              </p:spPr>
            </p:pic>
            <p:pic>
              <p:nvPicPr>
                <p:cNvPr id="39" name="図 3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3890196">
                  <a:off x="648220" y="5940739"/>
                  <a:ext cx="1041400" cy="368300"/>
                </a:xfrm>
                <a:prstGeom prst="rect">
                  <a:avLst/>
                </a:prstGeom>
              </p:spPr>
            </p:pic>
            <p:pic>
              <p:nvPicPr>
                <p:cNvPr id="40" name="図 3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440925">
                  <a:off x="1692278" y="5921998"/>
                  <a:ext cx="1041400" cy="368300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テキスト ボックス 11"/>
            <p:cNvSpPr txBox="1"/>
            <p:nvPr/>
          </p:nvSpPr>
          <p:spPr>
            <a:xfrm>
              <a:off x="3280503" y="835651"/>
              <a:ext cx="3005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/>
                <a:t>ナノチューブ表面の曲率</a:t>
              </a:r>
              <a:endParaRPr lang="ja-JP" altLang="en-US" sz="2000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95621" y="1458356"/>
              <a:ext cx="185839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600" dirty="0">
                  <a:solidFill>
                    <a:srgbClr val="FF0000"/>
                  </a:solidFill>
                  <a:latin typeface="+mn-ea"/>
                </a:rPr>
                <a:t>π-π </a:t>
              </a:r>
              <a:r>
                <a:rPr lang="ja-JP" altLang="en-US" sz="1600">
                  <a:solidFill>
                    <a:srgbClr val="FF0000"/>
                  </a:solidFill>
                  <a:latin typeface="+mn-ea"/>
                </a:rPr>
                <a:t>結合の変化</a:t>
              </a:r>
              <a:endParaRPr lang="en-US" altLang="ja-JP" sz="1600" dirty="0">
                <a:solidFill>
                  <a:srgbClr val="FF0000"/>
                </a:solidFill>
                <a:latin typeface="+mn-ea"/>
              </a:endParaRPr>
            </a:p>
            <a:p>
              <a:r>
                <a:rPr lang="en-US" altLang="ja-JP" sz="1600" dirty="0" err="1">
                  <a:solidFill>
                    <a:srgbClr val="FF0000"/>
                  </a:solidFill>
                  <a:latin typeface="+mn-ea"/>
                </a:rPr>
                <a:t>σ</a:t>
              </a:r>
              <a:r>
                <a:rPr lang="en-US" altLang="ja-JP" sz="1600" dirty="0">
                  <a:solidFill>
                    <a:srgbClr val="FF0000"/>
                  </a:solidFill>
                  <a:latin typeface="+mn-ea"/>
                </a:rPr>
                <a:t>-π </a:t>
              </a:r>
              <a:r>
                <a:rPr lang="ja-JP" altLang="en-US" sz="1600">
                  <a:solidFill>
                    <a:srgbClr val="FF0000"/>
                  </a:solidFill>
                  <a:latin typeface="+mn-ea"/>
                </a:rPr>
                <a:t>結合</a:t>
              </a:r>
              <a:endParaRPr lang="ja-JP" altLang="en-US" sz="1600" dirty="0">
                <a:solidFill>
                  <a:srgbClr val="FF0000"/>
                </a:solidFill>
                <a:latin typeface="+mn-ea"/>
              </a:endParaRPr>
            </a:p>
          </p:txBody>
        </p:sp>
      </p:grpSp>
      <p:sp>
        <p:nvSpPr>
          <p:cNvPr id="59" name="Line 3">
            <a:extLst>
              <a:ext uri="{FF2B5EF4-FFF2-40B4-BE49-F238E27FC236}">
                <a16:creationId xmlns:a16="http://schemas.microsoft.com/office/drawing/2014/main" id="{93581EB9-D9C6-0849-8B81-75FA8109F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sp>
        <p:nvSpPr>
          <p:cNvPr id="60" name="Rectangle 2">
            <a:extLst>
              <a:ext uri="{FF2B5EF4-FFF2-40B4-BE49-F238E27FC236}">
                <a16:creationId xmlns:a16="http://schemas.microsoft.com/office/drawing/2014/main" id="{C6C804DA-712A-4548-9EAF-91DA756F9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152400"/>
            <a:ext cx="79676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rgbClr val="000000"/>
                </a:solidFill>
                <a:cs typeface="Calibri"/>
              </a:rPr>
              <a:t>ナノチューブ表面曲率が誘起する効果</a:t>
            </a:r>
            <a:endParaRPr kumimoji="0" lang="en-US" altLang="ja-JP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3FFDED3-3E92-994B-B9BE-B91D2672B954}"/>
              </a:ext>
            </a:extLst>
          </p:cNvPr>
          <p:cNvGrpSpPr/>
          <p:nvPr/>
        </p:nvGrpSpPr>
        <p:grpSpPr>
          <a:xfrm>
            <a:off x="636635" y="2855204"/>
            <a:ext cx="4507743" cy="2593796"/>
            <a:chOff x="636635" y="2855204"/>
            <a:chExt cx="4507743" cy="2593796"/>
          </a:xfrm>
        </p:grpSpPr>
        <p:grpSp>
          <p:nvGrpSpPr>
            <p:cNvPr id="10" name="図形グループ 9"/>
            <p:cNvGrpSpPr/>
            <p:nvPr/>
          </p:nvGrpSpPr>
          <p:grpSpPr>
            <a:xfrm>
              <a:off x="757406" y="3615001"/>
              <a:ext cx="4386972" cy="1833999"/>
              <a:chOff x="4140110" y="5275845"/>
              <a:chExt cx="3574765" cy="1494451"/>
            </a:xfrm>
          </p:grpSpPr>
          <p:pic>
            <p:nvPicPr>
              <p:cNvPr id="3" name="図 2" descr="DiracCone_CuttingLine_00.gi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6001" y="5275845"/>
                <a:ext cx="943679" cy="1494451"/>
              </a:xfrm>
              <a:prstGeom prst="rect">
                <a:avLst/>
              </a:prstGeom>
            </p:spPr>
          </p:pic>
          <p:pic>
            <p:nvPicPr>
              <p:cNvPr id="4" name="図 3" descr="DiracCone_CuttingLine_01.gi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7294" y="5275845"/>
                <a:ext cx="943679" cy="1494451"/>
              </a:xfrm>
              <a:prstGeom prst="rect">
                <a:avLst/>
              </a:prstGeom>
            </p:spPr>
          </p:pic>
          <p:pic>
            <p:nvPicPr>
              <p:cNvPr id="14" name="図 13"/>
              <p:cNvPicPr>
                <a:picLocks noChangeAspect="1"/>
              </p:cNvPicPr>
              <p:nvPr/>
            </p:nvPicPr>
            <p:blipFill rotWithShape="1">
              <a:blip r:embed="rId7"/>
              <a:srcRect l="44323"/>
              <a:stretch/>
            </p:blipFill>
            <p:spPr>
              <a:xfrm>
                <a:off x="4140110" y="5797606"/>
                <a:ext cx="657348" cy="399339"/>
              </a:xfrm>
              <a:prstGeom prst="rect">
                <a:avLst/>
              </a:prstGeom>
            </p:spPr>
          </p:pic>
          <p:pic>
            <p:nvPicPr>
              <p:cNvPr id="57" name="図 56"/>
              <p:cNvPicPr>
                <a:picLocks noChangeAspect="1"/>
              </p:cNvPicPr>
              <p:nvPr/>
            </p:nvPicPr>
            <p:blipFill rotWithShape="1">
              <a:blip r:embed="rId7"/>
              <a:srcRect l="44323"/>
              <a:stretch/>
            </p:blipFill>
            <p:spPr>
              <a:xfrm>
                <a:off x="6159489" y="5814093"/>
                <a:ext cx="657348" cy="399339"/>
              </a:xfrm>
              <a:prstGeom prst="rect">
                <a:avLst/>
              </a:prstGeom>
            </p:spPr>
          </p:pic>
          <p:cxnSp>
            <p:nvCxnSpPr>
              <p:cNvPr id="17" name="直線矢印コネクタ 16"/>
              <p:cNvCxnSpPr/>
              <p:nvPr/>
            </p:nvCxnSpPr>
            <p:spPr>
              <a:xfrm flipV="1">
                <a:off x="6951849" y="5880824"/>
                <a:ext cx="0" cy="2177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正方形/長方形 75"/>
              <p:cNvSpPr/>
              <p:nvPr/>
            </p:nvSpPr>
            <p:spPr>
              <a:xfrm>
                <a:off x="7555108" y="5363198"/>
                <a:ext cx="159767" cy="1757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3" name="右矢印 42"/>
              <p:cNvSpPr/>
              <p:nvPr/>
            </p:nvSpPr>
            <p:spPr>
              <a:xfrm>
                <a:off x="5482972" y="5895849"/>
                <a:ext cx="453225" cy="254442"/>
              </a:xfrm>
              <a:prstGeom prst="rightArrow">
                <a:avLst/>
              </a:prstGeom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4457BBF5-F7CC-BD4C-A85B-580D9F409154}"/>
                </a:ext>
              </a:extLst>
            </p:cNvPr>
            <p:cNvSpPr/>
            <p:nvPr/>
          </p:nvSpPr>
          <p:spPr>
            <a:xfrm>
              <a:off x="636635" y="2855204"/>
              <a:ext cx="406704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ja-JP" altLang="en-US" sz="2000">
                  <a:cs typeface="Calibri"/>
                </a:rPr>
                <a:t>金属ナノチューブの微小ギャップ</a:t>
              </a:r>
              <a:endParaRPr lang="en-US" altLang="ja-JP" dirty="0">
                <a:cs typeface="Calibri"/>
              </a:endParaRPr>
            </a:p>
          </p:txBody>
        </p:sp>
      </p:grpSp>
      <p:pic>
        <p:nvPicPr>
          <p:cNvPr id="72" name="図 71">
            <a:extLst>
              <a:ext uri="{FF2B5EF4-FFF2-40B4-BE49-F238E27FC236}">
                <a16:creationId xmlns:a16="http://schemas.microsoft.com/office/drawing/2014/main" id="{5A30CF51-5F04-9349-91A1-3CB13656C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337" y="3071374"/>
            <a:ext cx="2874218" cy="3006432"/>
          </a:xfrm>
          <a:prstGeom prst="rect">
            <a:avLst/>
          </a:prstGeom>
        </p:spPr>
      </p:pic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B4B77108-A4EB-5045-9E6D-F842382DFE28}"/>
              </a:ext>
            </a:extLst>
          </p:cNvPr>
          <p:cNvSpPr/>
          <p:nvPr/>
        </p:nvSpPr>
        <p:spPr>
          <a:xfrm>
            <a:off x="7329772" y="6547073"/>
            <a:ext cx="4862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1400" dirty="0">
                <a:sym typeface="Wingdings"/>
              </a:rPr>
              <a:t>Izumida, Sato, Saito, J. Phys. Soc. </a:t>
            </a:r>
            <a:r>
              <a:rPr lang="en-US" altLang="ja-JP" sz="1400" dirty="0" err="1">
                <a:sym typeface="Wingdings"/>
              </a:rPr>
              <a:t>Jpn</a:t>
            </a:r>
            <a:r>
              <a:rPr lang="en-US" altLang="ja-JP" sz="1400" dirty="0">
                <a:sym typeface="Wingdings"/>
              </a:rPr>
              <a:t>. </a:t>
            </a:r>
            <a:r>
              <a:rPr lang="en-US" altLang="ja-JP" sz="1400" b="1" dirty="0">
                <a:sym typeface="Wingdings"/>
              </a:rPr>
              <a:t>78</a:t>
            </a:r>
            <a:r>
              <a:rPr lang="en-US" altLang="ja-JP" sz="1400" dirty="0">
                <a:sym typeface="Wingdings"/>
              </a:rPr>
              <a:t>, 074707 (2009)</a:t>
            </a:r>
            <a:endParaRPr lang="ja-JP" altLang="en-US" sz="1400" dirty="0"/>
          </a:p>
        </p:txBody>
      </p:sp>
      <p:sp>
        <p:nvSpPr>
          <p:cNvPr id="35" name="スライド番号プレースホルダー 34">
            <a:extLst>
              <a:ext uri="{FF2B5EF4-FFF2-40B4-BE49-F238E27FC236}">
                <a16:creationId xmlns:a16="http://schemas.microsoft.com/office/drawing/2014/main" id="{8DCDAEFC-E1D4-5746-9D89-7A8365E0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4</a:t>
            </a:fld>
            <a:r>
              <a:rPr lang="en-US" altLang="ja-JP"/>
              <a:t>/22</a:t>
            </a:r>
            <a:endParaRPr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DEAA3E2-DE12-914A-A55B-052F68B6DFE5}"/>
              </a:ext>
            </a:extLst>
          </p:cNvPr>
          <p:cNvGrpSpPr/>
          <p:nvPr/>
        </p:nvGrpSpPr>
        <p:grpSpPr>
          <a:xfrm>
            <a:off x="8576104" y="2854253"/>
            <a:ext cx="2908786" cy="2775494"/>
            <a:chOff x="8576104" y="2854253"/>
            <a:chExt cx="2908786" cy="2775494"/>
          </a:xfrm>
        </p:grpSpPr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D471473B-37FC-244E-A2EB-CC9C6F7AAA21}"/>
                </a:ext>
              </a:extLst>
            </p:cNvPr>
            <p:cNvSpPr/>
            <p:nvPr/>
          </p:nvSpPr>
          <p:spPr>
            <a:xfrm>
              <a:off x="8753774" y="2854253"/>
              <a:ext cx="273111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ja-JP" altLang="en-US" sz="2000">
                  <a:cs typeface="Calibri"/>
                </a:rPr>
                <a:t>スピン軌道相互作用</a:t>
              </a:r>
              <a:endParaRPr lang="en-US" altLang="ja-JP" dirty="0">
                <a:cs typeface="Calibri"/>
              </a:endParaRPr>
            </a:p>
          </p:txBody>
        </p: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C29F4FAB-9A64-3A4F-8B61-DF0BDF45F6BE}"/>
                </a:ext>
              </a:extLst>
            </p:cNvPr>
            <p:cNvGrpSpPr/>
            <p:nvPr/>
          </p:nvGrpSpPr>
          <p:grpSpPr>
            <a:xfrm>
              <a:off x="8576104" y="3434253"/>
              <a:ext cx="2702805" cy="2195494"/>
              <a:chOff x="8144506" y="3857950"/>
              <a:chExt cx="2702805" cy="2195494"/>
            </a:xfrm>
          </p:grpSpPr>
          <p:grpSp>
            <p:nvGrpSpPr>
              <p:cNvPr id="73" name="図形グループ 59">
                <a:extLst>
                  <a:ext uri="{FF2B5EF4-FFF2-40B4-BE49-F238E27FC236}">
                    <a16:creationId xmlns:a16="http://schemas.microsoft.com/office/drawing/2014/main" id="{F3AF3650-62F9-4146-8F02-037464DA61BE}"/>
                  </a:ext>
                </a:extLst>
              </p:cNvPr>
              <p:cNvGrpSpPr/>
              <p:nvPr/>
            </p:nvGrpSpPr>
            <p:grpSpPr>
              <a:xfrm>
                <a:off x="8144506" y="3857950"/>
                <a:ext cx="2702805" cy="2195494"/>
                <a:chOff x="1976523" y="1281111"/>
                <a:chExt cx="3076871" cy="2499347"/>
              </a:xfrm>
            </p:grpSpPr>
            <p:pic>
              <p:nvPicPr>
                <p:cNvPr id="78" name="図 77" descr="SOSpliting.gif">
                  <a:extLst>
                    <a:ext uri="{FF2B5EF4-FFF2-40B4-BE49-F238E27FC236}">
                      <a16:creationId xmlns:a16="http://schemas.microsoft.com/office/drawing/2014/main" id="{AABA3593-1D0B-7A4A-AF56-8655EB87DF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93016" y="1397032"/>
                  <a:ext cx="1360378" cy="2383426"/>
                </a:xfrm>
                <a:prstGeom prst="rect">
                  <a:avLst/>
                </a:prstGeom>
              </p:spPr>
            </p:pic>
            <p:pic>
              <p:nvPicPr>
                <p:cNvPr id="79" name="図 78" descr="SOSpliting.gif">
                  <a:extLst>
                    <a:ext uri="{FF2B5EF4-FFF2-40B4-BE49-F238E27FC236}">
                      <a16:creationId xmlns:a16="http://schemas.microsoft.com/office/drawing/2014/main" id="{5E96D964-00F8-5C44-8F03-4CE3723DC4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6523" y="1397032"/>
                  <a:ext cx="1360379" cy="2383426"/>
                </a:xfrm>
                <a:prstGeom prst="rect">
                  <a:avLst/>
                </a:prstGeom>
              </p:spPr>
            </p:pic>
            <p:sp>
              <p:nvSpPr>
                <p:cNvPr id="80" name="正方形/長方形 79">
                  <a:extLst>
                    <a:ext uri="{FF2B5EF4-FFF2-40B4-BE49-F238E27FC236}">
                      <a16:creationId xmlns:a16="http://schemas.microsoft.com/office/drawing/2014/main" id="{D7CD20DB-5C8B-644B-96A9-F770C87DCBB4}"/>
                    </a:ext>
                  </a:extLst>
                </p:cNvPr>
                <p:cNvSpPr/>
                <p:nvPr/>
              </p:nvSpPr>
              <p:spPr>
                <a:xfrm>
                  <a:off x="3958286" y="2369045"/>
                  <a:ext cx="412784" cy="4204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 dirty="0">
                      <a:solidFill>
                        <a:srgbClr val="000000"/>
                      </a:solidFill>
                      <a:latin typeface="Calibri"/>
                      <a:ea typeface="ＭＳ Ｐゴシック"/>
                    </a:rPr>
                    <a:t>K’</a:t>
                  </a:r>
                  <a:endParaRPr lang="ja-JP" altLang="en-US" dirty="0">
                    <a:solidFill>
                      <a:srgbClr val="000000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81" name="正方形/長方形 80">
                  <a:extLst>
                    <a:ext uri="{FF2B5EF4-FFF2-40B4-BE49-F238E27FC236}">
                      <a16:creationId xmlns:a16="http://schemas.microsoft.com/office/drawing/2014/main" id="{600F6A06-844C-064C-8D64-B6D83DD66368}"/>
                    </a:ext>
                  </a:extLst>
                </p:cNvPr>
                <p:cNvSpPr/>
                <p:nvPr/>
              </p:nvSpPr>
              <p:spPr>
                <a:xfrm>
                  <a:off x="2240023" y="2369045"/>
                  <a:ext cx="347089" cy="4204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 dirty="0">
                      <a:solidFill>
                        <a:srgbClr val="000000"/>
                      </a:solidFill>
                      <a:latin typeface="Calibri"/>
                      <a:ea typeface="ＭＳ Ｐゴシック"/>
                    </a:rPr>
                    <a:t>K</a:t>
                  </a:r>
                  <a:endParaRPr lang="ja-JP" altLang="en-US" dirty="0">
                    <a:solidFill>
                      <a:srgbClr val="000000"/>
                    </a:solidFill>
                    <a:latin typeface="Calibri"/>
                    <a:ea typeface="ＭＳ Ｐゴシック"/>
                  </a:endParaRPr>
                </a:p>
              </p:txBody>
            </p:sp>
            <p:grpSp>
              <p:nvGrpSpPr>
                <p:cNvPr id="82" name="図形グループ 65">
                  <a:extLst>
                    <a:ext uri="{FF2B5EF4-FFF2-40B4-BE49-F238E27FC236}">
                      <a16:creationId xmlns:a16="http://schemas.microsoft.com/office/drawing/2014/main" id="{E493711E-7349-E84C-BC9C-1DF09D972FB5}"/>
                    </a:ext>
                  </a:extLst>
                </p:cNvPr>
                <p:cNvGrpSpPr/>
                <p:nvPr/>
              </p:nvGrpSpPr>
              <p:grpSpPr>
                <a:xfrm>
                  <a:off x="2852332" y="1281111"/>
                  <a:ext cx="183807" cy="279427"/>
                  <a:chOff x="6409918" y="5330524"/>
                  <a:chExt cx="183807" cy="279427"/>
                </a:xfrm>
              </p:grpSpPr>
              <p:sp>
                <p:nvSpPr>
                  <p:cNvPr id="92" name="Line 105">
                    <a:extLst>
                      <a:ext uri="{FF2B5EF4-FFF2-40B4-BE49-F238E27FC236}">
                        <a16:creationId xmlns:a16="http://schemas.microsoft.com/office/drawing/2014/main" id="{133B22D3-6F05-5044-9E46-BABAAEF36F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0780585" flipH="1">
                    <a:off x="6409918" y="5330524"/>
                    <a:ext cx="183807" cy="279427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 type="triangle" w="med" len="med"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93" name="Oval 96">
                    <a:extLst>
                      <a:ext uri="{FF2B5EF4-FFF2-40B4-BE49-F238E27FC236}">
                        <a16:creationId xmlns:a16="http://schemas.microsoft.com/office/drawing/2014/main" id="{D43C8A0C-27C9-BF4E-A401-42780BBB67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18883" y="5410199"/>
                    <a:ext cx="163632" cy="158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3366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0" tIns="0" rIns="0" bIns="0" anchor="b" anchorCtr="1">
                    <a:prstTxWarp prst="textNoShape">
                      <a:avLst/>
                    </a:prstTxWarp>
                  </a:bodyPr>
                  <a:lstStyle/>
                  <a:p>
                    <a:endParaRPr lang="en-US" altLang="ja-JP" sz="1600" b="1" dirty="0">
                      <a:latin typeface="Arial" pitchFamily="-105" charset="0"/>
                      <a:ea typeface="メイリオ" pitchFamily="-105" charset="-128"/>
                      <a:cs typeface="メイリオ" pitchFamily="-105" charset="-128"/>
                    </a:endParaRPr>
                  </a:p>
                </p:txBody>
              </p:sp>
            </p:grpSp>
            <p:grpSp>
              <p:nvGrpSpPr>
                <p:cNvPr id="83" name="図形グループ 66">
                  <a:extLst>
                    <a:ext uri="{FF2B5EF4-FFF2-40B4-BE49-F238E27FC236}">
                      <a16:creationId xmlns:a16="http://schemas.microsoft.com/office/drawing/2014/main" id="{0B56BF72-DBE2-2D4B-9F88-B7338775B831}"/>
                    </a:ext>
                  </a:extLst>
                </p:cNvPr>
                <p:cNvGrpSpPr/>
                <p:nvPr/>
              </p:nvGrpSpPr>
              <p:grpSpPr>
                <a:xfrm rot="10800000">
                  <a:off x="2850851" y="2220686"/>
                  <a:ext cx="183807" cy="279427"/>
                  <a:chOff x="3782951" y="5330524"/>
                  <a:chExt cx="183807" cy="279427"/>
                </a:xfrm>
              </p:grpSpPr>
              <p:sp>
                <p:nvSpPr>
                  <p:cNvPr id="90" name="Line 105">
                    <a:extLst>
                      <a:ext uri="{FF2B5EF4-FFF2-40B4-BE49-F238E27FC236}">
                        <a16:creationId xmlns:a16="http://schemas.microsoft.com/office/drawing/2014/main" id="{D7CFA861-1661-7847-AE6B-B179BD1CAC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0780585" flipH="1">
                    <a:off x="3782951" y="5330524"/>
                    <a:ext cx="183807" cy="279427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 type="triangle" w="med" len="med"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91" name="Oval 96">
                    <a:extLst>
                      <a:ext uri="{FF2B5EF4-FFF2-40B4-BE49-F238E27FC236}">
                        <a16:creationId xmlns:a16="http://schemas.microsoft.com/office/drawing/2014/main" id="{A1F33CC4-5F3F-B241-94D1-ADB2BAFB85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1916" y="5410204"/>
                    <a:ext cx="163634" cy="158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3366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0" tIns="0" rIns="0" bIns="0" anchor="b" anchorCtr="1">
                    <a:prstTxWarp prst="textNoShape">
                      <a:avLst/>
                    </a:prstTxWarp>
                  </a:bodyPr>
                  <a:lstStyle/>
                  <a:p>
                    <a:endParaRPr lang="en-US" altLang="ja-JP" sz="1600" b="1" dirty="0">
                      <a:latin typeface="Arial" pitchFamily="-105" charset="0"/>
                      <a:ea typeface="メイリオ" pitchFamily="-105" charset="-128"/>
                      <a:cs typeface="メイリオ" pitchFamily="-105" charset="-128"/>
                    </a:endParaRPr>
                  </a:p>
                </p:txBody>
              </p:sp>
            </p:grpSp>
            <p:grpSp>
              <p:nvGrpSpPr>
                <p:cNvPr id="84" name="図形グループ 67">
                  <a:extLst>
                    <a:ext uri="{FF2B5EF4-FFF2-40B4-BE49-F238E27FC236}">
                      <a16:creationId xmlns:a16="http://schemas.microsoft.com/office/drawing/2014/main" id="{CF7FD147-0CB0-F245-A003-39DA471261D0}"/>
                    </a:ext>
                  </a:extLst>
                </p:cNvPr>
                <p:cNvGrpSpPr/>
                <p:nvPr/>
              </p:nvGrpSpPr>
              <p:grpSpPr>
                <a:xfrm rot="10800000">
                  <a:off x="4546813" y="1324015"/>
                  <a:ext cx="183807" cy="279427"/>
                  <a:chOff x="3782951" y="5330524"/>
                  <a:chExt cx="183807" cy="279427"/>
                </a:xfrm>
              </p:grpSpPr>
              <p:sp>
                <p:nvSpPr>
                  <p:cNvPr id="88" name="Line 105">
                    <a:extLst>
                      <a:ext uri="{FF2B5EF4-FFF2-40B4-BE49-F238E27FC236}">
                        <a16:creationId xmlns:a16="http://schemas.microsoft.com/office/drawing/2014/main" id="{F1A4DEAC-E967-1C47-BDF9-C4B425D72E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0780585" flipH="1">
                    <a:off x="3782951" y="5330524"/>
                    <a:ext cx="183807" cy="279427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 type="triangle" w="med" len="med"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89" name="Oval 96">
                    <a:extLst>
                      <a:ext uri="{FF2B5EF4-FFF2-40B4-BE49-F238E27FC236}">
                        <a16:creationId xmlns:a16="http://schemas.microsoft.com/office/drawing/2014/main" id="{9F48340F-FE24-F44E-B84A-296AC401B0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91916" y="5410202"/>
                    <a:ext cx="163634" cy="158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3366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0" tIns="0" rIns="0" bIns="0" anchor="b" anchorCtr="1">
                    <a:prstTxWarp prst="textNoShape">
                      <a:avLst/>
                    </a:prstTxWarp>
                  </a:bodyPr>
                  <a:lstStyle/>
                  <a:p>
                    <a:endParaRPr lang="en-US" altLang="ja-JP" sz="1600" b="1" dirty="0">
                      <a:latin typeface="Arial" pitchFamily="-105" charset="0"/>
                      <a:ea typeface="メイリオ" pitchFamily="-105" charset="-128"/>
                      <a:cs typeface="メイリオ" pitchFamily="-105" charset="-128"/>
                    </a:endParaRPr>
                  </a:p>
                </p:txBody>
              </p:sp>
            </p:grpSp>
            <p:grpSp>
              <p:nvGrpSpPr>
                <p:cNvPr id="85" name="図形グループ 68">
                  <a:extLst>
                    <a:ext uri="{FF2B5EF4-FFF2-40B4-BE49-F238E27FC236}">
                      <a16:creationId xmlns:a16="http://schemas.microsoft.com/office/drawing/2014/main" id="{CC7F1146-F06D-9A47-B86A-6C88826C7B8F}"/>
                    </a:ext>
                  </a:extLst>
                </p:cNvPr>
                <p:cNvGrpSpPr/>
                <p:nvPr/>
              </p:nvGrpSpPr>
              <p:grpSpPr>
                <a:xfrm>
                  <a:off x="4546814" y="2220687"/>
                  <a:ext cx="183807" cy="279427"/>
                  <a:chOff x="6409918" y="5330524"/>
                  <a:chExt cx="183807" cy="279427"/>
                </a:xfrm>
              </p:grpSpPr>
              <p:sp>
                <p:nvSpPr>
                  <p:cNvPr id="86" name="Line 105">
                    <a:extLst>
                      <a:ext uri="{FF2B5EF4-FFF2-40B4-BE49-F238E27FC236}">
                        <a16:creationId xmlns:a16="http://schemas.microsoft.com/office/drawing/2014/main" id="{9C112DC6-280D-0A49-8FF7-9C1A977E61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20780585" flipH="1">
                    <a:off x="6409918" y="5330524"/>
                    <a:ext cx="183807" cy="279427"/>
                  </a:xfrm>
                  <a:prstGeom prst="line">
                    <a:avLst/>
                  </a:prstGeom>
                  <a:noFill/>
                  <a:ln w="9525">
                    <a:solidFill>
                      <a:srgbClr val="000099"/>
                    </a:solidFill>
                    <a:round/>
                    <a:headEnd type="triangle" w="med" len="med"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87" name="Oval 96">
                    <a:extLst>
                      <a:ext uri="{FF2B5EF4-FFF2-40B4-BE49-F238E27FC236}">
                        <a16:creationId xmlns:a16="http://schemas.microsoft.com/office/drawing/2014/main" id="{E57B0D3A-CD28-F74D-9E35-292261B04C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18884" y="5410199"/>
                    <a:ext cx="163633" cy="15823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rgbClr val="3366FF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0" tIns="0" rIns="0" bIns="0" anchor="b" anchorCtr="1">
                    <a:prstTxWarp prst="textNoShape">
                      <a:avLst/>
                    </a:prstTxWarp>
                  </a:bodyPr>
                  <a:lstStyle/>
                  <a:p>
                    <a:endParaRPr lang="en-US" altLang="ja-JP" sz="1600" b="1" dirty="0">
                      <a:latin typeface="Arial" pitchFamily="-105" charset="0"/>
                      <a:ea typeface="メイリオ" pitchFamily="-105" charset="-128"/>
                      <a:cs typeface="メイリオ" pitchFamily="-105" charset="-128"/>
                    </a:endParaRPr>
                  </a:p>
                </p:txBody>
              </p:sp>
            </p:grpSp>
          </p:grpSp>
          <p:sp>
            <p:nvSpPr>
              <p:cNvPr id="96" name="Oval 96">
                <a:extLst>
                  <a:ext uri="{FF2B5EF4-FFF2-40B4-BE49-F238E27FC236}">
                    <a16:creationId xmlns:a16="http://schemas.microsoft.com/office/drawing/2014/main" id="{7DC39A6E-E3CB-5444-B13F-8FE851D6A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0277" y="4715573"/>
                <a:ext cx="143739" cy="138993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 anchor="b" anchorCtr="1">
                <a:prstTxWarp prst="textNoShape">
                  <a:avLst/>
                </a:prstTxWarp>
              </a:bodyPr>
              <a:lstStyle/>
              <a:p>
                <a:endParaRPr lang="en-US" altLang="ja-JP" sz="1600" b="1" dirty="0">
                  <a:latin typeface="Arial" pitchFamily="-105" charset="0"/>
                  <a:ea typeface="メイリオ" pitchFamily="-105" charset="-128"/>
                  <a:cs typeface="メイリオ" pitchFamily="-105" charset="-128"/>
                </a:endParaRPr>
              </a:p>
            </p:txBody>
          </p:sp>
        </p:grpSp>
        <p:sp>
          <p:nvSpPr>
            <p:cNvPr id="46" name="Oval 96">
              <a:extLst>
                <a:ext uri="{FF2B5EF4-FFF2-40B4-BE49-F238E27FC236}">
                  <a16:creationId xmlns:a16="http://schemas.microsoft.com/office/drawing/2014/main" id="{F4B8F51B-7ABB-2843-9081-5EE96A8DC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4720" y="3489547"/>
              <a:ext cx="143739" cy="13899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3366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lIns="0" tIns="0" rIns="0" bIns="0" anchor="b" anchorCtr="1">
              <a:prstTxWarp prst="textNoShape">
                <a:avLst/>
              </a:prstTxWarp>
            </a:bodyPr>
            <a:lstStyle/>
            <a:p>
              <a:endParaRPr lang="en-US" altLang="ja-JP" sz="1600" b="1" dirty="0">
                <a:latin typeface="Arial" pitchFamily="-105" charset="0"/>
                <a:ea typeface="メイリオ" pitchFamily="-105" charset="-128"/>
                <a:cs typeface="メイリオ" pitchFamily="-10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380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133600" y="160923"/>
            <a:ext cx="622655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１次元格子モデル</a:t>
            </a:r>
            <a:endParaRPr kumimoji="0" lang="en-US" altLang="ja-JP" sz="3200" dirty="0">
              <a:solidFill>
                <a:schemeClr val="tx1"/>
              </a:solidFill>
              <a:latin typeface="Calibri"/>
              <a:ea typeface="ＭＳ Ｐゴシック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3649837" y="4842583"/>
                <a:ext cx="2609176" cy="812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smtClean="0">
                          <a:latin typeface="Cambria Math" charset="0"/>
                        </a:rPr>
                        <m:t>𝐻</m:t>
                      </m:r>
                      <m:r>
                        <a:rPr lang="en-US" altLang="ja-JP" sz="160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</m:acc>
                        </m:sub>
                        <m:sup/>
                        <m:e>
                          <m:nary>
                            <m:naryPr>
                              <m:chr m:val="∑"/>
                              <m:ctrlPr>
                                <a:rPr lang="is-IS" altLang="ja-JP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ja-JP" sz="1600" i="1">
                                  <a:latin typeface="Cambria Math" charset="0"/>
                                </a:rPr>
                                <m:t>𝑗</m:t>
                              </m:r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𝑡</m:t>
                              </m:r>
                              <m:sSubSup>
                                <m:sSubSup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i="1">
                                          <a:latin typeface="Cambria Math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sub>
                                <m:sup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ja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acc>
                                    <m:accPr>
                                      <m:chr m:val="⃗"/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ja-JP" sz="1600" i="1">
                                          <a:latin typeface="Cambria Math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altLang="ja-JP" sz="1600" i="1"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ja-JP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altLang="ja-JP" sz="1600" i="1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ja-JP" sz="1600" i="1" dirty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𝛿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altLang="ja-JP" sz="16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>
                                  <a:latin typeface="Cambria Math" charset="0"/>
                                </a:rPr>
                                <m:t>H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>
                                  <a:latin typeface="Cambria Math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>
                                  <a:latin typeface="Cambria Math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altLang="ja-JP" sz="1600">
                                  <a:latin typeface="Cambria Math" charset="0"/>
                                </a:rPr>
                                <m:t>.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837" y="4842583"/>
                <a:ext cx="2609176" cy="812402"/>
              </a:xfrm>
              <a:prstGeom prst="rect">
                <a:avLst/>
              </a:prstGeom>
              <a:blipFill>
                <a:blip r:embed="rId3"/>
                <a:stretch>
                  <a:fillRect l="-9223" t="-93846" b="-14307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7466326" y="4842583"/>
                <a:ext cx="4477764" cy="1210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altLang="ja-JP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s-IS" altLang="ja-JP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  <m:r>
                            <a:rPr lang="en-US" altLang="ja-JP" sz="1600" i="1"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ja-JP" sz="1600" i="1">
                              <a:latin typeface="Cambria Math" charset="0"/>
                            </a:rPr>
                            <m:t>𝑑</m:t>
                          </m:r>
                          <m:r>
                            <a:rPr lang="en-US" altLang="ja-JP" sz="1600" i="1">
                              <a:latin typeface="Cambria Math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ja-JP" sz="1600" i="1" dirty="0">
                  <a:latin typeface="Cambria Math" panose="02040503050406030204" pitchFamily="18" charset="0"/>
                </a:endParaRPr>
              </a:p>
              <a:p>
                <a:r>
                  <a:rPr lang="en-US" altLang="ja-JP" sz="1600" dirty="0"/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1600" i="1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sub>
                    </m:sSub>
                    <m:r>
                      <a:rPr lang="en-US" altLang="ja-JP" sz="1600" i="1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ja-JP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ℓ</m:t>
                        </m:r>
                      </m:sub>
                      <m:sup/>
                      <m:e>
                        <m:nary>
                          <m:naryPr>
                            <m:chr m:val="∑"/>
                            <m:ctrlPr>
                              <a:rPr lang="is-IS" altLang="ja-JP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ja-JP" sz="1600" i="1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altLang="ja-JP" sz="1600" i="1">
                                <a:latin typeface="Cambria Math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ja-JP" sz="1600" i="1">
                                <a:latin typeface="Cambria Math" charset="0"/>
                              </a:rPr>
                              <m:t>3</m:t>
                            </m:r>
                          </m:sup>
                          <m:e>
                            <m:r>
                              <a:rPr lang="en-US" altLang="ja-JP" sz="1600" i="1">
                                <a:latin typeface="Cambria Math" charset="0"/>
                              </a:rPr>
                              <m:t>𝑡</m:t>
                            </m:r>
                            <m:sSup>
                              <m:sSup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6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ja-JP" sz="1600" i="1" dirty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mr-IN" altLang="ja-JP" sz="1600" i="1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600" i="1" dirty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altLang="ja-JP" sz="1600" i="1" dirty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altLang="ja-JP" sz="1600" i="1" dirty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</a:rPr>
                                      <m:t>𝑑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altLang="ja-JP" sz="1600" i="1" dirty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𝛿</m:t>
                                    </m:r>
                                    <m:r>
                                      <a:rPr lang="el-GR" altLang="ja-JP" sz="1600" i="1" dirty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altLang="ja-JP" sz="1600" i="1" dirty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altLang="ja-JP" sz="1600" i="1" dirty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ja-JP" sz="1600" i="1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altLang="ja-JP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  <m:r>
                                  <a:rPr lang="en-US" altLang="ja-JP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,ℓ</m:t>
                                </m:r>
                              </m:sub>
                              <m:sup>
                                <m:r>
                                  <a:rPr lang="en-US" altLang="ja-JP" sz="1600" i="1">
                                    <a:latin typeface="Cambria Math" charset="0"/>
                                  </a:rPr>
                                  <m:t>†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altLang="ja-JP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1600" i="1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ja-JP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  <m:r>
                                  <a:rPr lang="en-US" altLang="ja-JP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,ℓ+</m:t>
                                </m:r>
                                <m:sSub>
                                  <m:sSubPr>
                                    <m:ctrlPr>
                                      <a:rPr lang="en-US" altLang="ja-JP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600" i="1" dirty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𝛿</m:t>
                                    </m:r>
                                    <m:r>
                                      <a:rPr lang="en-US" altLang="ja-JP" sz="1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ℓ</m:t>
                                    </m:r>
                                  </m:e>
                                  <m:sub>
                                    <m:r>
                                      <a:rPr lang="en-US" altLang="ja-JP" sz="16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ja-JP" sz="1600" i="1">
                                <a:latin typeface="Cambria Math" charset="0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altLang="ja-JP" sz="1600">
                                <a:latin typeface="Cambria Math" charset="0"/>
                              </a:rPr>
                              <m:t>H</m:t>
                            </m:r>
                            <m:r>
                              <m:rPr>
                                <m:nor/>
                              </m:rPr>
                              <a:rPr lang="en-US" altLang="ja-JP" sz="1600">
                                <a:latin typeface="Cambria Math" charset="0"/>
                              </a:rPr>
                              <m:t>.</m:t>
                            </m:r>
                            <m:r>
                              <m:rPr>
                                <m:nor/>
                              </m:rPr>
                              <a:rPr lang="en-US" altLang="ja-JP" sz="1600">
                                <a:latin typeface="Cambria Math" charset="0"/>
                              </a:rPr>
                              <m:t>c</m:t>
                            </m:r>
                            <m:r>
                              <m:rPr>
                                <m:nor/>
                              </m:rPr>
                              <a:rPr lang="en-US" altLang="ja-JP" sz="1600">
                                <a:latin typeface="Cambria Math" charset="0"/>
                              </a:rPr>
                              <m:t>.</m:t>
                            </m:r>
                          </m:e>
                        </m:nary>
                      </m:e>
                    </m:nary>
                  </m:oMath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326" y="4842583"/>
                <a:ext cx="4477764" cy="1210011"/>
              </a:xfrm>
              <a:prstGeom prst="rect">
                <a:avLst/>
              </a:prstGeom>
              <a:blipFill>
                <a:blip r:embed="rId4"/>
                <a:stretch>
                  <a:fillRect l="-6232" t="-62500" b="-65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右矢印 29"/>
          <p:cNvSpPr/>
          <p:nvPr/>
        </p:nvSpPr>
        <p:spPr>
          <a:xfrm>
            <a:off x="6409445" y="5121563"/>
            <a:ext cx="906449" cy="254442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2"/>
              <p:cNvSpPr/>
              <p:nvPr/>
            </p:nvSpPr>
            <p:spPr>
              <a:xfrm>
                <a:off x="8978470" y="-891928"/>
                <a:ext cx="2965620" cy="618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altLang="ja-JP" sz="16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l-GR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𝐶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den>
                      </m:f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charset="0"/>
                            </a:rPr>
                            <m:t>+</m:t>
                          </m:r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altLang="ja-JP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ℓ</m:t>
                          </m:r>
                        </m:e>
                        <m:sub>
                          <m:r>
                            <a:rPr lang="en-US" altLang="ja-JP" sz="1600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00" i="1">
                              <a:latin typeface="Cambria Math" charset="0"/>
                            </a:rPr>
                            <m:t>𝐻</m:t>
                          </m:r>
                        </m:e>
                      </m:acc>
                      <m:r>
                        <a:rPr lang="en-US" altLang="ja-JP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d>
                        <m:dPr>
                          <m:ctrlPr>
                            <a:rPr lang="mr-IN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  <m:r>
                                <a:rPr lang="el-GR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  <m:r>
                                <a:rPr lang="en-US" altLang="ja-JP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3" name="正方形/長方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470" y="-891928"/>
                <a:ext cx="2965620" cy="618696"/>
              </a:xfrm>
              <a:prstGeom prst="rect">
                <a:avLst/>
              </a:prstGeom>
              <a:blipFill>
                <a:blip r:embed="rId5"/>
                <a:stretch>
                  <a:fillRect t="-10000"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182678A-45E9-564F-9183-471B91F0CD99}"/>
              </a:ext>
            </a:extLst>
          </p:cNvPr>
          <p:cNvSpPr/>
          <p:nvPr/>
        </p:nvSpPr>
        <p:spPr>
          <a:xfrm>
            <a:off x="6366455" y="6311353"/>
            <a:ext cx="5825545" cy="525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Saito, Phys. Rev. B </a:t>
            </a:r>
            <a:r>
              <a:rPr lang="en-US" altLang="ja-JP" sz="1400" b="1" dirty="0"/>
              <a:t>91</a:t>
            </a:r>
            <a:r>
              <a:rPr lang="en-US" altLang="ja-JP" sz="1400" dirty="0"/>
              <a:t>, 235442 (2015)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  <a:defRPr/>
            </a:pP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Izumida,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Okuyama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</a:t>
            </a:r>
            <a:r>
              <a:rPr kumimoji="0" lang="en-US" altLang="ja-JP" sz="1400" kern="0" dirty="0" err="1">
                <a:solidFill>
                  <a:srgbClr val="000000"/>
                </a:solidFill>
                <a:cs typeface="Calibri"/>
              </a:rPr>
              <a:t>Yamakage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Saito, Phys. Rev. B </a:t>
            </a:r>
            <a:r>
              <a:rPr kumimoji="0" lang="en-US" altLang="ja-JP" sz="1400" b="1" kern="0" dirty="0">
                <a:solidFill>
                  <a:srgbClr val="000000"/>
                </a:solidFill>
                <a:cs typeface="Calibri"/>
              </a:rPr>
              <a:t>93</a:t>
            </a:r>
            <a:r>
              <a:rPr kumimoji="0" lang="en-US" altLang="ja-JP" sz="1400" kern="0" dirty="0">
                <a:solidFill>
                  <a:srgbClr val="000000"/>
                </a:solidFill>
                <a:cs typeface="Calibri"/>
              </a:rPr>
              <a:t>, 195442 (2016)</a:t>
            </a:r>
          </a:p>
        </p:txBody>
      </p:sp>
      <p:pic>
        <p:nvPicPr>
          <p:cNvPr id="14" name="図 13" descr="男, フェンス, ラケット, 立つ が含まれている画像&#10;&#10;自動的に生成された説明">
            <a:extLst>
              <a:ext uri="{FF2B5EF4-FFF2-40B4-BE49-F238E27FC236}">
                <a16:creationId xmlns:a16="http://schemas.microsoft.com/office/drawing/2014/main" id="{64B186FD-8E0F-5944-A874-62BAFF7D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645"/>
          <a:stretch/>
        </p:blipFill>
        <p:spPr>
          <a:xfrm>
            <a:off x="1528862" y="1637502"/>
            <a:ext cx="1226809" cy="4936455"/>
          </a:xfrm>
          <a:prstGeom prst="rect">
            <a:avLst/>
          </a:prstGeom>
        </p:spPr>
      </p:pic>
      <p:pic>
        <p:nvPicPr>
          <p:cNvPr id="17" name="図 16" descr="パソコンの画面&#10;&#10;低い精度で自動的に生成された説明">
            <a:extLst>
              <a:ext uri="{FF2B5EF4-FFF2-40B4-BE49-F238E27FC236}">
                <a16:creationId xmlns:a16="http://schemas.microsoft.com/office/drawing/2014/main" id="{18AFB9D0-E694-8F44-91E5-A3AD142B94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717" y="1344707"/>
            <a:ext cx="7246391" cy="2734305"/>
          </a:xfrm>
          <a:prstGeom prst="rect">
            <a:avLst/>
          </a:prstGeom>
        </p:spPr>
      </p:pic>
      <p:sp>
        <p:nvSpPr>
          <p:cNvPr id="20" name="Line 3">
            <a:extLst>
              <a:ext uri="{FF2B5EF4-FFF2-40B4-BE49-F238E27FC236}">
                <a16:creationId xmlns:a16="http://schemas.microsoft.com/office/drawing/2014/main" id="{FF1E3264-F281-4F48-AAA5-621C5BBE1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BE1EA2E1-F43B-F04E-A0AB-5CAF499E8221}"/>
                  </a:ext>
                </a:extLst>
              </p:cNvPr>
              <p:cNvSpPr/>
              <p:nvPr/>
            </p:nvSpPr>
            <p:spPr>
              <a:xfrm>
                <a:off x="5899422" y="-869613"/>
                <a:ext cx="3079048" cy="618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altLang="ja-JP" sz="16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l-GR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𝑗</m:t>
                          </m:r>
                        </m:sub>
                      </m:sSub>
                      <m:f>
                        <m:fPr>
                          <m:ctrlP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600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𝐶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h</m:t>
                              </m:r>
                            </m:sub>
                          </m:sSub>
                        </m:num>
                        <m:den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den>
                      </m:f>
                      <m:sSub>
                        <m:sSubPr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600" i="1">
                              <a:latin typeface="Cambria Math" charset="0"/>
                            </a:rPr>
                            <m:t>+</m:t>
                          </m:r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𝛿</m:t>
                          </m:r>
                          <m:r>
                            <a:rPr lang="en-US" altLang="ja-JP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ℓ</m:t>
                          </m:r>
                        </m:e>
                        <m:sub>
                          <m:r>
                            <a:rPr lang="en-US" altLang="ja-JP" sz="1600" i="1"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ja-JP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1600" i="1">
                              <a:latin typeface="Cambria Math" charset="0"/>
                            </a:rPr>
                            <m:t>𝐻</m:t>
                          </m:r>
                        </m:e>
                      </m:acc>
                      <m:r>
                        <a:rPr lang="en-US" altLang="ja-JP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d>
                        <m:dPr>
                          <m:ctrlPr>
                            <a:rPr lang="mr-IN" altLang="ja-JP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  <m:r>
                                <a:rPr lang="el-GR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ja-JP" sz="1600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600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𝛿</m:t>
                              </m:r>
                              <m:r>
                                <a:rPr lang="en-US" altLang="ja-JP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altLang="ja-JP" sz="16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BE1EA2E1-F43B-F04E-A0AB-5CAF499E82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422" y="-869613"/>
                <a:ext cx="3079048" cy="618696"/>
              </a:xfrm>
              <a:prstGeom prst="rect">
                <a:avLst/>
              </a:prstGeom>
              <a:blipFill>
                <a:blip r:embed="rId8"/>
                <a:stretch>
                  <a:fillRect t="-10000" b="-2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43E01618-4582-0E47-BF63-55720CC72102}"/>
                  </a:ext>
                </a:extLst>
              </p:cNvPr>
              <p:cNvSpPr/>
              <p:nvPr/>
            </p:nvSpPr>
            <p:spPr>
              <a:xfrm>
                <a:off x="43824" y="2301882"/>
                <a:ext cx="14833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ja-JP" sz="1600" i="1"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sz="1600" b="0" i="0" smtClean="0">
                              <a:latin typeface="Cambria Math" panose="02040503050406030204" pitchFamily="18" charset="0"/>
                            </a:rPr>
                            <m:t>gcd</m:t>
                          </m:r>
                        </m:fName>
                        <m:e>
                          <m:d>
                            <m:dPr>
                              <m:ctrlP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ja-JP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43E01618-4582-0E47-BF63-55720CC721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4" y="2301882"/>
                <a:ext cx="1483355" cy="338554"/>
              </a:xfrm>
              <a:prstGeom prst="rect">
                <a:avLst/>
              </a:prstGeom>
              <a:blipFill>
                <a:blip r:embed="rId9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92DB8D6A-2B9D-7143-8647-1E244C26D148}"/>
                  </a:ext>
                </a:extLst>
              </p:cNvPr>
              <p:cNvSpPr/>
              <p:nvPr/>
            </p:nvSpPr>
            <p:spPr>
              <a:xfrm>
                <a:off x="4815590" y="4258402"/>
                <a:ext cx="746936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ja-JP" i="1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ja-JP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altLang="ja-JP" i="1" dirty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h</m:t>
                          </m:r>
                        </m:sub>
                      </m:sSub>
                      <m:r>
                        <a:rPr lang="en-US" altLang="ja-JP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lang="en-US" altLang="ja-JP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𝑑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92DB8D6A-2B9D-7143-8647-1E244C26D1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590" y="4258402"/>
                <a:ext cx="746936" cy="404791"/>
              </a:xfrm>
              <a:prstGeom prst="rect">
                <a:avLst/>
              </a:prstGeom>
              <a:blipFill>
                <a:blip r:embed="rId10"/>
                <a:stretch>
                  <a:fillRect t="-12121" b="-12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6D1CA04-0EA8-6C41-AAF4-0975DC9EC674}"/>
              </a:ext>
            </a:extLst>
          </p:cNvPr>
          <p:cNvCxnSpPr>
            <a:cxnSpLocks/>
          </p:cNvCxnSpPr>
          <p:nvPr/>
        </p:nvCxnSpPr>
        <p:spPr>
          <a:xfrm>
            <a:off x="3970836" y="4258402"/>
            <a:ext cx="1591690" cy="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31627FA-49D3-774B-8043-8DC789D8958C}"/>
              </a:ext>
            </a:extLst>
          </p:cNvPr>
          <p:cNvCxnSpPr>
            <a:cxnSpLocks/>
          </p:cNvCxnSpPr>
          <p:nvPr/>
        </p:nvCxnSpPr>
        <p:spPr>
          <a:xfrm flipH="1">
            <a:off x="1743406" y="1784618"/>
            <a:ext cx="405210" cy="140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7A69C859-E188-0442-9DE8-14B9A188DDBD}"/>
              </a:ext>
            </a:extLst>
          </p:cNvPr>
          <p:cNvCxnSpPr>
            <a:cxnSpLocks/>
          </p:cNvCxnSpPr>
          <p:nvPr/>
        </p:nvCxnSpPr>
        <p:spPr>
          <a:xfrm flipV="1">
            <a:off x="2152981" y="1344707"/>
            <a:ext cx="0" cy="43991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BFCB7EE9-887D-6544-A511-E9F453A6044B}"/>
              </a:ext>
            </a:extLst>
          </p:cNvPr>
          <p:cNvCxnSpPr>
            <a:cxnSpLocks/>
          </p:cNvCxnSpPr>
          <p:nvPr/>
        </p:nvCxnSpPr>
        <p:spPr>
          <a:xfrm>
            <a:off x="2148616" y="1784618"/>
            <a:ext cx="382190" cy="1405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環状矢印 51">
            <a:extLst>
              <a:ext uri="{FF2B5EF4-FFF2-40B4-BE49-F238E27FC236}">
                <a16:creationId xmlns:a16="http://schemas.microsoft.com/office/drawing/2014/main" id="{CC6F0D80-1461-1B41-8C73-D4D07AEC24CC}"/>
              </a:ext>
            </a:extLst>
          </p:cNvPr>
          <p:cNvSpPr/>
          <p:nvPr/>
        </p:nvSpPr>
        <p:spPr>
          <a:xfrm flipV="1">
            <a:off x="1722950" y="1591681"/>
            <a:ext cx="851332" cy="360772"/>
          </a:xfrm>
          <a:prstGeom prst="circularArrow">
            <a:avLst>
              <a:gd name="adj1" fmla="val 0"/>
              <a:gd name="adj2" fmla="val 700533"/>
              <a:gd name="adj3" fmla="val 19452355"/>
              <a:gd name="adj4" fmla="val 12152243"/>
              <a:gd name="adj5" fmla="val 1242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B3FB5006-6DDD-BD40-A31F-C3FC781751BF}"/>
                  </a:ext>
                </a:extLst>
              </p:cNvPr>
              <p:cNvSpPr/>
              <p:nvPr/>
            </p:nvSpPr>
            <p:spPr>
              <a:xfrm>
                <a:off x="2230319" y="1374723"/>
                <a:ext cx="773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2</m:t>
                      </m:r>
                      <m:r>
                        <a:rPr lang="en-US" altLang="ja-JP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𝜋</m:t>
                      </m:r>
                      <m:r>
                        <a:rPr lang="en-US" altLang="ja-JP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lang="en-US" altLang="ja-JP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𝑑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B3FB5006-6DDD-BD40-A31F-C3FC781751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319" y="1374723"/>
                <a:ext cx="773994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96073267-7C6F-7C4A-8FA0-7A16E9E8F568}"/>
              </a:ext>
            </a:extLst>
          </p:cNvPr>
          <p:cNvSpPr/>
          <p:nvPr/>
        </p:nvSpPr>
        <p:spPr>
          <a:xfrm>
            <a:off x="105030" y="879334"/>
            <a:ext cx="2965620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>
                <a:latin typeface="+mn-ea"/>
                <a:cs typeface="Calibri"/>
              </a:rPr>
              <a:t>軸周りの回転対称性</a:t>
            </a:r>
            <a:endParaRPr lang="en-US" altLang="ja-JP" sz="2000" dirty="0">
              <a:latin typeface="+mn-ea"/>
              <a:cs typeface="Calibri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C017B32-2BE6-6440-A988-34C78F2A621E}"/>
              </a:ext>
            </a:extLst>
          </p:cNvPr>
          <p:cNvSpPr/>
          <p:nvPr/>
        </p:nvSpPr>
        <p:spPr>
          <a:xfrm>
            <a:off x="8641348" y="879334"/>
            <a:ext cx="315084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>
                <a:cs typeface="Calibri"/>
              </a:rPr>
              <a:t>一次元格子モデルへ分解</a:t>
            </a:r>
            <a:endParaRPr lang="en-US" altLang="ja-JP" sz="2000" dirty="0">
              <a:cs typeface="Calibri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C5240B6-EB5B-314D-9EEF-C10883F32A3E}"/>
              </a:ext>
            </a:extLst>
          </p:cNvPr>
          <p:cNvSpPr txBox="1"/>
          <p:nvPr/>
        </p:nvSpPr>
        <p:spPr>
          <a:xfrm>
            <a:off x="385816" y="6465889"/>
            <a:ext cx="174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(</a:t>
            </a:r>
            <a:r>
              <a:rPr lang="en-US" altLang="ja-JP" sz="1400" i="1" dirty="0" err="1"/>
              <a:t>n</a:t>
            </a:r>
            <a:r>
              <a:rPr lang="en-US" altLang="ja-JP" sz="1400" dirty="0" err="1"/>
              <a:t>,</a:t>
            </a:r>
            <a:r>
              <a:rPr lang="en-US" altLang="ja-JP" sz="1400" i="1" dirty="0" err="1"/>
              <a:t>m</a:t>
            </a:r>
            <a:r>
              <a:rPr lang="en-US" altLang="ja-JP" sz="1400" dirty="0"/>
              <a:t>)=(6,3), </a:t>
            </a:r>
            <a:r>
              <a:rPr lang="en-US" altLang="ja-JP" sz="1400" i="1" dirty="0"/>
              <a:t>d</a:t>
            </a:r>
            <a:r>
              <a:rPr lang="en-US" altLang="ja-JP" sz="1400" dirty="0"/>
              <a:t>=3</a:t>
            </a:r>
            <a:endParaRPr lang="ja-JP" altLang="en-US" sz="14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FED361-098B-164D-A8AE-337F5DC14A73}"/>
              </a:ext>
            </a:extLst>
          </p:cNvPr>
          <p:cNvSpPr txBox="1"/>
          <p:nvPr/>
        </p:nvSpPr>
        <p:spPr>
          <a:xfrm>
            <a:off x="5899422" y="-1241439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バックアップスライドを作っておけ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CB7E25E-5768-2F47-8AF6-7F2B3159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5</a:t>
            </a:fld>
            <a:r>
              <a:rPr lang="en-US" altLang="ja-JP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69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0" grpId="0" animBg="1"/>
      <p:bldP spid="4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133600" y="160923"/>
            <a:ext cx="7213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１次元格子モデルが記述する電子状態</a:t>
            </a:r>
            <a:endParaRPr kumimoji="0" lang="en-US" altLang="ja-JP" sz="3200" dirty="0">
              <a:solidFill>
                <a:schemeClr val="tx1"/>
              </a:solidFill>
              <a:latin typeface="Calibri"/>
              <a:ea typeface="ＭＳ Ｐゴシック"/>
              <a:cs typeface="Calibri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770BAD2B-8740-3547-AEEB-913F1C91F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934" y="995954"/>
            <a:ext cx="4896131" cy="1566762"/>
          </a:xfrm>
          <a:prstGeom prst="rect">
            <a:avLst/>
          </a:prstGeom>
        </p:spPr>
      </p:pic>
      <p:sp>
        <p:nvSpPr>
          <p:cNvPr id="28" name="Line 3">
            <a:extLst>
              <a:ext uri="{FF2B5EF4-FFF2-40B4-BE49-F238E27FC236}">
                <a16:creationId xmlns:a16="http://schemas.microsoft.com/office/drawing/2014/main" id="{1D57465D-FE73-EC4A-A699-011DC7A5B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CF6F2F2-5591-4443-B2DF-D398C5CA191D}"/>
              </a:ext>
            </a:extLst>
          </p:cNvPr>
          <p:cNvSpPr/>
          <p:nvPr/>
        </p:nvSpPr>
        <p:spPr>
          <a:xfrm>
            <a:off x="490070" y="877673"/>
            <a:ext cx="499087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>
                <a:cs typeface="Calibri"/>
              </a:rPr>
              <a:t>一次元格子モデルの構造</a:t>
            </a:r>
            <a:endParaRPr lang="en-US" altLang="ja-JP" sz="2000" dirty="0">
              <a:cs typeface="Calibri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28B02D-0AF3-6A4D-8A0D-44FE6375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6</a:t>
            </a:fld>
            <a:r>
              <a:rPr lang="en-US" altLang="ja-JP"/>
              <a:t>/22</a:t>
            </a:r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D33D616-681C-1B4F-AAC1-AD2CD54DDDA6}"/>
              </a:ext>
            </a:extLst>
          </p:cNvPr>
          <p:cNvGrpSpPr/>
          <p:nvPr/>
        </p:nvGrpSpPr>
        <p:grpSpPr>
          <a:xfrm>
            <a:off x="757328" y="3013212"/>
            <a:ext cx="4360888" cy="2943751"/>
            <a:chOff x="507142" y="2475562"/>
            <a:chExt cx="4360888" cy="2943751"/>
          </a:xfrm>
        </p:grpSpPr>
        <p:pic>
          <p:nvPicPr>
            <p:cNvPr id="33" name="図 32" descr="6-3.gif">
              <a:extLst>
                <a:ext uri="{FF2B5EF4-FFF2-40B4-BE49-F238E27FC236}">
                  <a16:creationId xmlns:a16="http://schemas.microsoft.com/office/drawing/2014/main" id="{44027C27-6881-BD49-B706-9FBF1509B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128" y="3096294"/>
              <a:ext cx="3730902" cy="2217813"/>
            </a:xfrm>
            <a:prstGeom prst="rect">
              <a:avLst/>
            </a:prstGeom>
          </p:spPr>
        </p:pic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FF7E5EE5-B3ED-1746-AB76-D714843D852E}"/>
                </a:ext>
              </a:extLst>
            </p:cNvPr>
            <p:cNvSpPr/>
            <p:nvPr/>
          </p:nvSpPr>
          <p:spPr>
            <a:xfrm>
              <a:off x="507142" y="2475562"/>
              <a:ext cx="365550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ja-JP" altLang="en-US" sz="2000">
                  <a:cs typeface="Calibri"/>
                </a:rPr>
                <a:t>一次元格子モデルが表す状態</a:t>
              </a:r>
              <a:endParaRPr lang="en-US" altLang="ja-JP" sz="2000" dirty="0">
                <a:cs typeface="Calibri"/>
              </a:endParaRPr>
            </a:p>
            <a:p>
              <a:r>
                <a:rPr lang="ja-JP" altLang="en-US" sz="2000">
                  <a:cs typeface="Calibri"/>
                </a:rPr>
                <a:t>（長いカッティングライン）</a:t>
              </a:r>
              <a:endParaRPr lang="en-US" altLang="ja-JP" sz="2000" dirty="0">
                <a:cs typeface="Calibri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05D888A-DC7A-9448-9F58-86EE9786A180}"/>
                </a:ext>
              </a:extLst>
            </p:cNvPr>
            <p:cNvSpPr txBox="1"/>
            <p:nvPr/>
          </p:nvSpPr>
          <p:spPr>
            <a:xfrm>
              <a:off x="711375" y="5111536"/>
              <a:ext cx="12268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/>
                <a:t>(</a:t>
              </a:r>
              <a:r>
                <a:rPr lang="en-US" altLang="ja-JP" sz="1400" i="1" dirty="0" err="1"/>
                <a:t>n</a:t>
              </a:r>
              <a:r>
                <a:rPr lang="en-US" altLang="ja-JP" sz="1400" dirty="0" err="1"/>
                <a:t>,</a:t>
              </a:r>
              <a:r>
                <a:rPr lang="en-US" altLang="ja-JP" sz="1400" i="1" dirty="0" err="1"/>
                <a:t>m</a:t>
              </a:r>
              <a:r>
                <a:rPr lang="en-US" altLang="ja-JP" sz="1400" dirty="0"/>
                <a:t>)=(6,3)</a:t>
              </a:r>
              <a:endParaRPr lang="ja-JP" altLang="en-US" sz="1400" dirty="0"/>
            </a:p>
          </p:txBody>
        </p: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9DAA3BC9-6A2E-8F41-BCD3-0B2C0719CAC2}"/>
                </a:ext>
              </a:extLst>
            </p:cNvPr>
            <p:cNvCxnSpPr>
              <a:cxnSpLocks/>
            </p:cNvCxnSpPr>
            <p:nvPr/>
          </p:nvCxnSpPr>
          <p:spPr>
            <a:xfrm>
              <a:off x="2837228" y="3327751"/>
              <a:ext cx="359125" cy="1903672"/>
            </a:xfrm>
            <a:prstGeom prst="line">
              <a:avLst/>
            </a:pr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01E91235-6489-1747-829D-7A700C5BEE50}"/>
                </a:ext>
              </a:extLst>
            </p:cNvPr>
            <p:cNvCxnSpPr>
              <a:cxnSpLocks/>
            </p:cNvCxnSpPr>
            <p:nvPr/>
          </p:nvCxnSpPr>
          <p:spPr>
            <a:xfrm>
              <a:off x="2916196" y="3314563"/>
              <a:ext cx="359125" cy="1903672"/>
            </a:xfrm>
            <a:prstGeom prst="line">
              <a:avLst/>
            </a:pr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C8F820CB-227B-E14A-8269-69DC49166F89}"/>
                </a:ext>
              </a:extLst>
            </p:cNvPr>
            <p:cNvCxnSpPr>
              <a:cxnSpLocks/>
            </p:cNvCxnSpPr>
            <p:nvPr/>
          </p:nvCxnSpPr>
          <p:spPr>
            <a:xfrm>
              <a:off x="2758800" y="3352715"/>
              <a:ext cx="359125" cy="1903672"/>
            </a:xfrm>
            <a:prstGeom prst="line">
              <a:avLst/>
            </a:pr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角丸四角形吹き出し 26">
            <a:extLst>
              <a:ext uri="{FF2B5EF4-FFF2-40B4-BE49-F238E27FC236}">
                <a16:creationId xmlns:a16="http://schemas.microsoft.com/office/drawing/2014/main" id="{C0339A8B-109D-3A40-9FCC-4A631A4FB461}"/>
              </a:ext>
            </a:extLst>
          </p:cNvPr>
          <p:cNvSpPr/>
          <p:nvPr/>
        </p:nvSpPr>
        <p:spPr>
          <a:xfrm>
            <a:off x="8962597" y="1232092"/>
            <a:ext cx="2875946" cy="696994"/>
          </a:xfrm>
          <a:prstGeom prst="wedgeRoundRectCallout">
            <a:avLst>
              <a:gd name="adj1" fmla="val -65438"/>
              <a:gd name="adj2" fmla="val -22593"/>
              <a:gd name="adj3" fmla="val 16667"/>
            </a:avLst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 b="1">
                <a:solidFill>
                  <a:srgbClr val="000000"/>
                </a:solidFill>
                <a:latin typeface="+mn-ea"/>
              </a:rPr>
              <a:t>このモデルで</a:t>
            </a:r>
            <a:endParaRPr lang="en-US" altLang="ja-JP" sz="1600" b="1" dirty="0">
              <a:solidFill>
                <a:srgbClr val="000000"/>
              </a:solidFill>
              <a:latin typeface="+mn-ea"/>
            </a:endParaRPr>
          </a:p>
          <a:p>
            <a:r>
              <a:rPr lang="ja-JP" altLang="en-US" sz="1600" b="1">
                <a:solidFill>
                  <a:srgbClr val="000000"/>
                </a:solidFill>
                <a:latin typeface="+mn-ea"/>
              </a:rPr>
              <a:t>トポロジカルな議論が可能</a:t>
            </a:r>
            <a:endParaRPr lang="ja-JP" altLang="en-US" sz="1600" b="1" dirty="0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26315B72-B63C-A340-8C81-7037F5DE91CD}"/>
                  </a:ext>
                </a:extLst>
              </p:cNvPr>
              <p:cNvSpPr/>
              <p:nvPr/>
            </p:nvSpPr>
            <p:spPr>
              <a:xfrm>
                <a:off x="6395290" y="2259593"/>
                <a:ext cx="586507" cy="4085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altLang="ja-JP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ja-JP" altLang="en-US" sz="1200"/>
              </a:p>
            </p:txBody>
          </p:sp>
        </mc:Choice>
        <mc:Fallback xmlns="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26315B72-B63C-A340-8C81-7037F5DE9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290" y="2259593"/>
                <a:ext cx="586507" cy="4085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5D7EE372-CD2C-8D47-888B-224C1EAF1ADF}"/>
                  </a:ext>
                </a:extLst>
              </p:cNvPr>
              <p:cNvSpPr/>
              <p:nvPr/>
            </p:nvSpPr>
            <p:spPr>
              <a:xfrm>
                <a:off x="5055392" y="2246893"/>
                <a:ext cx="622735" cy="4085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altLang="ja-JP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ja-JP" altLang="en-US" sz="1200"/>
              </a:p>
            </p:txBody>
          </p:sp>
        </mc:Choice>
        <mc:Fallback xmlns=""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5D7EE372-CD2C-8D47-888B-224C1EAF1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392" y="2246893"/>
                <a:ext cx="622735" cy="4085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2FD3183-5A50-554F-8F2E-4A1D8A4883D5}"/>
              </a:ext>
            </a:extLst>
          </p:cNvPr>
          <p:cNvGrpSpPr/>
          <p:nvPr/>
        </p:nvGrpSpPr>
        <p:grpSpPr>
          <a:xfrm>
            <a:off x="6395290" y="2721462"/>
            <a:ext cx="5393469" cy="3581151"/>
            <a:chOff x="6467161" y="2721462"/>
            <a:chExt cx="5393469" cy="3581151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79696747-FC8B-ED4B-A845-BD4B07722428}"/>
                </a:ext>
              </a:extLst>
            </p:cNvPr>
            <p:cNvGrpSpPr/>
            <p:nvPr/>
          </p:nvGrpSpPr>
          <p:grpSpPr>
            <a:xfrm>
              <a:off x="6467161" y="2721462"/>
              <a:ext cx="5303219" cy="3581151"/>
              <a:chOff x="6467161" y="2696184"/>
              <a:chExt cx="5303219" cy="3581151"/>
            </a:xfrm>
          </p:grpSpPr>
          <p:pic>
            <p:nvPicPr>
              <p:cNvPr id="20" name="図 19" descr="ダイアグラム&#10;&#10;自動的に生成された説明">
                <a:extLst>
                  <a:ext uri="{FF2B5EF4-FFF2-40B4-BE49-F238E27FC236}">
                    <a16:creationId xmlns:a16="http://schemas.microsoft.com/office/drawing/2014/main" id="{909B2A23-5196-2E4F-B096-742B38027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16420" y="3769788"/>
                <a:ext cx="3024785" cy="2507547"/>
              </a:xfrm>
              <a:prstGeom prst="rect">
                <a:avLst/>
              </a:prstGeom>
            </p:spPr>
          </p:pic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D9527321-7A5E-534A-A336-2317163051D6}"/>
                  </a:ext>
                </a:extLst>
              </p:cNvPr>
              <p:cNvSpPr/>
              <p:nvPr/>
            </p:nvSpPr>
            <p:spPr>
              <a:xfrm>
                <a:off x="6467161" y="2696184"/>
                <a:ext cx="499087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ja-JP" altLang="en-US" sz="2000">
                    <a:cs typeface="Calibri"/>
                  </a:rPr>
                  <a:t>エネルギーバンド計算</a:t>
                </a:r>
                <a:endParaRPr lang="en-US" altLang="ja-JP" sz="2000" dirty="0">
                  <a:cs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52B7F127-32A0-4843-BCB4-8CD49122DB59}"/>
                      </a:ext>
                    </a:extLst>
                  </p:cNvPr>
                  <p:cNvSpPr/>
                  <p:nvPr/>
                </p:nvSpPr>
                <p:spPr>
                  <a:xfrm>
                    <a:off x="6770648" y="3090640"/>
                    <a:ext cx="2784767" cy="714683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ja-JP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d>
                            <m:dPr>
                              <m:ctrlPr>
                                <a:rPr lang="mr-IN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altLang="ja-JP" i="1">
                              <a:latin typeface="Cambria Math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mr-IN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mr-IN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ja-JP" i="1"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altLang="ja-JP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ja-JP" i="1" dirty="0">
                                            <a:solidFill>
                                              <a:srgbClr val="000000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  <m:r>
                                      <a:rPr lang="en-US" altLang="ja-JP" i="1">
                                        <a:latin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ja-JP" i="1">
                                        <a:latin typeface="Cambria Math" charset="0"/>
                                      </a:rPr>
                                      <m:t>)</m:t>
                                    </m:r>
                                    <m:r>
                                      <a:rPr lang="ja-JP" altLang="en-US" i="1">
                                        <a:latin typeface="Cambria Math" charset="0"/>
                                      </a:rPr>
                                      <m:t> </m:t>
                                    </m:r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altLang="ja-JP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altLang="ja-JP" i="1" dirty="0">
                                            <a:solidFill>
                                              <a:srgbClr val="000000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𝜇</m:t>
                                        </m:r>
                                      </m:sub>
                                      <m:sup>
                                        <m:r>
                                          <a:rPr lang="en-US" altLang="ja-JP" i="1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bSup>
                                    <m:r>
                                      <a:rPr lang="en-US" altLang="ja-JP" i="1">
                                        <a:latin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altLang="ja-JP" i="1">
                                        <a:latin typeface="Cambria Math" charset="0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n-US" altLang="ja-JP" i="1">
                                        <a:latin typeface="Cambria Math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oMath>
                      </m:oMathPara>
                    </a14:m>
                    <a:endParaRPr lang="en-US" altLang="ja-JP" dirty="0"/>
                  </a:p>
                </p:txBody>
              </p:sp>
            </mc:Choice>
            <mc:Fallback xmlns="">
              <p:sp>
                <p:nvSpPr>
                  <p:cNvPr id="17" name="正方形/長方形 16">
                    <a:extLst>
                      <a:ext uri="{FF2B5EF4-FFF2-40B4-BE49-F238E27FC236}">
                        <a16:creationId xmlns:a16="http://schemas.microsoft.com/office/drawing/2014/main" id="{52B7F127-32A0-4843-BCB4-8CD49122DB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70648" y="3090640"/>
                    <a:ext cx="2784767" cy="714683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3509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正方形/長方形 17">
                    <a:extLst>
                      <a:ext uri="{FF2B5EF4-FFF2-40B4-BE49-F238E27FC236}">
                        <a16:creationId xmlns:a16="http://schemas.microsoft.com/office/drawing/2014/main" id="{B802783C-BBAF-4E40-AE03-FC8A65FFC9F0}"/>
                      </a:ext>
                    </a:extLst>
                  </p:cNvPr>
                  <p:cNvSpPr/>
                  <p:nvPr/>
                </p:nvSpPr>
                <p:spPr>
                  <a:xfrm>
                    <a:off x="9555415" y="2995873"/>
                    <a:ext cx="2214965" cy="41139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ja-JP" i="1" dirty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charset="0"/>
                            </a:rPr>
                            <m:t>(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ja-JP" i="1">
                              <a:latin typeface="Cambria Math" charset="0"/>
                            </a:rPr>
                            <m:t>)=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altLang="ja-JP">
                                  <a:latin typeface="Cambria Math" charset="0"/>
                                </a:rPr>
                                <m:t>A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altLang="ja-JP" i="1" dirty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altLang="ja-JP">
                                  <a:latin typeface="Cambria Math" charset="0"/>
                                </a:rPr>
                                <m:t>B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18" name="正方形/長方形 17">
                    <a:extLst>
                      <a:ext uri="{FF2B5EF4-FFF2-40B4-BE49-F238E27FC236}">
                        <a16:creationId xmlns:a16="http://schemas.microsoft.com/office/drawing/2014/main" id="{B802783C-BBAF-4E40-AE03-FC8A65FFC9F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55415" y="2995873"/>
                    <a:ext cx="2214965" cy="41139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136" b="-9091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正方形/長方形 11">
                  <a:extLst>
                    <a:ext uri="{FF2B5EF4-FFF2-40B4-BE49-F238E27FC236}">
                      <a16:creationId xmlns:a16="http://schemas.microsoft.com/office/drawing/2014/main" id="{358D890C-F46A-8749-BE16-08BEA3320D92}"/>
                    </a:ext>
                  </a:extLst>
                </p:cNvPr>
                <p:cNvSpPr/>
                <p:nvPr/>
              </p:nvSpPr>
              <p:spPr>
                <a:xfrm>
                  <a:off x="9918624" y="4007939"/>
                  <a:ext cx="1942006" cy="4113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i="1" dirty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sub>
                        </m:sSub>
                        <m:d>
                          <m:dPr>
                            <m:ctrlPr>
                              <a:rPr lang="mr-IN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altLang="ja-JP" i="1">
                            <a:latin typeface="Cambria Math" charset="0"/>
                          </a:rPr>
                          <m:t>=</m:t>
                        </m:r>
                        <m: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ja-JP" i="1" dirty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altLang="ja-JP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ja-JP" i="1">
                                <a:latin typeface="Cambria Math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ja-JP" altLang="en-US"/>
                </a:p>
              </p:txBody>
            </p:sp>
          </mc:Choice>
          <mc:Fallback xmlns="">
            <p:sp>
              <p:nvSpPr>
                <p:cNvPr id="12" name="正方形/長方形 11">
                  <a:extLst>
                    <a:ext uri="{FF2B5EF4-FFF2-40B4-BE49-F238E27FC236}">
                      <a16:creationId xmlns:a16="http://schemas.microsoft.com/office/drawing/2014/main" id="{358D890C-F46A-8749-BE16-08BEA3320D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8624" y="4007939"/>
                  <a:ext cx="1942006" cy="411395"/>
                </a:xfrm>
                <a:prstGeom prst="rect">
                  <a:avLst/>
                </a:prstGeom>
                <a:blipFill>
                  <a:blip r:embed="rId11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3D7EF25-A2CB-1241-B782-7F5EF2E89C62}"/>
              </a:ext>
            </a:extLst>
          </p:cNvPr>
          <p:cNvSpPr/>
          <p:nvPr/>
        </p:nvSpPr>
        <p:spPr>
          <a:xfrm>
            <a:off x="2298469" y="6150901"/>
            <a:ext cx="7595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/>
              <a:t>(</a:t>
            </a:r>
            <a:r>
              <a:rPr lang="en-US" altLang="ja-JP" sz="1600" i="1" dirty="0" err="1"/>
              <a:t>n</a:t>
            </a:r>
            <a:r>
              <a:rPr lang="en-US" altLang="ja-JP" sz="1600" dirty="0" err="1"/>
              <a:t>,</a:t>
            </a:r>
            <a:r>
              <a:rPr lang="en-US" altLang="ja-JP" sz="1600" i="1" dirty="0" err="1"/>
              <a:t>m</a:t>
            </a:r>
            <a:r>
              <a:rPr lang="en-US" altLang="ja-JP" sz="1600" dirty="0"/>
              <a:t>)-</a:t>
            </a:r>
            <a:r>
              <a:rPr lang="ja-JP" altLang="en-US" sz="1600"/>
              <a:t>ナノチューブのエネルギーバンド計算</a:t>
            </a:r>
            <a:r>
              <a:rPr lang="en-US" altLang="ja-JP" sz="1600" dirty="0"/>
              <a:t>web</a:t>
            </a:r>
            <a:r>
              <a:rPr lang="ja-JP" altLang="en-US" sz="1600"/>
              <a:t>ページ：</a:t>
            </a:r>
            <a:endParaRPr lang="en-US" altLang="ja-JP" sz="1600" dirty="0"/>
          </a:p>
          <a:p>
            <a:r>
              <a:rPr lang="ja-JP" altLang="en-US" sz="1600">
                <a:hlinkClick r:id="rId12"/>
              </a:rPr>
              <a:t>http://www.cmpt.phys.tohoku.ac.jp/~izumida/nanotube/nanotubeEBand.html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7987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0549B53-1F0C-1C4D-94A1-218DC4D72056}"/>
              </a:ext>
            </a:extLst>
          </p:cNvPr>
          <p:cNvSpPr txBox="1"/>
          <p:nvPr/>
        </p:nvSpPr>
        <p:spPr>
          <a:xfrm>
            <a:off x="4099300" y="2136339"/>
            <a:ext cx="39934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ja-JP" alt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カーボンナノチューブの電子状態</a:t>
            </a: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/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ja-JP" altLang="en-US"/>
              <a:t>有限長ナノチューブの電子状態</a:t>
            </a:r>
            <a:endParaRPr lang="en-US" altLang="ja-JP" dirty="0"/>
          </a:p>
          <a:p>
            <a:pPr marL="742950" lvl="1" indent="-285750">
              <a:buFontTx/>
              <a:buChar char="-"/>
            </a:pPr>
            <a:r>
              <a:rPr lang="ja-JP" altLang="en-US"/>
              <a:t>離散準位</a:t>
            </a:r>
            <a:endParaRPr lang="en-US" altLang="ja-JP" dirty="0"/>
          </a:p>
          <a:p>
            <a:pPr marL="742950" lvl="1" indent="-285750">
              <a:buFontTx/>
              <a:buChar char="-"/>
            </a:pPr>
            <a:r>
              <a:rPr lang="ja-JP" altLang="en-US"/>
              <a:t>ギャップ中の端状態</a:t>
            </a:r>
            <a:endParaRPr lang="en-US" altLang="ja-JP" dirty="0"/>
          </a:p>
          <a:p>
            <a:pPr lvl="1"/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ja-JP" alt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トポロジカル端状態</a:t>
            </a: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AutoNum type="arabicPeriod"/>
            </a:pP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ja-JP" alt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トポロジカル端状態の諸性質</a:t>
            </a:r>
            <a:endParaRPr lang="en-US" altLang="ja-JP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6830A5-B6C5-7A47-88F3-78089AD5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7</a:t>
            </a:fld>
            <a:r>
              <a:rPr lang="en-US" altLang="ja-JP"/>
              <a:t>/22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7626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133600" y="152400"/>
            <a:ext cx="8928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2pPr>
            <a:lvl3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3pPr>
            <a:lvl4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4pPr>
            <a:lvl5pPr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ja-JP" altLang="en-US" sz="3200">
                <a:solidFill>
                  <a:schemeClr val="tx1"/>
                </a:solidFill>
                <a:cs typeface="Calibri"/>
              </a:rPr>
              <a:t>有限長ナノワイヤの電子状態</a:t>
            </a:r>
            <a:endParaRPr kumimoji="0" lang="en-US" altLang="ja-JP" sz="3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8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1177027" y="877122"/>
            <a:ext cx="3304299" cy="67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</a:pPr>
            <a:r>
              <a:rPr lang="ja-JP" altLang="en-US"/>
              <a:t>単純な１次元系：</a:t>
            </a:r>
            <a:endParaRPr lang="en-US" altLang="ja-JP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</a:pPr>
            <a:r>
              <a:rPr lang="ja-JP" altLang="en-US"/>
              <a:t>（例）箱型</a:t>
            </a:r>
            <a:r>
              <a:rPr lang="ja-JP" altLang="en-US" dirty="0"/>
              <a:t>ポテンシャル問題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4" descr="Rectangle: Click to edit Master text styles&#10;Second level&#10;Third level&#10;Fourth level&#10;Fifth level"/>
              <p:cNvSpPr>
                <a:spLocks noChangeArrowheads="1"/>
              </p:cNvSpPr>
              <p:nvPr/>
            </p:nvSpPr>
            <p:spPr bwMode="auto">
              <a:xfrm>
                <a:off x="3771357" y="3410725"/>
                <a:ext cx="4649286" cy="70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342900" indent="-342900">
                  <a:lnSpc>
                    <a:spcPct val="90000"/>
                  </a:lnSpc>
                  <a:spcBef>
                    <a:spcPct val="20000"/>
                  </a:spcBef>
                  <a:buClr>
                    <a:srgbClr val="6F89F7"/>
                  </a:buClr>
                  <a:buSzPct val="110000"/>
                </a:pPr>
                <a:r>
                  <a:rPr lang="en-US" altLang="ja-JP" dirty="0"/>
                  <a:t>|</a:t>
                </a:r>
                <a:r>
                  <a:rPr lang="ja-JP" altLang="en-US"/>
                  <a:t>有限長の状態（定在波）</a:t>
                </a:r>
                <a:r>
                  <a:rPr lang="en-US" altLang="ja-JP" dirty="0"/>
                  <a:t> &gt; = |</a:t>
                </a:r>
                <a:r>
                  <a:rPr lang="en-US" altLang="ja-JP" i="1" dirty="0"/>
                  <a:t>L </a:t>
                </a:r>
                <a:r>
                  <a:rPr lang="en-US" altLang="ja-JP" dirty="0"/>
                  <a:t>&gt; + |</a:t>
                </a:r>
                <a:r>
                  <a:rPr lang="en-US" altLang="ja-JP" i="1" dirty="0"/>
                  <a:t>R </a:t>
                </a:r>
                <a:r>
                  <a:rPr lang="en-US" altLang="ja-JP" dirty="0"/>
                  <a:t>&gt;</a:t>
                </a:r>
              </a:p>
              <a:p>
                <a:pPr marL="342900" indent="-342900">
                  <a:lnSpc>
                    <a:spcPct val="90000"/>
                  </a:lnSpc>
                  <a:spcBef>
                    <a:spcPct val="20000"/>
                  </a:spcBef>
                  <a:buClr>
                    <a:srgbClr val="6F89F7"/>
                  </a:buClr>
                  <a:buSzPct val="11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altLang="ja-JP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𝑘𝑥</m:t>
                          </m:r>
                        </m:e>
                      </m:func>
                      <m:r>
                        <a:rPr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∝</m:t>
                      </m:r>
                      <m:d>
                        <m:dPr>
                          <m:ctrlPr>
                            <a:rPr lang="mr-IN" altLang="ja-JP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mr-IN" altLang="ja-JP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𝑖𝑘𝑥</m:t>
                              </m:r>
                            </m:sup>
                          </m:sSup>
                          <m:r>
                            <a:rPr lang="en-US" altLang="ja-JP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mr-IN" altLang="ja-JP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𝑖𝑘𝑥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5" name="Rectangle 4" descr="Rectangle: Click to edit Master text styles&#10;Second level&#10;Third level&#10;Fourth level&#10;Fifth level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1357" y="3410725"/>
                <a:ext cx="4649286" cy="703347"/>
              </a:xfrm>
              <a:prstGeom prst="rect">
                <a:avLst/>
              </a:prstGeom>
              <a:blipFill>
                <a:blip r:embed="rId3"/>
                <a:stretch>
                  <a:fillRect l="-1366" t="-714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直線矢印コネクタ 62"/>
          <p:cNvCxnSpPr/>
          <p:nvPr/>
        </p:nvCxnSpPr>
        <p:spPr>
          <a:xfrm flipV="1">
            <a:off x="1552741" y="2349023"/>
            <a:ext cx="2301847" cy="242851"/>
          </a:xfrm>
          <a:prstGeom prst="straightConnector1">
            <a:avLst/>
          </a:prstGeom>
          <a:ln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正方形/長方形 63"/>
          <p:cNvSpPr/>
          <p:nvPr/>
        </p:nvSpPr>
        <p:spPr>
          <a:xfrm>
            <a:off x="2582687" y="2262791"/>
            <a:ext cx="3289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b="1" i="1" dirty="0"/>
              <a:t>L</a:t>
            </a:r>
            <a:endParaRPr lang="ja-JP" altLang="en-US" dirty="0"/>
          </a:p>
        </p:txBody>
      </p:sp>
      <p:pic>
        <p:nvPicPr>
          <p:cNvPr id="65" name="図 64" descr="symmetricVelociti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0" y="1729934"/>
            <a:ext cx="2544521" cy="708474"/>
          </a:xfrm>
          <a:prstGeom prst="rect">
            <a:avLst/>
          </a:prstGeom>
        </p:spPr>
      </p:pic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E59FB493-C3CF-C342-B81C-EEB3E5EC6C51}"/>
              </a:ext>
            </a:extLst>
          </p:cNvPr>
          <p:cNvGrpSpPr/>
          <p:nvPr/>
        </p:nvGrpSpPr>
        <p:grpSpPr>
          <a:xfrm>
            <a:off x="3988585" y="5142898"/>
            <a:ext cx="3356733" cy="918639"/>
            <a:chOff x="7921407" y="3249315"/>
            <a:chExt cx="3356733" cy="9186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正方形/長方形 37"/>
                <p:cNvSpPr/>
                <p:nvPr/>
              </p:nvSpPr>
              <p:spPr>
                <a:xfrm>
                  <a:off x="7921407" y="3249315"/>
                  <a:ext cx="1001813" cy="562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mr-IN" altLang="ja-JP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mr-IN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den>
                        </m:f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38" name="正方形/長方形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1407" y="3249315"/>
                  <a:ext cx="1001813" cy="562975"/>
                </a:xfrm>
                <a:prstGeom prst="rect">
                  <a:avLst/>
                </a:prstGeom>
                <a:blipFill>
                  <a:blip r:embed="rId5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正方形/長方形 66"/>
                <p:cNvSpPr/>
                <p:nvPr/>
              </p:nvSpPr>
              <p:spPr>
                <a:xfrm>
                  <a:off x="9558319" y="3256905"/>
                  <a:ext cx="1497461" cy="5629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=ℏ</m:t>
                        </m:r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𝐹</m:t>
                            </m:r>
                          </m:sub>
                        </m:sSub>
                        <m:f>
                          <m:fPr>
                            <m:ctrlPr>
                              <a:rPr lang="mr-IN" altLang="ja-JP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mr-IN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𝐿</m:t>
                            </m:r>
                          </m:den>
                        </m:f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oMath>
                    </m:oMathPara>
                  </a14:m>
                  <a:endParaRPr lang="ja-JP" altLang="en-US" dirty="0"/>
                </a:p>
              </p:txBody>
            </p:sp>
          </mc:Choice>
          <mc:Fallback xmlns="">
            <p:sp>
              <p:nvSpPr>
                <p:cNvPr id="67" name="正方形/長方形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8319" y="3256905"/>
                  <a:ext cx="1497461" cy="562975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右矢印 72"/>
            <p:cNvSpPr/>
            <p:nvPr/>
          </p:nvSpPr>
          <p:spPr>
            <a:xfrm>
              <a:off x="8937931" y="3400710"/>
              <a:ext cx="592853" cy="254442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5" name="Rectangle 4" descr="Rectangle: Click to edit Master text styles&#10;Second level&#10;Third level&#10;Fourth level&#10;Fifth level"/>
            <p:cNvSpPr>
              <a:spLocks noChangeArrowheads="1"/>
            </p:cNvSpPr>
            <p:nvPr/>
          </p:nvSpPr>
          <p:spPr bwMode="auto">
            <a:xfrm>
              <a:off x="9583378" y="3836388"/>
              <a:ext cx="1694762" cy="331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  <a:buClr>
                  <a:srgbClr val="6F89F7"/>
                </a:buClr>
                <a:buSzPct val="110000"/>
              </a:pPr>
              <a:r>
                <a:rPr lang="ja-JP" altLang="en-US">
                  <a:sym typeface="Wingdings"/>
                </a:rPr>
                <a:t>準位の離散化</a:t>
              </a:r>
              <a:endParaRPr lang="ja-JP" altLang="en-US" dirty="0"/>
            </a:p>
          </p:txBody>
        </p:sp>
      </p:grpSp>
      <p:sp>
        <p:nvSpPr>
          <p:cNvPr id="74" name="Line 3">
            <a:extLst>
              <a:ext uri="{FF2B5EF4-FFF2-40B4-BE49-F238E27FC236}">
                <a16:creationId xmlns:a16="http://schemas.microsoft.com/office/drawing/2014/main" id="{0CDD9104-083C-BA4F-B1DF-A3F5FA299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2000"/>
            <a:ext cx="1219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srgbClr val="40458C"/>
              </a:solidFill>
              <a:latin typeface="Calibri"/>
              <a:ea typeface="ＭＳ Ｐゴシック" pitchFamily="-29" charset="-128"/>
              <a:cs typeface="Calibri"/>
            </a:endParaRPr>
          </a:p>
        </p:txBody>
      </p:sp>
      <p:cxnSp>
        <p:nvCxnSpPr>
          <p:cNvPr id="13" name="直線矢印コネクタ 12"/>
          <p:cNvCxnSpPr>
            <a:cxnSpLocks/>
          </p:cNvCxnSpPr>
          <p:nvPr/>
        </p:nvCxnSpPr>
        <p:spPr>
          <a:xfrm>
            <a:off x="5143792" y="2704879"/>
            <a:ext cx="300989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6587447" y="2589757"/>
            <a:ext cx="105836" cy="2116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0" name="等号 29"/>
          <p:cNvSpPr/>
          <p:nvPr/>
        </p:nvSpPr>
        <p:spPr>
          <a:xfrm rot="17611788">
            <a:off x="6471630" y="2550602"/>
            <a:ext cx="317064" cy="317064"/>
          </a:xfrm>
          <a:prstGeom prst="mathEqual">
            <a:avLst>
              <a:gd name="adj1" fmla="val 10893"/>
              <a:gd name="adj2" fmla="val 18074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 flipH="1">
            <a:off x="5722903" y="2006304"/>
            <a:ext cx="450852" cy="2585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9" name="正方形/長方形 58"/>
          <p:cNvSpPr/>
          <p:nvPr/>
        </p:nvSpPr>
        <p:spPr>
          <a:xfrm flipH="1">
            <a:off x="7039525" y="2006304"/>
            <a:ext cx="450852" cy="2585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3" name="フリーフォーム 32"/>
          <p:cNvSpPr/>
          <p:nvPr/>
        </p:nvSpPr>
        <p:spPr>
          <a:xfrm>
            <a:off x="5718619" y="1674124"/>
            <a:ext cx="1762080" cy="113407"/>
          </a:xfrm>
          <a:custGeom>
            <a:avLst/>
            <a:gdLst>
              <a:gd name="connsiteX0" fmla="*/ 0 w 1409700"/>
              <a:gd name="connsiteY0" fmla="*/ 200043 h 209568"/>
              <a:gd name="connsiteX1" fmla="*/ 695325 w 1409700"/>
              <a:gd name="connsiteY1" fmla="*/ 18 h 209568"/>
              <a:gd name="connsiteX2" fmla="*/ 1409700 w 1409700"/>
              <a:gd name="connsiteY2" fmla="*/ 209568 h 20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700" h="209568">
                <a:moveTo>
                  <a:pt x="0" y="200043"/>
                </a:moveTo>
                <a:cubicBezTo>
                  <a:pt x="230187" y="99236"/>
                  <a:pt x="460375" y="-1570"/>
                  <a:pt x="695325" y="18"/>
                </a:cubicBezTo>
                <a:cubicBezTo>
                  <a:pt x="930275" y="1605"/>
                  <a:pt x="1409700" y="209568"/>
                  <a:pt x="1409700" y="209568"/>
                </a:cubicBezTo>
              </a:path>
            </a:pathLst>
          </a:custGeom>
          <a:ln w="19050">
            <a:solidFill>
              <a:srgbClr val="FF0000"/>
            </a:solidFill>
            <a:prstDash val="sysDot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5205909" y="1106857"/>
            <a:ext cx="1296843" cy="52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</a:pPr>
            <a:r>
              <a:rPr lang="ja-JP" altLang="en-US" sz="1400"/>
              <a:t>左向進行波</a:t>
            </a:r>
            <a:endParaRPr lang="en-US" altLang="ja-JP" sz="14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</a:pPr>
            <a:r>
              <a:rPr lang="en-US" altLang="ja-JP" sz="1400" dirty="0"/>
              <a:t>|L &gt;</a:t>
            </a:r>
          </a:p>
        </p:txBody>
      </p:sp>
      <p:sp>
        <p:nvSpPr>
          <p:cNvPr id="61" name="正方形/長方形 60"/>
          <p:cNvSpPr/>
          <p:nvPr/>
        </p:nvSpPr>
        <p:spPr>
          <a:xfrm>
            <a:off x="6399504" y="1110759"/>
            <a:ext cx="1937910" cy="525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</a:pPr>
            <a:r>
              <a:rPr lang="ja-JP" altLang="en-US" sz="1400" dirty="0"/>
              <a:t>右</a:t>
            </a:r>
            <a:r>
              <a:rPr lang="ja-JP" altLang="en-US" sz="1400"/>
              <a:t>向進行波</a:t>
            </a:r>
            <a:endParaRPr lang="en-US" altLang="ja-JP" sz="1400" dirty="0"/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rgbClr val="6F89F7"/>
              </a:buClr>
              <a:buSzPct val="110000"/>
            </a:pPr>
            <a:r>
              <a:rPr lang="en-US" altLang="ja-JP" sz="1400" dirty="0"/>
              <a:t>|R 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9B7BBF1C-7E1C-224B-B35E-8A44DAC17ACC}"/>
                  </a:ext>
                </a:extLst>
              </p:cNvPr>
              <p:cNvSpPr/>
              <p:nvPr/>
            </p:nvSpPr>
            <p:spPr>
              <a:xfrm>
                <a:off x="7846738" y="2695480"/>
                <a:ext cx="3837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𝑘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9B7BBF1C-7E1C-224B-B35E-8A44DAC17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738" y="2695480"/>
                <a:ext cx="38375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807F47F5-56E2-864A-86CA-6F29C840A758}"/>
              </a:ext>
            </a:extLst>
          </p:cNvPr>
          <p:cNvCxnSpPr/>
          <p:nvPr/>
        </p:nvCxnSpPr>
        <p:spPr>
          <a:xfrm flipV="1">
            <a:off x="6947813" y="1466085"/>
            <a:ext cx="841293" cy="99251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B4B9C07D-72CF-8447-B4BF-6EE3BDEB73E7}"/>
              </a:ext>
            </a:extLst>
          </p:cNvPr>
          <p:cNvCxnSpPr>
            <a:cxnSpLocks/>
          </p:cNvCxnSpPr>
          <p:nvPr/>
        </p:nvCxnSpPr>
        <p:spPr>
          <a:xfrm flipH="1" flipV="1">
            <a:off x="5392177" y="1466085"/>
            <a:ext cx="842932" cy="997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>
            <a:extLst>
              <a:ext uri="{FF2B5EF4-FFF2-40B4-BE49-F238E27FC236}">
                <a16:creationId xmlns:a16="http://schemas.microsoft.com/office/drawing/2014/main" id="{56F91FD1-DF43-274F-BC99-D3794E45FB14}"/>
              </a:ext>
            </a:extLst>
          </p:cNvPr>
          <p:cNvCxnSpPr>
            <a:cxnSpLocks/>
          </p:cNvCxnSpPr>
          <p:nvPr/>
        </p:nvCxnSpPr>
        <p:spPr>
          <a:xfrm flipV="1">
            <a:off x="5205909" y="888117"/>
            <a:ext cx="0" cy="19243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正方形/長方形 91">
                <a:extLst>
                  <a:ext uri="{FF2B5EF4-FFF2-40B4-BE49-F238E27FC236}">
                    <a16:creationId xmlns:a16="http://schemas.microsoft.com/office/drawing/2014/main" id="{89970DFA-22AF-C344-95DA-D7C23C1A2964}"/>
                  </a:ext>
                </a:extLst>
              </p:cNvPr>
              <p:cNvSpPr/>
              <p:nvPr/>
            </p:nvSpPr>
            <p:spPr>
              <a:xfrm>
                <a:off x="4564842" y="889076"/>
                <a:ext cx="6892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𝑘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92" name="正方形/長方形 91">
                <a:extLst>
                  <a:ext uri="{FF2B5EF4-FFF2-40B4-BE49-F238E27FC236}">
                    <a16:creationId xmlns:a16="http://schemas.microsoft.com/office/drawing/2014/main" id="{89970DFA-22AF-C344-95DA-D7C23C1A2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842" y="889076"/>
                <a:ext cx="689228" cy="369332"/>
              </a:xfrm>
              <a:prstGeom prst="rect">
                <a:avLst/>
              </a:prstGeom>
              <a:blipFill>
                <a:blip r:embed="rId8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42EACB36-9825-C44B-B561-977806412647}"/>
              </a:ext>
            </a:extLst>
          </p:cNvPr>
          <p:cNvGrpSpPr/>
          <p:nvPr/>
        </p:nvGrpSpPr>
        <p:grpSpPr>
          <a:xfrm>
            <a:off x="7524792" y="4521934"/>
            <a:ext cx="3565007" cy="1704484"/>
            <a:chOff x="7524792" y="4101658"/>
            <a:chExt cx="3565007" cy="1704484"/>
          </a:xfrm>
        </p:grpSpPr>
        <p:grpSp>
          <p:nvGrpSpPr>
            <p:cNvPr id="44" name="図形グループ 4">
              <a:extLst>
                <a:ext uri="{FF2B5EF4-FFF2-40B4-BE49-F238E27FC236}">
                  <a16:creationId xmlns:a16="http://schemas.microsoft.com/office/drawing/2014/main" id="{95E007DB-736E-8C43-967D-A54542CBE74D}"/>
                </a:ext>
              </a:extLst>
            </p:cNvPr>
            <p:cNvGrpSpPr/>
            <p:nvPr/>
          </p:nvGrpSpPr>
          <p:grpSpPr>
            <a:xfrm>
              <a:off x="9125183" y="4386864"/>
              <a:ext cx="972025" cy="1247100"/>
              <a:chOff x="751007" y="2174822"/>
              <a:chExt cx="972025" cy="1247100"/>
            </a:xfrm>
          </p:grpSpPr>
          <p:pic>
            <p:nvPicPr>
              <p:cNvPr id="45" name="図 44" descr="EBand_level_0606.eps">
                <a:extLst>
                  <a:ext uri="{FF2B5EF4-FFF2-40B4-BE49-F238E27FC236}">
                    <a16:creationId xmlns:a16="http://schemas.microsoft.com/office/drawing/2014/main" id="{94D57685-697F-2A49-9114-05A28E4380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0" t="24217" r="63936" b="39359"/>
              <a:stretch/>
            </p:blipFill>
            <p:spPr>
              <a:xfrm>
                <a:off x="881739" y="2174822"/>
                <a:ext cx="760399" cy="1247100"/>
              </a:xfrm>
              <a:prstGeom prst="rect">
                <a:avLst/>
              </a:prstGeom>
            </p:spPr>
          </p:pic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44FE00B6-F985-8E40-94F0-4B54EDC2E3AA}"/>
                  </a:ext>
                </a:extLst>
              </p:cNvPr>
              <p:cNvSpPr/>
              <p:nvPr/>
            </p:nvSpPr>
            <p:spPr>
              <a:xfrm>
                <a:off x="1245760" y="2815198"/>
                <a:ext cx="477272" cy="542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47" name="正方形/長方形 46">
                <a:extLst>
                  <a:ext uri="{FF2B5EF4-FFF2-40B4-BE49-F238E27FC236}">
                    <a16:creationId xmlns:a16="http://schemas.microsoft.com/office/drawing/2014/main" id="{DA1137AF-3BC1-5143-A992-9063FDCC615C}"/>
                  </a:ext>
                </a:extLst>
              </p:cNvPr>
              <p:cNvSpPr/>
              <p:nvPr/>
            </p:nvSpPr>
            <p:spPr>
              <a:xfrm>
                <a:off x="751007" y="2231445"/>
                <a:ext cx="477272" cy="542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48" name="図形グループ 8">
              <a:extLst>
                <a:ext uri="{FF2B5EF4-FFF2-40B4-BE49-F238E27FC236}">
                  <a16:creationId xmlns:a16="http://schemas.microsoft.com/office/drawing/2014/main" id="{F6C1722B-D07C-AB4C-B244-BD48C4BFEF0A}"/>
                </a:ext>
              </a:extLst>
            </p:cNvPr>
            <p:cNvGrpSpPr/>
            <p:nvPr/>
          </p:nvGrpSpPr>
          <p:grpSpPr>
            <a:xfrm flipH="1">
              <a:off x="7683983" y="4386864"/>
              <a:ext cx="972025" cy="1247100"/>
              <a:chOff x="751007" y="2174822"/>
              <a:chExt cx="972025" cy="1247100"/>
            </a:xfrm>
          </p:grpSpPr>
          <p:pic>
            <p:nvPicPr>
              <p:cNvPr id="49" name="図 48" descr="EBand_level_0606.eps">
                <a:extLst>
                  <a:ext uri="{FF2B5EF4-FFF2-40B4-BE49-F238E27FC236}">
                    <a16:creationId xmlns:a16="http://schemas.microsoft.com/office/drawing/2014/main" id="{967F847E-A4F9-DC4F-A91B-8DAA5A7517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80" t="24217" r="63936" b="39359"/>
              <a:stretch/>
            </p:blipFill>
            <p:spPr>
              <a:xfrm>
                <a:off x="881739" y="2174822"/>
                <a:ext cx="760399" cy="1247100"/>
              </a:xfrm>
              <a:prstGeom prst="rect">
                <a:avLst/>
              </a:prstGeom>
            </p:spPr>
          </p:pic>
          <p:sp>
            <p:nvSpPr>
              <p:cNvPr id="50" name="正方形/長方形 49">
                <a:extLst>
                  <a:ext uri="{FF2B5EF4-FFF2-40B4-BE49-F238E27FC236}">
                    <a16:creationId xmlns:a16="http://schemas.microsoft.com/office/drawing/2014/main" id="{101BB829-7CE3-4949-8938-8537E478A06F}"/>
                  </a:ext>
                </a:extLst>
              </p:cNvPr>
              <p:cNvSpPr/>
              <p:nvPr/>
            </p:nvSpPr>
            <p:spPr>
              <a:xfrm>
                <a:off x="1245760" y="2815198"/>
                <a:ext cx="477272" cy="542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99F423B3-9655-394A-83D4-BE1FFF816292}"/>
                  </a:ext>
                </a:extLst>
              </p:cNvPr>
              <p:cNvSpPr/>
              <p:nvPr/>
            </p:nvSpPr>
            <p:spPr>
              <a:xfrm>
                <a:off x="751007" y="2231445"/>
                <a:ext cx="477272" cy="542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52" name="直線矢印コネクタ 51">
              <a:extLst>
                <a:ext uri="{FF2B5EF4-FFF2-40B4-BE49-F238E27FC236}">
                  <a16:creationId xmlns:a16="http://schemas.microsoft.com/office/drawing/2014/main" id="{1E792084-829C-2042-B3BB-4869D0CF19B4}"/>
                </a:ext>
              </a:extLst>
            </p:cNvPr>
            <p:cNvCxnSpPr/>
            <p:nvPr/>
          </p:nvCxnSpPr>
          <p:spPr>
            <a:xfrm>
              <a:off x="7524792" y="5643355"/>
              <a:ext cx="280700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図形グループ 13">
              <a:extLst>
                <a:ext uri="{FF2B5EF4-FFF2-40B4-BE49-F238E27FC236}">
                  <a16:creationId xmlns:a16="http://schemas.microsoft.com/office/drawing/2014/main" id="{47D2208D-46B3-B448-9F95-431F6219C770}"/>
                </a:ext>
              </a:extLst>
            </p:cNvPr>
            <p:cNvGrpSpPr/>
            <p:nvPr/>
          </p:nvGrpSpPr>
          <p:grpSpPr>
            <a:xfrm>
              <a:off x="9320631" y="5562459"/>
              <a:ext cx="613493" cy="71497"/>
              <a:chOff x="2248840" y="2862426"/>
              <a:chExt cx="613493" cy="97076"/>
            </a:xfrm>
          </p:grpSpPr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575EE298-E4EF-0C43-87F4-22227B406397}"/>
                  </a:ext>
                </a:extLst>
              </p:cNvPr>
              <p:cNvCxnSpPr/>
              <p:nvPr/>
            </p:nvCxnSpPr>
            <p:spPr>
              <a:xfrm>
                <a:off x="2248840" y="28624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A59757A3-D3AD-C74F-98B5-8847EAF16A0D}"/>
                  </a:ext>
                </a:extLst>
              </p:cNvPr>
              <p:cNvCxnSpPr/>
              <p:nvPr/>
            </p:nvCxnSpPr>
            <p:spPr>
              <a:xfrm>
                <a:off x="2862333" y="28624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885A0C78-8931-264E-B779-3ED6EE39003D}"/>
                  </a:ext>
                </a:extLst>
              </p:cNvPr>
              <p:cNvCxnSpPr/>
              <p:nvPr/>
            </p:nvCxnSpPr>
            <p:spPr>
              <a:xfrm>
                <a:off x="2371539" y="28624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線コネクタ 56">
                <a:extLst>
                  <a:ext uri="{FF2B5EF4-FFF2-40B4-BE49-F238E27FC236}">
                    <a16:creationId xmlns:a16="http://schemas.microsoft.com/office/drawing/2014/main" id="{33F782F1-8223-134E-9FB3-CF7CD3403A31}"/>
                  </a:ext>
                </a:extLst>
              </p:cNvPr>
              <p:cNvCxnSpPr/>
              <p:nvPr/>
            </p:nvCxnSpPr>
            <p:spPr>
              <a:xfrm>
                <a:off x="2494238" y="28624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コネクタ 61">
                <a:extLst>
                  <a:ext uri="{FF2B5EF4-FFF2-40B4-BE49-F238E27FC236}">
                    <a16:creationId xmlns:a16="http://schemas.microsoft.com/office/drawing/2014/main" id="{4F831A3A-C0CE-D841-81A1-B7BF16F5AE85}"/>
                  </a:ext>
                </a:extLst>
              </p:cNvPr>
              <p:cNvCxnSpPr/>
              <p:nvPr/>
            </p:nvCxnSpPr>
            <p:spPr>
              <a:xfrm>
                <a:off x="2616937" y="28624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線コネクタ 65">
                <a:extLst>
                  <a:ext uri="{FF2B5EF4-FFF2-40B4-BE49-F238E27FC236}">
                    <a16:creationId xmlns:a16="http://schemas.microsoft.com/office/drawing/2014/main" id="{E9B7A0D3-034A-4441-BDD3-005465AE1C38}"/>
                  </a:ext>
                </a:extLst>
              </p:cNvPr>
              <p:cNvCxnSpPr/>
              <p:nvPr/>
            </p:nvCxnSpPr>
            <p:spPr>
              <a:xfrm>
                <a:off x="2739636" y="28624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図形グループ 20">
              <a:extLst>
                <a:ext uri="{FF2B5EF4-FFF2-40B4-BE49-F238E27FC236}">
                  <a16:creationId xmlns:a16="http://schemas.microsoft.com/office/drawing/2014/main" id="{6C3CBDF1-F662-4347-BFEC-76D214EAE4F6}"/>
                </a:ext>
              </a:extLst>
            </p:cNvPr>
            <p:cNvGrpSpPr/>
            <p:nvPr/>
          </p:nvGrpSpPr>
          <p:grpSpPr>
            <a:xfrm>
              <a:off x="7855160" y="5562459"/>
              <a:ext cx="613493" cy="71497"/>
              <a:chOff x="2401240" y="3014826"/>
              <a:chExt cx="613493" cy="97076"/>
            </a:xfrm>
          </p:grpSpPr>
          <p:cxnSp>
            <p:nvCxnSpPr>
              <p:cNvPr id="69" name="直線コネクタ 68">
                <a:extLst>
                  <a:ext uri="{FF2B5EF4-FFF2-40B4-BE49-F238E27FC236}">
                    <a16:creationId xmlns:a16="http://schemas.microsoft.com/office/drawing/2014/main" id="{84FFA68C-D869-AF45-98A6-72DAD8CA3A1F}"/>
                  </a:ext>
                </a:extLst>
              </p:cNvPr>
              <p:cNvCxnSpPr/>
              <p:nvPr/>
            </p:nvCxnSpPr>
            <p:spPr>
              <a:xfrm>
                <a:off x="2401240" y="30148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線コネクタ 69">
                <a:extLst>
                  <a:ext uri="{FF2B5EF4-FFF2-40B4-BE49-F238E27FC236}">
                    <a16:creationId xmlns:a16="http://schemas.microsoft.com/office/drawing/2014/main" id="{8BF30792-4856-B544-8317-2B4591F70B59}"/>
                  </a:ext>
                </a:extLst>
              </p:cNvPr>
              <p:cNvCxnSpPr/>
              <p:nvPr/>
            </p:nvCxnSpPr>
            <p:spPr>
              <a:xfrm>
                <a:off x="3014733" y="30148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>
                <a:extLst>
                  <a:ext uri="{FF2B5EF4-FFF2-40B4-BE49-F238E27FC236}">
                    <a16:creationId xmlns:a16="http://schemas.microsoft.com/office/drawing/2014/main" id="{EFB362B2-4ABB-604A-833C-16D3B94CF5DA}"/>
                  </a:ext>
                </a:extLst>
              </p:cNvPr>
              <p:cNvCxnSpPr/>
              <p:nvPr/>
            </p:nvCxnSpPr>
            <p:spPr>
              <a:xfrm>
                <a:off x="2523939" y="30148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>
                <a:extLst>
                  <a:ext uri="{FF2B5EF4-FFF2-40B4-BE49-F238E27FC236}">
                    <a16:creationId xmlns:a16="http://schemas.microsoft.com/office/drawing/2014/main" id="{67B8CEF4-6A09-724D-BA2E-B61591E0859D}"/>
                  </a:ext>
                </a:extLst>
              </p:cNvPr>
              <p:cNvCxnSpPr/>
              <p:nvPr/>
            </p:nvCxnSpPr>
            <p:spPr>
              <a:xfrm>
                <a:off x="2646638" y="30148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線コネクタ 75">
                <a:extLst>
                  <a:ext uri="{FF2B5EF4-FFF2-40B4-BE49-F238E27FC236}">
                    <a16:creationId xmlns:a16="http://schemas.microsoft.com/office/drawing/2014/main" id="{3BAA411F-28C3-FD45-8CFB-99491D01AA26}"/>
                  </a:ext>
                </a:extLst>
              </p:cNvPr>
              <p:cNvCxnSpPr/>
              <p:nvPr/>
            </p:nvCxnSpPr>
            <p:spPr>
              <a:xfrm>
                <a:off x="2769337" y="30148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線コネクタ 76">
                <a:extLst>
                  <a:ext uri="{FF2B5EF4-FFF2-40B4-BE49-F238E27FC236}">
                    <a16:creationId xmlns:a16="http://schemas.microsoft.com/office/drawing/2014/main" id="{DFFB6262-7654-8E47-80A6-04ED5F16DE41}"/>
                  </a:ext>
                </a:extLst>
              </p:cNvPr>
              <p:cNvCxnSpPr/>
              <p:nvPr/>
            </p:nvCxnSpPr>
            <p:spPr>
              <a:xfrm>
                <a:off x="2892036" y="3014826"/>
                <a:ext cx="0" cy="970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DE2AA6C1-E543-8E42-B62A-65C83ADA8357}"/>
                </a:ext>
              </a:extLst>
            </p:cNvPr>
            <p:cNvSpPr/>
            <p:nvPr/>
          </p:nvSpPr>
          <p:spPr>
            <a:xfrm>
              <a:off x="8880626" y="5528233"/>
              <a:ext cx="105836" cy="211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9" name="等号 78">
              <a:extLst>
                <a:ext uri="{FF2B5EF4-FFF2-40B4-BE49-F238E27FC236}">
                  <a16:creationId xmlns:a16="http://schemas.microsoft.com/office/drawing/2014/main" id="{C420AE71-FE91-9042-A1FD-4CC75043985E}"/>
                </a:ext>
              </a:extLst>
            </p:cNvPr>
            <p:cNvSpPr/>
            <p:nvPr/>
          </p:nvSpPr>
          <p:spPr>
            <a:xfrm rot="17611788">
              <a:off x="8764809" y="5489078"/>
              <a:ext cx="317064" cy="317064"/>
            </a:xfrm>
            <a:prstGeom prst="mathEqual">
              <a:avLst>
                <a:gd name="adj1" fmla="val 10893"/>
                <a:gd name="adj2" fmla="val 18074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95" name="直線矢印コネクタ 94">
              <a:extLst>
                <a:ext uri="{FF2B5EF4-FFF2-40B4-BE49-F238E27FC236}">
                  <a16:creationId xmlns:a16="http://schemas.microsoft.com/office/drawing/2014/main" id="{15540EE4-F5AC-5F42-9E00-D20E9089FA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16221" y="4386865"/>
              <a:ext cx="0" cy="11413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正方形/長方形 95">
                  <a:extLst>
                    <a:ext uri="{FF2B5EF4-FFF2-40B4-BE49-F238E27FC236}">
                      <a16:creationId xmlns:a16="http://schemas.microsoft.com/office/drawing/2014/main" id="{4E3F8365-AB67-B44B-BCD7-BC06EA6C718A}"/>
                    </a:ext>
                  </a:extLst>
                </p:cNvPr>
                <p:cNvSpPr/>
                <p:nvPr/>
              </p:nvSpPr>
              <p:spPr>
                <a:xfrm>
                  <a:off x="10202362" y="4101658"/>
                  <a:ext cx="47359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ja-JP" altLang="en-US"/>
                </a:p>
              </p:txBody>
            </p:sp>
          </mc:Choice>
          <mc:Fallback xmlns="">
            <p:sp>
              <p:nvSpPr>
                <p:cNvPr id="96" name="正方形/長方形 95">
                  <a:extLst>
                    <a:ext uri="{FF2B5EF4-FFF2-40B4-BE49-F238E27FC236}">
                      <a16:creationId xmlns:a16="http://schemas.microsoft.com/office/drawing/2014/main" id="{4E3F8365-AB67-B44B-BCD7-BC06EA6C71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02362" y="4101658"/>
                  <a:ext cx="473591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7" name="図形グループ 13">
              <a:extLst>
                <a:ext uri="{FF2B5EF4-FFF2-40B4-BE49-F238E27FC236}">
                  <a16:creationId xmlns:a16="http://schemas.microsoft.com/office/drawing/2014/main" id="{9B7FCF7B-1AA5-174E-B323-7A1BBE8ACA90}"/>
                </a:ext>
              </a:extLst>
            </p:cNvPr>
            <p:cNvGrpSpPr/>
            <p:nvPr/>
          </p:nvGrpSpPr>
          <p:grpSpPr>
            <a:xfrm rot="5400000">
              <a:off x="10501849" y="4721746"/>
              <a:ext cx="702321" cy="473578"/>
              <a:chOff x="2248840" y="2862426"/>
              <a:chExt cx="613493" cy="97076"/>
            </a:xfrm>
          </p:grpSpPr>
          <p:cxnSp>
            <p:nvCxnSpPr>
              <p:cNvPr id="98" name="直線コネクタ 97">
                <a:extLst>
                  <a:ext uri="{FF2B5EF4-FFF2-40B4-BE49-F238E27FC236}">
                    <a16:creationId xmlns:a16="http://schemas.microsoft.com/office/drawing/2014/main" id="{8740221D-FDDA-564A-A08A-3DA2EF90D7D4}"/>
                  </a:ext>
                </a:extLst>
              </p:cNvPr>
              <p:cNvCxnSpPr/>
              <p:nvPr/>
            </p:nvCxnSpPr>
            <p:spPr>
              <a:xfrm>
                <a:off x="2248840" y="2862426"/>
                <a:ext cx="0" cy="970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線コネクタ 98">
                <a:extLst>
                  <a:ext uri="{FF2B5EF4-FFF2-40B4-BE49-F238E27FC236}">
                    <a16:creationId xmlns:a16="http://schemas.microsoft.com/office/drawing/2014/main" id="{FCAB01A4-B9AA-7747-B025-3B5DF361FE95}"/>
                  </a:ext>
                </a:extLst>
              </p:cNvPr>
              <p:cNvCxnSpPr/>
              <p:nvPr/>
            </p:nvCxnSpPr>
            <p:spPr>
              <a:xfrm>
                <a:off x="2862333" y="2862426"/>
                <a:ext cx="0" cy="970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線コネクタ 99">
                <a:extLst>
                  <a:ext uri="{FF2B5EF4-FFF2-40B4-BE49-F238E27FC236}">
                    <a16:creationId xmlns:a16="http://schemas.microsoft.com/office/drawing/2014/main" id="{43A024DC-6054-F54D-B9BC-1D4E7D5C69CB}"/>
                  </a:ext>
                </a:extLst>
              </p:cNvPr>
              <p:cNvCxnSpPr/>
              <p:nvPr/>
            </p:nvCxnSpPr>
            <p:spPr>
              <a:xfrm>
                <a:off x="2371539" y="2862426"/>
                <a:ext cx="0" cy="970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線コネクタ 100">
                <a:extLst>
                  <a:ext uri="{FF2B5EF4-FFF2-40B4-BE49-F238E27FC236}">
                    <a16:creationId xmlns:a16="http://schemas.microsoft.com/office/drawing/2014/main" id="{492D2C4D-14E6-5B4C-B4C3-E063EBB614F1}"/>
                  </a:ext>
                </a:extLst>
              </p:cNvPr>
              <p:cNvCxnSpPr/>
              <p:nvPr/>
            </p:nvCxnSpPr>
            <p:spPr>
              <a:xfrm>
                <a:off x="2494238" y="2862426"/>
                <a:ext cx="0" cy="970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コネクタ 101">
                <a:extLst>
                  <a:ext uri="{FF2B5EF4-FFF2-40B4-BE49-F238E27FC236}">
                    <a16:creationId xmlns:a16="http://schemas.microsoft.com/office/drawing/2014/main" id="{19959175-128E-DF42-BBD8-D4829DF6766A}"/>
                  </a:ext>
                </a:extLst>
              </p:cNvPr>
              <p:cNvCxnSpPr/>
              <p:nvPr/>
            </p:nvCxnSpPr>
            <p:spPr>
              <a:xfrm>
                <a:off x="2616937" y="2862426"/>
                <a:ext cx="0" cy="970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コネクタ 102">
                <a:extLst>
                  <a:ext uri="{FF2B5EF4-FFF2-40B4-BE49-F238E27FC236}">
                    <a16:creationId xmlns:a16="http://schemas.microsoft.com/office/drawing/2014/main" id="{CFA3D230-C9CC-BC45-A544-7BCC243E77C7}"/>
                  </a:ext>
                </a:extLst>
              </p:cNvPr>
              <p:cNvCxnSpPr/>
              <p:nvPr/>
            </p:nvCxnSpPr>
            <p:spPr>
              <a:xfrm>
                <a:off x="2739636" y="2862426"/>
                <a:ext cx="0" cy="9707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92C9BC8-824C-DE4D-8642-4C6C07351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06041-1EDA-E94D-86F3-DBBEB1D991AC}" type="slidenum">
              <a:rPr lang="ja-JP" altLang="en-US" smtClean="0"/>
              <a:pPr/>
              <a:t>8</a:t>
            </a:fld>
            <a:r>
              <a:rPr lang="en-US" altLang="ja-JP"/>
              <a:t>/22</a:t>
            </a:r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CA2646-043E-A94A-BFEA-E7B6EF2AFA55}"/>
              </a:ext>
            </a:extLst>
          </p:cNvPr>
          <p:cNvSpPr txBox="1"/>
          <p:nvPr/>
        </p:nvSpPr>
        <p:spPr>
          <a:xfrm>
            <a:off x="3854588" y="452982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エネルギー準位の離散化</a:t>
            </a:r>
          </a:p>
        </p:txBody>
      </p:sp>
    </p:spTree>
    <p:extLst>
      <p:ext uri="{BB962C8B-B14F-4D97-AF65-F5344CB8AC3E}">
        <p14:creationId xmlns:p14="http://schemas.microsoft.com/office/powerpoint/2010/main" val="157275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3791</TotalTime>
  <Words>1779</Words>
  <Application>Microsoft Macintosh PowerPoint</Application>
  <PresentationFormat>ワイド画面</PresentationFormat>
  <Paragraphs>352</Paragraphs>
  <Slides>22</Slides>
  <Notes>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3" baseType="lpstr">
      <vt:lpstr>游ゴシック</vt:lpstr>
      <vt:lpstr>游ゴシック Light</vt:lpstr>
      <vt:lpstr>Arial</vt:lpstr>
      <vt:lpstr>Calibri</vt:lpstr>
      <vt:lpstr>Cambria Math</vt:lpstr>
      <vt:lpstr>Helvetica Neue</vt:lpstr>
      <vt:lpstr>Symbol</vt:lpstr>
      <vt:lpstr>Tahoma</vt:lpstr>
      <vt:lpstr>Times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トポロジカル物質としてのカーボンナノチューブ</dc:title>
  <dc:creator>泉田　渉</dc:creator>
  <cp:lastModifiedBy>泉田　渉</cp:lastModifiedBy>
  <cp:revision>135</cp:revision>
  <dcterms:created xsi:type="dcterms:W3CDTF">2021-09-04T06:44:39Z</dcterms:created>
  <dcterms:modified xsi:type="dcterms:W3CDTF">2021-09-13T03:19:40Z</dcterms:modified>
</cp:coreProperties>
</file>