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688" r:id="rId2"/>
    <p:sldId id="714" r:id="rId3"/>
    <p:sldId id="704" r:id="rId4"/>
    <p:sldId id="706" r:id="rId5"/>
    <p:sldId id="707" r:id="rId6"/>
    <p:sldId id="708" r:id="rId7"/>
    <p:sldId id="711" r:id="rId8"/>
    <p:sldId id="710" r:id="rId9"/>
    <p:sldId id="739" r:id="rId10"/>
    <p:sldId id="713" r:id="rId11"/>
    <p:sldId id="744" r:id="rId12"/>
    <p:sldId id="745" r:id="rId13"/>
    <p:sldId id="693" r:id="rId14"/>
    <p:sldId id="740" r:id="rId15"/>
    <p:sldId id="719" r:id="rId16"/>
    <p:sldId id="689" r:id="rId17"/>
    <p:sldId id="720" r:id="rId18"/>
    <p:sldId id="694" r:id="rId19"/>
    <p:sldId id="721" r:id="rId20"/>
    <p:sldId id="722" r:id="rId21"/>
    <p:sldId id="723" r:id="rId22"/>
    <p:sldId id="731" r:id="rId23"/>
    <p:sldId id="738" r:id="rId24"/>
    <p:sldId id="743" r:id="rId25"/>
    <p:sldId id="734" r:id="rId26"/>
    <p:sldId id="741" r:id="rId27"/>
    <p:sldId id="735" r:id="rId28"/>
    <p:sldId id="736" r:id="rId29"/>
    <p:sldId id="737" r:id="rId30"/>
    <p:sldId id="742" r:id="rId31"/>
    <p:sldId id="685" r:id="rId32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0432FF"/>
    <a:srgbClr val="808080"/>
    <a:srgbClr val="C4C4C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44" autoAdjust="0"/>
    <p:restoredTop sz="78817" autoAdjust="0"/>
  </p:normalViewPr>
  <p:slideViewPr>
    <p:cSldViewPr snapToGrid="0">
      <p:cViewPr varScale="1">
        <p:scale>
          <a:sx n="115" d="100"/>
          <a:sy n="115" d="100"/>
        </p:scale>
        <p:origin x="48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C951-4626-F846-94D0-3695293C1623}" type="datetimeFigureOut">
              <a:rPr kumimoji="1" lang="ja-JP" altLang="en-US" smtClean="0"/>
              <a:t>2020/3/30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52D55-BCD9-5646-8487-750E47EF00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27493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BC7ED-EB6E-D849-8635-D4C4EC021A5B}" type="datetimeFigureOut">
              <a:rPr lang="ja-JP" altLang="en-US" smtClean="0"/>
              <a:pPr/>
              <a:t>2020/3/30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32975-E5C0-324B-B7AB-F2065525126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309840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32975-E5C0-324B-B7AB-F20655251268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15D4A-C065-814C-B650-9B7D52C9D5E2}" type="slidenum">
              <a:rPr lang="en-US" altLang="ja-JP">
                <a:solidFill>
                  <a:prstClr val="black"/>
                </a:solidFill>
                <a:latin typeface="Calibri"/>
                <a:ea typeface="ＭＳ Ｐゴシック"/>
              </a:rPr>
              <a:pPr/>
              <a:t>10</a:t>
            </a:fld>
            <a:endParaRPr lang="en-US" altLang="ja-JP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79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40"/>
            <a:ext cx="5487013" cy="4114587"/>
          </a:xfrm>
        </p:spPr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729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83AF79-6F60-494D-A0B5-FCE4AEB5D6FC}" type="slidenum">
              <a:rPr lang="en-US" altLang="ja-JP">
                <a:solidFill>
                  <a:prstClr val="black"/>
                </a:solidFill>
                <a:latin typeface="Calibri"/>
                <a:ea typeface="ＭＳ Ｐゴシック"/>
              </a:rPr>
              <a:pPr/>
              <a:t>11</a:t>
            </a:fld>
            <a:endParaRPr lang="en-US" altLang="ja-JP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04054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83AF79-6F60-494D-A0B5-FCE4AEB5D6FC}" type="slidenum">
              <a:rPr lang="en-US" altLang="ja-JP">
                <a:solidFill>
                  <a:prstClr val="black"/>
                </a:solidFill>
                <a:latin typeface="Calibri"/>
                <a:ea typeface="ＭＳ Ｐゴシック"/>
              </a:rPr>
              <a:pPr/>
              <a:t>12</a:t>
            </a:fld>
            <a:endParaRPr lang="en-US" altLang="ja-JP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73685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15D4A-C065-814C-B650-9B7D52C9D5E2}" type="slidenum">
              <a:rPr lang="en-US" altLang="ja-JP">
                <a:solidFill>
                  <a:prstClr val="black"/>
                </a:solidFill>
              </a:rPr>
              <a:pPr/>
              <a:t>13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9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40"/>
            <a:ext cx="5487013" cy="4114587"/>
          </a:xfrm>
        </p:spPr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32975-E5C0-324B-B7AB-F20655251268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46798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15D4A-C065-814C-B650-9B7D52C9D5E2}" type="slidenum">
              <a:rPr lang="en-US" altLang="ja-JP">
                <a:solidFill>
                  <a:prstClr val="black"/>
                </a:solidFill>
              </a:rPr>
              <a:pPr/>
              <a:t>15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9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40"/>
            <a:ext cx="5487013" cy="4114587"/>
          </a:xfrm>
        </p:spPr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5995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32975-E5C0-324B-B7AB-F20655251268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15D4A-C065-814C-B650-9B7D52C9D5E2}" type="slidenum">
              <a:rPr lang="en-US" altLang="ja-JP">
                <a:solidFill>
                  <a:prstClr val="black"/>
                </a:solidFill>
              </a:rPr>
              <a:pPr/>
              <a:t>17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9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40"/>
            <a:ext cx="5487013" cy="4114587"/>
          </a:xfrm>
        </p:spPr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13212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15D4A-C065-814C-B650-9B7D52C9D5E2}" type="slidenum">
              <a:rPr lang="en-US" altLang="ja-JP">
                <a:solidFill>
                  <a:prstClr val="black"/>
                </a:solidFill>
              </a:rPr>
              <a:pPr/>
              <a:t>18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9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40"/>
            <a:ext cx="5487013" cy="4114587"/>
          </a:xfrm>
        </p:spPr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15D4A-C065-814C-B650-9B7D52C9D5E2}" type="slidenum">
              <a:rPr lang="en-US" altLang="ja-JP">
                <a:solidFill>
                  <a:prstClr val="black"/>
                </a:solidFill>
              </a:rPr>
              <a:pPr/>
              <a:t>19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9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40"/>
            <a:ext cx="5487013" cy="4114587"/>
          </a:xfrm>
        </p:spPr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064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32975-E5C0-324B-B7AB-F20655251268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190966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32975-E5C0-324B-B7AB-F20655251268}" type="slidenum">
              <a:rPr lang="ja-JP" altLang="en-US" smtClean="0"/>
              <a:pPr/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137653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32975-E5C0-324B-B7AB-F20655251268}" type="slidenum">
              <a:rPr lang="ja-JP" altLang="en-US" smtClean="0"/>
              <a:pPr/>
              <a:t>21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2895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15D4A-C065-814C-B650-9B7D52C9D5E2}" type="slidenum">
              <a:rPr lang="en-US" altLang="ja-JP">
                <a:solidFill>
                  <a:prstClr val="black"/>
                </a:solidFill>
              </a:rPr>
              <a:pPr/>
              <a:t>22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9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40"/>
            <a:ext cx="5487013" cy="4114587"/>
          </a:xfrm>
        </p:spPr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73051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15D4A-C065-814C-B650-9B7D52C9D5E2}" type="slidenum">
              <a:rPr lang="en-US" altLang="ja-JP">
                <a:solidFill>
                  <a:prstClr val="black"/>
                </a:solidFill>
              </a:rPr>
              <a:pPr/>
              <a:t>23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9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40"/>
            <a:ext cx="5487013" cy="4114587"/>
          </a:xfrm>
        </p:spPr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19572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32975-E5C0-324B-B7AB-F20655251268}" type="slidenum">
              <a:rPr lang="ja-JP" altLang="en-US" smtClean="0"/>
              <a:pPr/>
              <a:t>24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640339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15D4A-C065-814C-B650-9B7D52C9D5E2}" type="slidenum">
              <a:rPr lang="en-US" altLang="ja-JP">
                <a:solidFill>
                  <a:prstClr val="black"/>
                </a:solidFill>
              </a:rPr>
              <a:pPr/>
              <a:t>25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9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40"/>
            <a:ext cx="5487013" cy="4114587"/>
          </a:xfrm>
        </p:spPr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18958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32975-E5C0-324B-B7AB-F20655251268}" type="slidenum">
              <a:rPr lang="ja-JP" altLang="en-US" smtClean="0"/>
              <a:pPr/>
              <a:t>26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241238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15D4A-C065-814C-B650-9B7D52C9D5E2}" type="slidenum">
              <a:rPr lang="en-US" altLang="ja-JP">
                <a:solidFill>
                  <a:prstClr val="black"/>
                </a:solidFill>
              </a:rPr>
              <a:pPr/>
              <a:t>27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9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40"/>
            <a:ext cx="5487013" cy="4114587"/>
          </a:xfrm>
        </p:spPr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94585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15D4A-C065-814C-B650-9B7D52C9D5E2}" type="slidenum">
              <a:rPr lang="en-US" altLang="ja-JP">
                <a:solidFill>
                  <a:prstClr val="black"/>
                </a:solidFill>
              </a:rPr>
              <a:pPr/>
              <a:t>28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9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40"/>
            <a:ext cx="5487013" cy="4114587"/>
          </a:xfrm>
        </p:spPr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21169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32975-E5C0-324B-B7AB-F20655251268}" type="slidenum">
              <a:rPr lang="ja-JP" altLang="en-US" smtClean="0"/>
              <a:pPr/>
              <a:t>29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4407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15D4A-C065-814C-B650-9B7D52C9D5E2}" type="slidenum">
              <a:rPr lang="en-US" altLang="ja-JP">
                <a:solidFill>
                  <a:prstClr val="black"/>
                </a:solidFill>
              </a:rPr>
              <a:pPr/>
              <a:t>3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9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40"/>
            <a:ext cx="5487013" cy="4114587"/>
          </a:xfrm>
        </p:spPr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43747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32975-E5C0-324B-B7AB-F20655251268}" type="slidenum">
              <a:rPr lang="ja-JP" altLang="en-US" smtClean="0"/>
              <a:pPr/>
              <a:t>30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001337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32975-E5C0-324B-B7AB-F20655251268}" type="slidenum">
              <a:rPr lang="ja-JP" altLang="en-US" smtClean="0"/>
              <a:pPr/>
              <a:t>31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15D4A-C065-814C-B650-9B7D52C9D5E2}" type="slidenum">
              <a:rPr lang="en-US" altLang="ja-JP">
                <a:solidFill>
                  <a:prstClr val="black"/>
                </a:solidFill>
              </a:rPr>
              <a:pPr/>
              <a:t>4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9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40"/>
            <a:ext cx="5487013" cy="4114587"/>
          </a:xfrm>
        </p:spPr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5370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15D4A-C065-814C-B650-9B7D52C9D5E2}" type="slidenum">
              <a:rPr lang="en-US" altLang="ja-JP">
                <a:solidFill>
                  <a:prstClr val="black"/>
                </a:solidFill>
              </a:rPr>
              <a:pPr/>
              <a:t>5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9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40"/>
            <a:ext cx="5487013" cy="4114587"/>
          </a:xfrm>
        </p:spPr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6697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15D4A-C065-814C-B650-9B7D52C9D5E2}" type="slidenum">
              <a:rPr lang="en-US" altLang="ja-JP">
                <a:solidFill>
                  <a:prstClr val="black"/>
                </a:solidFill>
              </a:rPr>
              <a:pPr/>
              <a:t>6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9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40"/>
            <a:ext cx="5487013" cy="4114587"/>
          </a:xfrm>
        </p:spPr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4460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15D4A-C065-814C-B650-9B7D52C9D5E2}" type="slidenum">
              <a:rPr lang="en-US" altLang="ja-JP">
                <a:solidFill>
                  <a:prstClr val="black"/>
                </a:solidFill>
              </a:rPr>
              <a:pPr/>
              <a:t>7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9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40"/>
            <a:ext cx="5487013" cy="4114587"/>
          </a:xfrm>
        </p:spPr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3671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15D4A-C065-814C-B650-9B7D52C9D5E2}" type="slidenum">
              <a:rPr lang="en-US" altLang="ja-JP">
                <a:solidFill>
                  <a:prstClr val="black"/>
                </a:solidFill>
              </a:rPr>
              <a:pPr/>
              <a:t>8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9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40"/>
            <a:ext cx="5487013" cy="4114587"/>
          </a:xfrm>
        </p:spPr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2604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32975-E5C0-324B-B7AB-F20655251268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235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85F06041-1EDA-E94D-86F3-DBBEB1D991AC}" type="slidenum">
              <a:rPr lang="ja-JP" altLang="en-US" smtClean="0"/>
              <a:pPr/>
              <a:t>‹#›</a:t>
            </a:fld>
            <a:r>
              <a:rPr lang="en-US" altLang="ja-JP" dirty="0"/>
              <a:t>/31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8291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5F06041-1EDA-E94D-86F3-DBBEB1D991AC}" type="slidenum">
              <a:rPr lang="ja-JP" altLang="en-US" smtClean="0"/>
              <a:pPr/>
              <a:t>‹#›</a:t>
            </a:fld>
            <a:r>
              <a:rPr lang="en-US" altLang="ja-JP" dirty="0"/>
              <a:t>/31</a:t>
            </a:r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13" Type="http://schemas.openxmlformats.org/officeDocument/2006/relationships/image" Target="../media/image57.png"/><Relationship Id="rId3" Type="http://schemas.openxmlformats.org/officeDocument/2006/relationships/image" Target="../media/image48.emf"/><Relationship Id="rId7" Type="http://schemas.openxmlformats.org/officeDocument/2006/relationships/image" Target="../media/image12.gif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3.emf"/><Relationship Id="rId5" Type="http://schemas.openxmlformats.org/officeDocument/2006/relationships/image" Target="../media/image500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50.png"/><Relationship Id="rId9" Type="http://schemas.openxmlformats.org/officeDocument/2006/relationships/image" Target="../media/image52.emf"/><Relationship Id="rId1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50.png"/><Relationship Id="rId10" Type="http://schemas.openxmlformats.org/officeDocument/2006/relationships/image" Target="../media/image58.png"/><Relationship Id="rId4" Type="http://schemas.openxmlformats.org/officeDocument/2006/relationships/image" Target="../media/image62.png"/><Relationship Id="rId9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gif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2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0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6.png"/><Relationship Id="rId4" Type="http://schemas.openxmlformats.org/officeDocument/2006/relationships/image" Target="../media/image71.gif"/><Relationship Id="rId9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6.emf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jpg"/><Relationship Id="rId5" Type="http://schemas.openxmlformats.org/officeDocument/2006/relationships/image" Target="../media/image77.emf"/><Relationship Id="rId4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emf"/><Relationship Id="rId5" Type="http://schemas.openxmlformats.org/officeDocument/2006/relationships/image" Target="../media/image59.gif"/><Relationship Id="rId4" Type="http://schemas.openxmlformats.org/officeDocument/2006/relationships/image" Target="../media/image79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7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11" Type="http://schemas.openxmlformats.org/officeDocument/2006/relationships/image" Target="../media/image94.png"/><Relationship Id="rId5" Type="http://schemas.openxmlformats.org/officeDocument/2006/relationships/image" Target="../media/image81.gif"/><Relationship Id="rId10" Type="http://schemas.openxmlformats.org/officeDocument/2006/relationships/image" Target="../media/image93.png"/><Relationship Id="rId4" Type="http://schemas.openxmlformats.org/officeDocument/2006/relationships/image" Target="../media/image76.emf"/><Relationship Id="rId9" Type="http://schemas.openxmlformats.org/officeDocument/2006/relationships/image" Target="../media/image9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g"/><Relationship Id="rId3" Type="http://schemas.openxmlformats.org/officeDocument/2006/relationships/image" Target="../media/image88.png"/><Relationship Id="rId7" Type="http://schemas.openxmlformats.org/officeDocument/2006/relationships/image" Target="../media/image79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gif"/><Relationship Id="rId5" Type="http://schemas.openxmlformats.org/officeDocument/2006/relationships/image" Target="../media/image90.jpg"/><Relationship Id="rId10" Type="http://schemas.openxmlformats.org/officeDocument/2006/relationships/image" Target="../media/image76.emf"/><Relationship Id="rId4" Type="http://schemas.openxmlformats.org/officeDocument/2006/relationships/image" Target="../media/image89.png"/><Relationship Id="rId9" Type="http://schemas.openxmlformats.org/officeDocument/2006/relationships/image" Target="../media/image9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gif"/><Relationship Id="rId5" Type="http://schemas.openxmlformats.org/officeDocument/2006/relationships/image" Target="../media/image76.emf"/><Relationship Id="rId4" Type="http://schemas.openxmlformats.org/officeDocument/2006/relationships/image" Target="../media/image9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g"/><Relationship Id="rId7" Type="http://schemas.openxmlformats.org/officeDocument/2006/relationships/image" Target="../media/image99.emf"/><Relationship Id="rId12" Type="http://schemas.openxmlformats.org/officeDocument/2006/relationships/image" Target="../media/image7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emf"/><Relationship Id="rId11" Type="http://schemas.openxmlformats.org/officeDocument/2006/relationships/image" Target="../media/image107.png"/><Relationship Id="rId5" Type="http://schemas.openxmlformats.org/officeDocument/2006/relationships/image" Target="../media/image97.emf"/><Relationship Id="rId10" Type="http://schemas.openxmlformats.org/officeDocument/2006/relationships/image" Target="../media/image106.png"/><Relationship Id="rId4" Type="http://schemas.openxmlformats.org/officeDocument/2006/relationships/image" Target="../media/image98.png"/><Relationship Id="rId9" Type="http://schemas.openxmlformats.org/officeDocument/2006/relationships/image" Target="../media/image79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108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png"/><Relationship Id="rId5" Type="http://schemas.openxmlformats.org/officeDocument/2006/relationships/image" Target="../media/image101.png"/><Relationship Id="rId4" Type="http://schemas.openxmlformats.org/officeDocument/2006/relationships/image" Target="../media/image10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2.gif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10" Type="http://schemas.openxmlformats.org/officeDocument/2006/relationships/image" Target="../media/image103.emf"/><Relationship Id="rId4" Type="http://schemas.openxmlformats.org/officeDocument/2006/relationships/image" Target="../media/image1100.png"/><Relationship Id="rId9" Type="http://schemas.openxmlformats.org/officeDocument/2006/relationships/image" Target="../media/image1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gif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gif"/><Relationship Id="rId5" Type="http://schemas.openxmlformats.org/officeDocument/2006/relationships/image" Target="../media/image106.gif"/><Relationship Id="rId4" Type="http://schemas.openxmlformats.org/officeDocument/2006/relationships/image" Target="../media/image105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10.png"/><Relationship Id="rId7" Type="http://schemas.openxmlformats.org/officeDocument/2006/relationships/image" Target="../media/image102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4.png"/><Relationship Id="rId11" Type="http://schemas.openxmlformats.org/officeDocument/2006/relationships/image" Target="../media/image128.png"/><Relationship Id="rId5" Type="http://schemas.openxmlformats.org/officeDocument/2006/relationships/image" Target="../media/image108.jpg"/><Relationship Id="rId10" Type="http://schemas.openxmlformats.org/officeDocument/2006/relationships/image" Target="../media/image127.png"/><Relationship Id="rId4" Type="http://schemas.openxmlformats.org/officeDocument/2006/relationships/image" Target="../media/image122.png"/><Relationship Id="rId9" Type="http://schemas.openxmlformats.org/officeDocument/2006/relationships/image" Target="../media/image1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0.jpg"/><Relationship Id="rId4" Type="http://schemas.openxmlformats.org/officeDocument/2006/relationships/image" Target="../media/image10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Relationship Id="rId9" Type="http://schemas.openxmlformats.org/officeDocument/2006/relationships/hyperlink" Target="http://www.photon.t.u-tokyo.ac.jp/~maruyama/wrapping.files/frame.htm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2.png"/><Relationship Id="rId10" Type="http://schemas.openxmlformats.org/officeDocument/2006/relationships/image" Target="../media/image16.emf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0.png"/><Relationship Id="rId18" Type="http://schemas.openxmlformats.org/officeDocument/2006/relationships/image" Target="../media/image25.png"/><Relationship Id="rId3" Type="http://schemas.openxmlformats.org/officeDocument/2006/relationships/image" Target="../media/image130.png"/><Relationship Id="rId12" Type="http://schemas.openxmlformats.org/officeDocument/2006/relationships/image" Target="../media/image18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1.png"/><Relationship Id="rId5" Type="http://schemas.openxmlformats.org/officeDocument/2006/relationships/image" Target="../media/image150.png"/><Relationship Id="rId15" Type="http://schemas.openxmlformats.org/officeDocument/2006/relationships/image" Target="../media/image22.png"/><Relationship Id="rId19" Type="http://schemas.openxmlformats.org/officeDocument/2006/relationships/image" Target="../media/image26.png"/><Relationship Id="rId4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3" Type="http://schemas.openxmlformats.org/officeDocument/2006/relationships/image" Target="../media/image19.png"/><Relationship Id="rId12" Type="http://schemas.openxmlformats.org/officeDocument/2006/relationships/image" Target="../media/image31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0.png"/><Relationship Id="rId5" Type="http://schemas.openxmlformats.org/officeDocument/2006/relationships/image" Target="../media/image28.png"/><Relationship Id="rId15" Type="http://schemas.openxmlformats.org/officeDocument/2006/relationships/image" Target="../media/image33.png"/><Relationship Id="rId10" Type="http://schemas.openxmlformats.org/officeDocument/2006/relationships/image" Target="../media/image290.png"/><Relationship Id="rId4" Type="http://schemas.openxmlformats.org/officeDocument/2006/relationships/image" Target="../media/image27.png"/><Relationship Id="rId9" Type="http://schemas.openxmlformats.org/officeDocument/2006/relationships/image" Target="../media/image280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1.png"/><Relationship Id="rId10" Type="http://schemas.openxmlformats.org/officeDocument/2006/relationships/image" Target="../media/image40.png"/><Relationship Id="rId4" Type="http://schemas.openxmlformats.org/officeDocument/2006/relationships/image" Target="../media/image341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3"/>
          <p:cNvSpPr txBox="1">
            <a:spLocks noChangeArrowheads="1"/>
          </p:cNvSpPr>
          <p:nvPr/>
        </p:nvSpPr>
        <p:spPr bwMode="auto">
          <a:xfrm>
            <a:off x="499807" y="523038"/>
            <a:ext cx="8144387" cy="88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3200" b="1" dirty="0"/>
              <a:t>カーボンナノチューブの理論</a:t>
            </a:r>
            <a:endParaRPr lang="en-US" altLang="ja-JP" sz="3200" b="1" dirty="0"/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3200" b="1" strike="sngStrike" dirty="0"/>
              <a:t>      </a:t>
            </a:r>
            <a:r>
              <a:rPr lang="en-US" altLang="ja-JP" sz="3200" b="1" dirty="0"/>
              <a:t> </a:t>
            </a:r>
            <a:r>
              <a:rPr lang="ja-JP" altLang="en-US" sz="3200" b="1" dirty="0"/>
              <a:t>低エネルギーの電子状態</a:t>
            </a:r>
            <a:r>
              <a:rPr lang="en-US" altLang="ja-JP" sz="3200" b="1" dirty="0"/>
              <a:t> </a:t>
            </a:r>
            <a:r>
              <a:rPr lang="en-US" altLang="ja-JP" sz="3200" b="1" strike="sngStrike" dirty="0"/>
              <a:t>     -</a:t>
            </a:r>
            <a:endParaRPr lang="en-US" altLang="ja-JP" sz="3200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4508390" y="0"/>
            <a:ext cx="4135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/>
              <a:t>新学術領域「ハイブリッド量子科学」 大規模若手研究会</a:t>
            </a:r>
            <a:r>
              <a:rPr lang="en-US" altLang="ja-JP" sz="1200" dirty="0"/>
              <a:t> @ NII</a:t>
            </a:r>
          </a:p>
          <a:p>
            <a:pPr algn="r"/>
            <a:r>
              <a:rPr lang="en-US" altLang="ja-JP" sz="1200" dirty="0"/>
              <a:t>2018/01/06 10:00-11:00</a:t>
            </a:r>
          </a:p>
        </p:txBody>
      </p:sp>
      <p:sp>
        <p:nvSpPr>
          <p:cNvPr id="67" name="Rectangle 3"/>
          <p:cNvSpPr txBox="1">
            <a:spLocks noChangeArrowheads="1"/>
          </p:cNvSpPr>
          <p:nvPr/>
        </p:nvSpPr>
        <p:spPr bwMode="auto">
          <a:xfrm>
            <a:off x="1594556" y="1911044"/>
            <a:ext cx="5954889" cy="55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2800" dirty="0"/>
              <a:t>泉田　渉</a:t>
            </a:r>
          </a:p>
        </p:txBody>
      </p:sp>
      <p:sp>
        <p:nvSpPr>
          <p:cNvPr id="68" name="Rectangle 3"/>
          <p:cNvSpPr txBox="1">
            <a:spLocks noChangeArrowheads="1"/>
          </p:cNvSpPr>
          <p:nvPr/>
        </p:nvSpPr>
        <p:spPr bwMode="auto">
          <a:xfrm>
            <a:off x="2002809" y="1344579"/>
            <a:ext cx="5138382" cy="70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2400" i="1"/>
              <a:t>東北大・理・物理</a:t>
            </a:r>
            <a:endParaRPr lang="en-US" altLang="ja-JP" sz="2400" i="1" dirty="0"/>
          </a:p>
        </p:txBody>
      </p:sp>
      <p:pic>
        <p:nvPicPr>
          <p:cNvPr id="69" name="図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42" y="2439397"/>
            <a:ext cx="8876317" cy="176585"/>
          </a:xfrm>
          <a:prstGeom prst="rect">
            <a:avLst/>
          </a:prstGeom>
        </p:spPr>
      </p:pic>
      <p:pic>
        <p:nvPicPr>
          <p:cNvPr id="70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7772" y="1465592"/>
            <a:ext cx="674553" cy="90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テキスト ボックス 2"/>
          <p:cNvSpPr txBox="1"/>
          <p:nvPr/>
        </p:nvSpPr>
        <p:spPr>
          <a:xfrm>
            <a:off x="2431030" y="2764365"/>
            <a:ext cx="428194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ja-JP" altLang="en-US" dirty="0"/>
              <a:t>カーボンナノチューブの基本的性質</a:t>
            </a:r>
            <a:endParaRPr kumimoji="1" lang="en-US" altLang="ja-JP" dirty="0"/>
          </a:p>
          <a:p>
            <a:pPr marL="800100" lvl="1" indent="-342900">
              <a:buAutoNum type="arabicPeriod"/>
            </a:pPr>
            <a:r>
              <a:rPr lang="ja-JP" altLang="en-US" dirty="0"/>
              <a:t>立体構造（カイラリティ）</a:t>
            </a:r>
            <a:endParaRPr lang="en-US" altLang="ja-JP" dirty="0"/>
          </a:p>
          <a:p>
            <a:pPr marL="800100" lvl="1" indent="-342900">
              <a:buAutoNum type="arabicPeriod"/>
            </a:pPr>
            <a:r>
              <a:rPr kumimoji="1" lang="ja-JP" altLang="en-US" dirty="0"/>
              <a:t>グラフェンの電子状態</a:t>
            </a:r>
            <a:endParaRPr kumimoji="1" lang="en-US" altLang="ja-JP" dirty="0"/>
          </a:p>
          <a:p>
            <a:pPr marL="800100" lvl="1" indent="-342900">
              <a:buAutoNum type="arabicPeriod"/>
            </a:pPr>
            <a:r>
              <a:rPr lang="ja-JP" altLang="en-US" dirty="0"/>
              <a:t>カッティングライン（金属</a:t>
            </a:r>
            <a:r>
              <a:rPr lang="en-US" altLang="ja-JP" dirty="0"/>
              <a:t> / </a:t>
            </a:r>
            <a:r>
              <a:rPr lang="ja-JP" altLang="en-US" dirty="0"/>
              <a:t>半導体）</a:t>
            </a:r>
            <a:endParaRPr lang="en-US" altLang="ja-JP" dirty="0"/>
          </a:p>
          <a:p>
            <a:pPr marL="800100" lvl="1" indent="-342900">
              <a:buAutoNum type="arabicPeriod"/>
            </a:pPr>
            <a:endParaRPr lang="en-US" altLang="ja-JP" dirty="0"/>
          </a:p>
          <a:p>
            <a:pPr marL="342900" indent="-342900">
              <a:buAutoNum type="arabicPeriod"/>
            </a:pPr>
            <a:r>
              <a:rPr kumimoji="1" lang="ja-JP" altLang="en-US" dirty="0"/>
              <a:t>ナノチューブ表面の曲率効果</a:t>
            </a:r>
            <a:endParaRPr lang="en-US" altLang="ja-JP" dirty="0"/>
          </a:p>
          <a:p>
            <a:pPr marL="800100" lvl="1" indent="-342900">
              <a:buAutoNum type="arabicPeriod"/>
            </a:pPr>
            <a:r>
              <a:rPr kumimoji="1" lang="ja-JP" altLang="en-US" dirty="0"/>
              <a:t>金属ナノチューブの微小ギャップ</a:t>
            </a:r>
            <a:endParaRPr kumimoji="1" lang="en-US" altLang="ja-JP" dirty="0"/>
          </a:p>
          <a:p>
            <a:pPr marL="800100" lvl="1" indent="-342900">
              <a:buAutoNum type="arabicPeriod"/>
            </a:pPr>
            <a:r>
              <a:rPr lang="ja-JP" altLang="en-US" dirty="0"/>
              <a:t>スピン軌道相互作用</a:t>
            </a:r>
            <a:endParaRPr lang="en-US" altLang="ja-JP" dirty="0"/>
          </a:p>
          <a:p>
            <a:pPr marL="800100" lvl="1" indent="-342900">
              <a:buAutoNum type="arabicPeriod"/>
            </a:pPr>
            <a:r>
              <a:rPr lang="ja-JP" altLang="en-US" dirty="0"/>
              <a:t>線形バンドの傾斜</a:t>
            </a:r>
            <a:endParaRPr lang="en-US" altLang="ja-JP" dirty="0"/>
          </a:p>
          <a:p>
            <a:pPr marL="800100" lvl="1" indent="-342900">
              <a:buAutoNum type="arabicPeriod"/>
            </a:pPr>
            <a:endParaRPr lang="en-US" altLang="ja-JP" dirty="0"/>
          </a:p>
          <a:p>
            <a:pPr marL="342900" indent="-342900">
              <a:buAutoNum type="arabicPeriod"/>
            </a:pPr>
            <a:r>
              <a:rPr kumimoji="1" lang="ja-JP" altLang="en-US" dirty="0"/>
              <a:t>有限長ナノチューブの電子状態</a:t>
            </a:r>
            <a:endParaRPr lang="en-US" altLang="ja-JP" dirty="0"/>
          </a:p>
          <a:p>
            <a:pPr marL="800100" lvl="1" indent="-342900">
              <a:buAutoNum type="arabicPeriod"/>
            </a:pPr>
            <a:endParaRPr lang="en-US" altLang="ja-JP" dirty="0"/>
          </a:p>
          <a:p>
            <a:pPr marL="342900" indent="-342900">
              <a:buAutoNum type="arabicPeriod"/>
            </a:pPr>
            <a:r>
              <a:rPr lang="ja-JP" altLang="en-US" dirty="0"/>
              <a:t>トポロジカル物質としてのナノチューブ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4" y="36970"/>
            <a:ext cx="2046478" cy="500384"/>
          </a:xfrm>
          <a:prstGeom prst="rect">
            <a:avLst/>
          </a:prstGeom>
        </p:spPr>
      </p:pic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6041-1EDA-E94D-86F3-DBBEB1D991AC}" type="slidenum">
              <a:rPr lang="ja-JP" altLang="en-US" smtClean="0"/>
              <a:pPr/>
              <a:t>1</a:t>
            </a:fld>
            <a:r>
              <a:rPr lang="en-US" altLang="ja-JP"/>
              <a:t>/31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75637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 3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40458C"/>
              </a:solidFill>
              <a:latin typeface="Calibri"/>
              <a:ea typeface="ＭＳ Ｐゴシック" pitchFamily="-29" charset="-128"/>
              <a:cs typeface="Calibri"/>
            </a:endParaRP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609599" y="152400"/>
            <a:ext cx="853440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ja-JP" altLang="en-US" sz="3200" dirty="0">
                <a:solidFill>
                  <a:srgbClr val="000000"/>
                </a:solidFill>
                <a:ea typeface="ＭＳ Ｐゴシック"/>
                <a:cs typeface="Calibri"/>
              </a:rPr>
              <a:t>エネルギーギャップ</a:t>
            </a:r>
            <a:r>
              <a:rPr kumimoji="0" lang="en-US" altLang="ja-JP" sz="3200" dirty="0">
                <a:solidFill>
                  <a:srgbClr val="000000"/>
                </a:solidFill>
                <a:ea typeface="ＭＳ Ｐゴシック"/>
                <a:cs typeface="Calibri"/>
              </a:rPr>
              <a:t> @ </a:t>
            </a:r>
            <a:r>
              <a:rPr lang="ja-JP" altLang="en-US" sz="32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金属型ナノチューブ</a:t>
            </a:r>
            <a:endParaRPr kumimoji="0" lang="en-US" altLang="ja-JP" sz="3200" dirty="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167039" y="798336"/>
            <a:ext cx="974212" cy="1937477"/>
          </a:xfrm>
          <a:prstGeom prst="rect">
            <a:avLst/>
          </a:prstGeom>
        </p:spPr>
      </p:pic>
      <p:grpSp>
        <p:nvGrpSpPr>
          <p:cNvPr id="32" name="図形グループ 31"/>
          <p:cNvGrpSpPr/>
          <p:nvPr/>
        </p:nvGrpSpPr>
        <p:grpSpPr>
          <a:xfrm>
            <a:off x="4099816" y="1179535"/>
            <a:ext cx="944370" cy="1074646"/>
            <a:chOff x="5436602" y="2114089"/>
            <a:chExt cx="2393934" cy="2774076"/>
          </a:xfrm>
        </p:grpSpPr>
        <p:sp>
          <p:nvSpPr>
            <p:cNvPr id="33" name="円/楕円 32"/>
            <p:cNvSpPr/>
            <p:nvPr/>
          </p:nvSpPr>
          <p:spPr bwMode="auto">
            <a:xfrm>
              <a:off x="5436602" y="2494231"/>
              <a:ext cx="2393934" cy="239393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40458C"/>
                </a:solidFill>
                <a:latin typeface="Tahoma" pitchFamily="-29" charset="0"/>
                <a:ea typeface="ＭＳ Ｐゴシック" pitchFamily="-29" charset="-128"/>
                <a:cs typeface="ＭＳ Ｐゴシック" pitchFamily="-29" charset="-128"/>
              </a:endParaRPr>
            </a:p>
          </p:txBody>
        </p:sp>
        <p:grpSp>
          <p:nvGrpSpPr>
            <p:cNvPr id="37" name="図形グループ 36"/>
            <p:cNvGrpSpPr/>
            <p:nvPr/>
          </p:nvGrpSpPr>
          <p:grpSpPr>
            <a:xfrm>
              <a:off x="5918829" y="2114089"/>
              <a:ext cx="1748908" cy="1049682"/>
              <a:chOff x="984770" y="5604189"/>
              <a:chExt cx="1748908" cy="1049682"/>
            </a:xfrm>
          </p:grpSpPr>
          <p:pic>
            <p:nvPicPr>
              <p:cNvPr id="38" name="図 3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6732334">
                <a:off x="1674263" y="5949021"/>
                <a:ext cx="1041400" cy="368300"/>
              </a:xfrm>
              <a:prstGeom prst="rect">
                <a:avLst/>
              </a:prstGeom>
            </p:spPr>
          </p:pic>
          <p:pic>
            <p:nvPicPr>
              <p:cNvPr id="39" name="図 3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3890196">
                <a:off x="648220" y="5940739"/>
                <a:ext cx="1041400" cy="368300"/>
              </a:xfrm>
              <a:prstGeom prst="rect">
                <a:avLst/>
              </a:prstGeom>
            </p:spPr>
          </p:pic>
          <p:pic>
            <p:nvPicPr>
              <p:cNvPr id="40" name="図 3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440925">
                <a:off x="1692278" y="5921998"/>
                <a:ext cx="1041400" cy="368300"/>
              </a:xfrm>
              <a:prstGeom prst="rect">
                <a:avLst/>
              </a:prstGeom>
            </p:spPr>
          </p:pic>
        </p:grpSp>
      </p:grpSp>
      <p:sp>
        <p:nvSpPr>
          <p:cNvPr id="12" name="テキスト ボックス 11"/>
          <p:cNvSpPr txBox="1"/>
          <p:nvPr/>
        </p:nvSpPr>
        <p:spPr>
          <a:xfrm>
            <a:off x="1548832" y="835651"/>
            <a:ext cx="216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チューブ表面の曲率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6047125" y="1381248"/>
            <a:ext cx="2200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dirty="0">
                <a:solidFill>
                  <a:srgbClr val="FF0000"/>
                </a:solidFill>
              </a:rPr>
              <a:t>π-π</a:t>
            </a:r>
            <a:r>
              <a:rPr lang="ja-JP" altLang="en-US" dirty="0">
                <a:solidFill>
                  <a:srgbClr val="FF0000"/>
                </a:solidFill>
              </a:rPr>
              <a:t>結合の変化</a:t>
            </a:r>
            <a:endParaRPr lang="en-US" altLang="ja-JP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altLang="ja-JP" dirty="0" err="1">
                <a:solidFill>
                  <a:srgbClr val="FF0000"/>
                </a:solidFill>
              </a:rPr>
              <a:t>σ</a:t>
            </a:r>
            <a:r>
              <a:rPr lang="en-US" altLang="ja-JP" dirty="0">
                <a:solidFill>
                  <a:srgbClr val="FF0000"/>
                </a:solidFill>
              </a:rPr>
              <a:t>-π</a:t>
            </a:r>
            <a:r>
              <a:rPr lang="ja-JP" altLang="en-US" dirty="0">
                <a:solidFill>
                  <a:srgbClr val="FF0000"/>
                </a:solidFill>
              </a:rPr>
              <a:t>結合</a:t>
            </a:r>
          </a:p>
        </p:txBody>
      </p:sp>
      <p:sp>
        <p:nvSpPr>
          <p:cNvPr id="58" name="右矢印 57"/>
          <p:cNvSpPr/>
          <p:nvPr/>
        </p:nvSpPr>
        <p:spPr>
          <a:xfrm>
            <a:off x="5294505" y="1639853"/>
            <a:ext cx="592853" cy="254442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図形グループ 6"/>
          <p:cNvGrpSpPr/>
          <p:nvPr/>
        </p:nvGrpSpPr>
        <p:grpSpPr>
          <a:xfrm>
            <a:off x="3097026" y="2355751"/>
            <a:ext cx="6025259" cy="832707"/>
            <a:chOff x="3097026" y="2355751"/>
            <a:chExt cx="6025259" cy="8327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正方形/長方形 25"/>
                <p:cNvSpPr/>
                <p:nvPr/>
              </p:nvSpPr>
              <p:spPr>
                <a:xfrm>
                  <a:off x="3097026" y="2355751"/>
                  <a:ext cx="5856305" cy="43858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 smtClean="0">
                            <a:latin typeface="Cambria Math" charset="0"/>
                          </a:rPr>
                          <m:t>𝐻</m:t>
                        </m:r>
                        <m:d>
                          <m:dPr>
                            <m:ctrlPr>
                              <a:rPr lang="mr-IN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hr-HR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</m:acc>
                          </m:e>
                        </m:d>
                        <m:r>
                          <m:rPr>
                            <m:aln/>
                          </m:rPr>
                          <a:rPr lang="en-US" altLang="ja-JP" i="1">
                            <a:latin typeface="Cambria Math" charset="0"/>
                          </a:rPr>
                          <m:t>=</m:t>
                        </m:r>
                        <m:r>
                          <a:rPr lang="en-US" altLang="ja-JP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ℏ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𝐹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mr-IN" altLang="ja-JP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mr-IN" altLang="ja-JP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ja-JP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+</m:t>
                                </m:r>
                                <m:r>
                                  <a:rPr lang="en-US" altLang="ja-JP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𝜏</m:t>
                                </m:r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ja-JP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mr-IN" altLang="ja-JP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  <m:r>
                                  <a:rPr lang="en-US" altLang="ja-JP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𝜏</m:t>
                                </m:r>
                                <m:sSub>
                                  <m:sSubPr>
                                    <m:ctrlPr>
                                      <a:rPr lang="en-US" altLang="ja-JP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ja-JP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Δ</m:t>
                                    </m:r>
                                    <m: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ja-JP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ja-JP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oMath>
                    </m:oMathPara>
                  </a14:m>
                  <a:endParaRPr lang="en-US" altLang="ja-JP" dirty="0">
                    <a:ea typeface="Cambria Math" charset="0"/>
                    <a:cs typeface="Cambria Math" charset="0"/>
                  </a:endParaRPr>
                </a:p>
              </p:txBody>
            </p:sp>
          </mc:Choice>
          <mc:Fallback xmlns="">
            <p:sp>
              <p:nvSpPr>
                <p:cNvPr id="26" name="正方形/長方形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7026" y="2355751"/>
                  <a:ext cx="5856305" cy="43858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正方形/長方形 26"/>
                <p:cNvSpPr/>
                <p:nvPr/>
              </p:nvSpPr>
              <p:spPr>
                <a:xfrm>
                  <a:off x="4736661" y="2763726"/>
                  <a:ext cx="4385624" cy="4247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ja-JP" sz="1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ja-JP" sz="1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𝑐</m:t>
                          </m:r>
                        </m:sub>
                      </m:sSub>
                      <m:r>
                        <a:rPr lang="en-US" altLang="ja-JP" sz="1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=0,</m:t>
                      </m:r>
                      <m:f>
                        <m:fPr>
                          <m:ctrlPr>
                            <a:rPr lang="mr-IN" altLang="ja-JP" sz="1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altLang="ja-JP" sz="1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14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ja-JP" sz="1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altLang="ja-JP" sz="1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,</m:t>
                      </m:r>
                      <m:f>
                        <m:fPr>
                          <m:ctrlPr>
                            <a:rPr lang="mr-IN" altLang="ja-JP" sz="14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altLang="ja-JP" sz="1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4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ja-JP" sz="1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altLang="ja-JP" sz="1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,</m:t>
                      </m:r>
                      <m:r>
                        <a:rPr lang="en-US" altLang="ja-JP" sz="1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</m:oMath>
                  </a14:m>
                  <a:r>
                    <a:rPr lang="ja-JP" altLang="en-US" sz="1400" dirty="0"/>
                    <a:t>［周回方向の離散化された波数（金属）］</a:t>
                  </a:r>
                </a:p>
              </p:txBody>
            </p:sp>
          </mc:Choice>
          <mc:Fallback xmlns="">
            <p:sp>
              <p:nvSpPr>
                <p:cNvPr id="27" name="正方形/長方形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6661" y="2763726"/>
                  <a:ext cx="4385624" cy="4247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6041-1EDA-E94D-86F3-DBBEB1D991AC}" type="slidenum">
              <a:rPr lang="ja-JP" altLang="en-US" smtClean="0"/>
              <a:pPr/>
              <a:t>10</a:t>
            </a:fld>
            <a:r>
              <a:rPr lang="en-US" altLang="ja-JP"/>
              <a:t>/31</a:t>
            </a:r>
            <a:endParaRPr lang="ja-JP" altLang="en-US" dirty="0"/>
          </a:p>
        </p:txBody>
      </p:sp>
      <p:grpSp>
        <p:nvGrpSpPr>
          <p:cNvPr id="10" name="図形グループ 9"/>
          <p:cNvGrpSpPr/>
          <p:nvPr/>
        </p:nvGrpSpPr>
        <p:grpSpPr>
          <a:xfrm>
            <a:off x="3357841" y="4438361"/>
            <a:ext cx="5669954" cy="2331935"/>
            <a:chOff x="3357841" y="4438361"/>
            <a:chExt cx="5669954" cy="2331935"/>
          </a:xfrm>
        </p:grpSpPr>
        <p:pic>
          <p:nvPicPr>
            <p:cNvPr id="3" name="図 2" descr="DiracCone_CuttingLine_00.gi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6001" y="5275845"/>
              <a:ext cx="943679" cy="1494451"/>
            </a:xfrm>
            <a:prstGeom prst="rect">
              <a:avLst/>
            </a:prstGeom>
          </p:spPr>
        </p:pic>
        <p:pic>
          <p:nvPicPr>
            <p:cNvPr id="4" name="図 3" descr="DiracCone_CuttingLine_01.gi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7294" y="5275845"/>
              <a:ext cx="943679" cy="1494451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 rotWithShape="1">
            <a:blip r:embed="rId9"/>
            <a:srcRect l="44323"/>
            <a:stretch/>
          </p:blipFill>
          <p:spPr>
            <a:xfrm>
              <a:off x="4140110" y="5797606"/>
              <a:ext cx="657348" cy="399339"/>
            </a:xfrm>
            <a:prstGeom prst="rect">
              <a:avLst/>
            </a:prstGeom>
          </p:spPr>
        </p:pic>
        <p:pic>
          <p:nvPicPr>
            <p:cNvPr id="57" name="図 56"/>
            <p:cNvPicPr>
              <a:picLocks noChangeAspect="1"/>
            </p:cNvPicPr>
            <p:nvPr/>
          </p:nvPicPr>
          <p:blipFill rotWithShape="1">
            <a:blip r:embed="rId9"/>
            <a:srcRect l="44323"/>
            <a:stretch/>
          </p:blipFill>
          <p:spPr>
            <a:xfrm>
              <a:off x="6159489" y="5814093"/>
              <a:ext cx="657348" cy="399339"/>
            </a:xfrm>
            <a:prstGeom prst="rect">
              <a:avLst/>
            </a:prstGeom>
          </p:spPr>
        </p:pic>
        <p:cxnSp>
          <p:nvCxnSpPr>
            <p:cNvPr id="17" name="直線矢印コネクタ 16"/>
            <p:cNvCxnSpPr/>
            <p:nvPr/>
          </p:nvCxnSpPr>
          <p:spPr>
            <a:xfrm flipV="1">
              <a:off x="6951849" y="5880824"/>
              <a:ext cx="0" cy="217792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正方形/長方形 75"/>
            <p:cNvSpPr/>
            <p:nvPr/>
          </p:nvSpPr>
          <p:spPr>
            <a:xfrm>
              <a:off x="7555108" y="5363198"/>
              <a:ext cx="159767" cy="1757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正方形/長方形 58"/>
                <p:cNvSpPr/>
                <p:nvPr/>
              </p:nvSpPr>
              <p:spPr>
                <a:xfrm>
                  <a:off x="3357841" y="4438361"/>
                  <a:ext cx="3652559" cy="656013"/>
                </a:xfrm>
                <a:prstGeom prst="rect">
                  <a:avLst/>
                </a:prstGeom>
                <a:ln w="19050">
                  <a:solidFill>
                    <a:srgbClr val="FF0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ja-JP" b="0" i="1" dirty="0" smtClean="0">
                            <a:latin typeface="Cambria Math" charset="0"/>
                          </a:rPr>
                          <m:t>𝜀</m:t>
                        </m:r>
                        <m:d>
                          <m:dPr>
                            <m:ctrlPr>
                              <a:rPr lang="mr-IN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hr-HR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</m:acc>
                          </m:e>
                        </m:d>
                        <m:r>
                          <a:rPr lang="en-US" altLang="ja-JP" i="1">
                            <a:latin typeface="Cambria Math" charset="0"/>
                          </a:rPr>
                          <m:t>=</m:t>
                        </m:r>
                        <m:r>
                          <a:rPr lang="en-US" altLang="ja-JP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±</m:t>
                        </m:r>
                        <m:r>
                          <a:rPr lang="en-US" altLang="ja-JP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ℏ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𝐹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altLang="ja-JP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ja-JP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Δ</m:t>
                                </m:r>
                                <m:r>
                                  <a:rPr lang="en-US" altLang="ja-JP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n-US" altLang="ja-JP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ja-JP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mr-IN" altLang="ja-JP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i="1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i="1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𝑧</m:t>
                                            </m:r>
                                          </m:sub>
                                        </m:sSub>
                                        <m:r>
                                          <a:rPr lang="en-US" altLang="ja-JP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ja-JP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𝜏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l-GR" altLang="ja-JP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Δ</m:t>
                                        </m:r>
                                        <m:r>
                                          <a:rPr lang="en-US" altLang="ja-JP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altLang="ja-JP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ja-JP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59" name="正方形/長方形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7841" y="4438361"/>
                  <a:ext cx="3652559" cy="656013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 w="190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5" name="図形グループ 74"/>
            <p:cNvGrpSpPr/>
            <p:nvPr/>
          </p:nvGrpSpPr>
          <p:grpSpPr>
            <a:xfrm>
              <a:off x="7349130" y="4901533"/>
              <a:ext cx="1678665" cy="1837786"/>
              <a:chOff x="5659434" y="4816874"/>
              <a:chExt cx="1678665" cy="1837786"/>
            </a:xfrm>
          </p:grpSpPr>
          <p:sp>
            <p:nvSpPr>
              <p:cNvPr id="66" name="正方形/長方形 65"/>
              <p:cNvSpPr/>
              <p:nvPr/>
            </p:nvSpPr>
            <p:spPr>
              <a:xfrm>
                <a:off x="5659434" y="4816874"/>
                <a:ext cx="1678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200" dirty="0" err="1">
                    <a:solidFill>
                      <a:prstClr val="black"/>
                    </a:solidFill>
                    <a:latin typeface="Calibri"/>
                    <a:ea typeface="ＭＳ Ｐゴシック"/>
                  </a:rPr>
                  <a:t>Ouyang</a:t>
                </a:r>
                <a:r>
                  <a:rPr lang="en-US" altLang="ja-JP" sz="1200" i="1" dirty="0">
                    <a:solidFill>
                      <a:prstClr val="black"/>
                    </a:solidFill>
                    <a:latin typeface="Calibri"/>
                    <a:ea typeface="ＭＳ Ｐゴシック"/>
                  </a:rPr>
                  <a:t> et al. </a:t>
                </a:r>
              </a:p>
              <a:p>
                <a:r>
                  <a:rPr lang="en-US" altLang="ja-JP" sz="1200" dirty="0">
                    <a:solidFill>
                      <a:prstClr val="black"/>
                    </a:solidFill>
                    <a:latin typeface="Calibri"/>
                    <a:ea typeface="ＭＳ Ｐゴシック"/>
                  </a:rPr>
                  <a:t>Science </a:t>
                </a:r>
                <a:r>
                  <a:rPr lang="en-US" altLang="ja-JP" sz="1200" b="1" dirty="0">
                    <a:solidFill>
                      <a:prstClr val="black"/>
                    </a:solidFill>
                    <a:latin typeface="Calibri"/>
                    <a:ea typeface="ＭＳ Ｐゴシック"/>
                  </a:rPr>
                  <a:t>292</a:t>
                </a:r>
                <a:r>
                  <a:rPr lang="en-US" altLang="ja-JP" sz="1200" dirty="0">
                    <a:solidFill>
                      <a:prstClr val="black"/>
                    </a:solidFill>
                    <a:latin typeface="Calibri"/>
                    <a:ea typeface="ＭＳ Ｐゴシック"/>
                  </a:rPr>
                  <a:t>, 702 (2001)</a:t>
                </a:r>
              </a:p>
            </p:txBody>
          </p:sp>
          <p:grpSp>
            <p:nvGrpSpPr>
              <p:cNvPr id="67" name="図形グループ 66"/>
              <p:cNvGrpSpPr/>
              <p:nvPr/>
            </p:nvGrpSpPr>
            <p:grpSpPr>
              <a:xfrm>
                <a:off x="5679149" y="5234379"/>
                <a:ext cx="1523081" cy="1420281"/>
                <a:chOff x="4416711" y="5358650"/>
                <a:chExt cx="1748805" cy="1630770"/>
              </a:xfrm>
            </p:grpSpPr>
            <p:pic>
              <p:nvPicPr>
                <p:cNvPr id="68" name="図 67"/>
                <p:cNvPicPr>
                  <a:picLocks noChangeAspect="1"/>
                </p:cNvPicPr>
                <p:nvPr/>
              </p:nvPicPr>
              <p:blipFill rotWithShape="1">
                <a:blip r:embed="rId11"/>
                <a:srcRect b="67588"/>
                <a:stretch/>
              </p:blipFill>
              <p:spPr>
                <a:xfrm>
                  <a:off x="4416711" y="5358650"/>
                  <a:ext cx="1747789" cy="1378443"/>
                </a:xfrm>
                <a:prstGeom prst="rect">
                  <a:avLst/>
                </a:prstGeom>
              </p:spPr>
            </p:pic>
            <p:pic>
              <p:nvPicPr>
                <p:cNvPr id="69" name="図 68"/>
                <p:cNvPicPr>
                  <a:picLocks noChangeAspect="1"/>
                </p:cNvPicPr>
                <p:nvPr/>
              </p:nvPicPr>
              <p:blipFill rotWithShape="1">
                <a:blip r:embed="rId11"/>
                <a:srcRect t="92116" b="-422"/>
                <a:stretch/>
              </p:blipFill>
              <p:spPr>
                <a:xfrm>
                  <a:off x="4417727" y="6636164"/>
                  <a:ext cx="1747789" cy="353256"/>
                </a:xfrm>
                <a:prstGeom prst="rect">
                  <a:avLst/>
                </a:prstGeom>
              </p:spPr>
            </p:pic>
          </p:grpSp>
          <p:cxnSp>
            <p:nvCxnSpPr>
              <p:cNvPr id="74" name="直線矢印コネクタ 73"/>
              <p:cNvCxnSpPr/>
              <p:nvPr/>
            </p:nvCxnSpPr>
            <p:spPr>
              <a:xfrm>
                <a:off x="6328021" y="5900639"/>
                <a:ext cx="360991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右矢印 42"/>
            <p:cNvSpPr/>
            <p:nvPr/>
          </p:nvSpPr>
          <p:spPr>
            <a:xfrm>
              <a:off x="5482972" y="5895849"/>
              <a:ext cx="453225" cy="254442"/>
            </a:xfrm>
            <a:prstGeom prst="right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図形グループ 10"/>
          <p:cNvGrpSpPr/>
          <p:nvPr/>
        </p:nvGrpSpPr>
        <p:grpSpPr>
          <a:xfrm>
            <a:off x="13898" y="2425121"/>
            <a:ext cx="8506185" cy="3199977"/>
            <a:chOff x="13898" y="2425121"/>
            <a:chExt cx="8506185" cy="3199977"/>
          </a:xfrm>
        </p:grpSpPr>
        <p:grpSp>
          <p:nvGrpSpPr>
            <p:cNvPr id="24" name="図形グループ 23"/>
            <p:cNvGrpSpPr/>
            <p:nvPr/>
          </p:nvGrpSpPr>
          <p:grpSpPr>
            <a:xfrm>
              <a:off x="13898" y="2425121"/>
              <a:ext cx="8506185" cy="3199977"/>
              <a:chOff x="13898" y="2425121"/>
              <a:chExt cx="8506185" cy="31999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テキスト ボックス 27"/>
                  <p:cNvSpPr txBox="1"/>
                  <p:nvPr/>
                </p:nvSpPr>
                <p:spPr>
                  <a:xfrm>
                    <a:off x="3358349" y="3169941"/>
                    <a:ext cx="5161734" cy="4103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ja-JP" dirty="0"/>
                      <a:t>K/K’</a:t>
                    </a:r>
                    <a:r>
                      <a:rPr lang="ja-JP" altLang="en-US" dirty="0"/>
                      <a:t>点から</a:t>
                    </a:r>
                    <a:r>
                      <a:rPr kumimoji="1" lang="ja-JP" altLang="en-US" dirty="0"/>
                      <a:t>ディラック点が</a:t>
                    </a:r>
                    <a:r>
                      <a:rPr lang="ja-JP" altLang="en-US" dirty="0"/>
                      <a:t>シフト！：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ja-JP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ja-JP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Δ</m:t>
                            </m:r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e>
                        </m:acc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𝜏</m:t>
                        </m:r>
                        <m:d>
                          <m:dPr>
                            <m:ctrlPr>
                              <a:rPr lang="mr-IN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ja-JP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Δ</m:t>
                                </m:r>
                                <m: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ja-JP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Δ</m:t>
                                </m:r>
                                <m: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oMath>
                    </a14:m>
                    <a:endParaRPr lang="ja-JP" altLang="en-US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8" name="テキスト ボックス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58349" y="3169941"/>
                    <a:ext cx="5161734" cy="410305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l="-1063" t="-2985" b="-23881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正方形/長方形 1"/>
                  <p:cNvSpPr/>
                  <p:nvPr/>
                </p:nvSpPr>
                <p:spPr>
                  <a:xfrm>
                    <a:off x="4726879" y="3573408"/>
                    <a:ext cx="3531031" cy="78797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2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ja-JP" sz="1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Δ</m:t>
                            </m:r>
                            <m:r>
                              <a:rPr lang="en-US" altLang="ja-JP" sz="1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sz="1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altLang="ja-JP" sz="1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ja-JP" sz="12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ja-JP" sz="1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altLang="ja-JP" sz="1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′</m:t>
                            </m:r>
                          </m:sup>
                        </m:sSup>
                        <m:f>
                          <m:fPr>
                            <m:ctrlPr>
                              <a:rPr lang="mr-IN" altLang="ja-JP" sz="12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altLang="ja-JP" sz="1200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ja-JP" sz="120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altLang="ja-JP" sz="1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3</m:t>
                                </m:r>
                                <m:r>
                                  <a:rPr lang="en-US" altLang="ja-JP" sz="1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𝜃</m:t>
                                </m:r>
                              </m:e>
                            </m:func>
                          </m:num>
                          <m:den>
                            <m:sSubSup>
                              <m:sSubSupPr>
                                <m:ctrlPr>
                                  <a:rPr lang="en-US" altLang="ja-JP" sz="1200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1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ja-JP" sz="1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altLang="ja-JP" sz="1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oMath>
                    </a14:m>
                    <a:r>
                      <a:rPr lang="en-US" altLang="ja-JP" sz="1200" dirty="0"/>
                      <a:t>,  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2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ja-JP" sz="1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Δ</m:t>
                            </m:r>
                            <m:r>
                              <a:rPr lang="en-US" altLang="ja-JP" sz="1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sz="1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altLang="ja-JP" sz="1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</m:t>
                        </m:r>
                        <m:r>
                          <a:rPr lang="en-US" altLang="ja-JP" sz="1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𝜁</m:t>
                        </m:r>
                        <m:f>
                          <m:fPr>
                            <m:ctrlPr>
                              <a:rPr lang="mr-IN" altLang="ja-JP" sz="12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altLang="ja-JP" sz="1200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ja-JP" sz="120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altLang="ja-JP" sz="1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3</m:t>
                                </m:r>
                                <m:r>
                                  <a:rPr lang="en-US" altLang="ja-JP" sz="1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𝜃</m:t>
                                </m:r>
                              </m:e>
                            </m:func>
                          </m:num>
                          <m:den>
                            <m:sSubSup>
                              <m:sSubSupPr>
                                <m:ctrlPr>
                                  <a:rPr lang="en-US" altLang="ja-JP" sz="1200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1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ja-JP" sz="1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altLang="ja-JP" sz="1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oMath>
                    </a14:m>
                    <a:endParaRPr lang="en-US" altLang="ja-JP" sz="1200" dirty="0"/>
                  </a:p>
                  <a:p>
                    <a14:m>
                      <m:oMath xmlns:m="http://schemas.openxmlformats.org/officeDocument/2006/math">
                        <m:r>
                          <a:rPr lang="en-US" altLang="ja-JP" sz="1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oMath>
                    </a14:m>
                    <a:r>
                      <a:rPr lang="ja-JP" altLang="en-US" sz="1200" dirty="0"/>
                      <a:t>：カイラル角（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ja-JP" sz="1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1200" i="1">
                                    <a:latin typeface="Cambria Math" charset="0"/>
                                  </a:rPr>
                                  <m:t>𝐶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sz="1200" i="1">
                                <a:latin typeface="Cambria Math" charset="0"/>
                              </a:rPr>
                              <m:t>h</m:t>
                            </m:r>
                          </m:sub>
                        </m:sSub>
                      </m:oMath>
                    </a14:m>
                    <a:r>
                      <a:rPr lang="ja-JP" altLang="en-US" sz="1200" dirty="0"/>
                      <a:t>と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ja-JP" sz="1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12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sz="12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r>
                      <a:rPr lang="ja-JP" altLang="en-US" sz="1200" dirty="0"/>
                      <a:t>のなす角）</a:t>
                    </a:r>
                    <a:r>
                      <a:rPr lang="en-US" altLang="ja-JP" sz="1200" dirty="0"/>
                      <a:t>,</a:t>
                    </a:r>
                    <a:r>
                      <a:rPr lang="en-US" altLang="ja-JP" sz="1200" dirty="0">
                        <a:ea typeface="Cambria Math" charset="0"/>
                        <a:cs typeface="Cambria Math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2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ja-JP" sz="1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ja-JP" sz="1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𝑡</m:t>
                            </m:r>
                          </m:sub>
                        </m:sSub>
                      </m:oMath>
                    </a14:m>
                    <a:r>
                      <a:rPr lang="ja-JP" altLang="en-US" sz="1200" dirty="0"/>
                      <a:t>：チューブの直径</a:t>
                    </a:r>
                    <a:endParaRPr lang="en-US" altLang="ja-JP" sz="1200" dirty="0"/>
                  </a:p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ja-JP" sz="12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ja-JP" sz="1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altLang="ja-JP" sz="1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ja-JP" sz="1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=0.0436</m:t>
                        </m:r>
                      </m:oMath>
                    </a14:m>
                    <a:r>
                      <a:rPr lang="en-US" altLang="ja-JP" sz="1200" dirty="0"/>
                      <a:t>nm, </a:t>
                    </a:r>
                    <a14:m>
                      <m:oMath xmlns:m="http://schemas.openxmlformats.org/officeDocument/2006/math">
                        <m:r>
                          <a:rPr lang="en-US" altLang="ja-JP" sz="1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𝜁</m:t>
                        </m:r>
                        <m:r>
                          <a:rPr lang="en-US" altLang="ja-JP" sz="1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=−0.185</m:t>
                        </m:r>
                      </m:oMath>
                    </a14:m>
                    <a:r>
                      <a:rPr lang="en-US" altLang="ja-JP" sz="1200" dirty="0"/>
                      <a:t>nm</a:t>
                    </a:r>
                    <a:endParaRPr lang="ja-JP" altLang="en-US" sz="1200" dirty="0"/>
                  </a:p>
                </p:txBody>
              </p:sp>
            </mc:Choice>
            <mc:Fallback xmlns="">
              <p:sp>
                <p:nvSpPr>
                  <p:cNvPr id="2" name="正方形/長方形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26879" y="3573408"/>
                    <a:ext cx="3531031" cy="787973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b="-5426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6" name="図 5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9435" y="2425121"/>
                <a:ext cx="2888066" cy="3199977"/>
              </a:xfrm>
              <a:prstGeom prst="rect">
                <a:avLst/>
              </a:prstGeom>
            </p:spPr>
          </p:pic>
          <p:grpSp>
            <p:nvGrpSpPr>
              <p:cNvPr id="23" name="図形グループ 22"/>
              <p:cNvGrpSpPr/>
              <p:nvPr/>
            </p:nvGrpSpPr>
            <p:grpSpPr>
              <a:xfrm>
                <a:off x="13898" y="4581701"/>
                <a:ext cx="1494142" cy="986660"/>
                <a:chOff x="13898" y="4581701"/>
                <a:chExt cx="1494142" cy="986660"/>
              </a:xfrm>
            </p:grpSpPr>
            <p:cxnSp>
              <p:nvCxnSpPr>
                <p:cNvPr id="18" name="直線矢印コネクタ 17"/>
                <p:cNvCxnSpPr/>
                <p:nvPr/>
              </p:nvCxnSpPr>
              <p:spPr>
                <a:xfrm flipH="1" flipV="1">
                  <a:off x="394925" y="4660020"/>
                  <a:ext cx="135172" cy="69971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正方形/長方形 20"/>
                    <p:cNvSpPr/>
                    <p:nvPr/>
                  </p:nvSpPr>
                  <p:spPr>
                    <a:xfrm>
                      <a:off x="1044002" y="5199029"/>
                      <a:ext cx="464038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ja-JP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𝑐</m:t>
                                </m:r>
                              </m:sub>
                            </m:sSub>
                          </m:oMath>
                        </m:oMathPara>
                      </a14:m>
                      <a:endParaRPr lang="ja-JP" altLang="en-US" dirty="0"/>
                    </a:p>
                  </p:txBody>
                </p:sp>
              </mc:Choice>
              <mc:Fallback xmlns="">
                <p:sp>
                  <p:nvSpPr>
                    <p:cNvPr id="21" name="正方形/長方形 2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44002" y="5199029"/>
                      <a:ext cx="464038" cy="369332"/>
                    </a:xfrm>
                    <a:prstGeom prst="rect">
                      <a:avLst/>
                    </a:prstGeom>
                    <a:blipFill rotWithShape="0"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正方形/長方形 21"/>
                    <p:cNvSpPr/>
                    <p:nvPr/>
                  </p:nvSpPr>
                  <p:spPr>
                    <a:xfrm>
                      <a:off x="13898" y="4581701"/>
                      <a:ext cx="464038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ja-JP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𝑡</m:t>
                                </m:r>
                              </m:sub>
                            </m:sSub>
                          </m:oMath>
                        </m:oMathPara>
                      </a14:m>
                      <a:endParaRPr lang="ja-JP" altLang="en-US" dirty="0"/>
                    </a:p>
                  </p:txBody>
                </p:sp>
              </mc:Choice>
              <mc:Fallback xmlns="">
                <p:sp>
                  <p:nvSpPr>
                    <p:cNvPr id="22" name="正方形/長方形 2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8" y="4581701"/>
                      <a:ext cx="464038" cy="369332"/>
                    </a:xfrm>
                    <a:prstGeom prst="rect">
                      <a:avLst/>
                    </a:prstGeom>
                    <a:blipFill rotWithShape="0"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56" name="直線矢印コネクタ 55"/>
                <p:cNvCxnSpPr/>
                <p:nvPr/>
              </p:nvCxnSpPr>
              <p:spPr>
                <a:xfrm rot="5400000" flipH="1" flipV="1">
                  <a:off x="811916" y="4930162"/>
                  <a:ext cx="135172" cy="69971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9" name="直線コネクタ 8"/>
            <p:cNvCxnSpPr/>
            <p:nvPr/>
          </p:nvCxnSpPr>
          <p:spPr>
            <a:xfrm>
              <a:off x="2377440" y="2425121"/>
              <a:ext cx="237744" cy="125076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>
              <a:off x="2368296" y="4374331"/>
              <a:ext cx="237744" cy="125076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8005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2" name="Line 4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40458C"/>
              </a:solidFill>
              <a:latin typeface="Calibri"/>
              <a:ea typeface="ＭＳ Ｐゴシック" pitchFamily="-29" charset="-128"/>
              <a:cs typeface="Calibri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609600" y="1524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000000"/>
                </a:solidFill>
                <a:latin typeface="Symbol" charset="2"/>
                <a:cs typeface="Symbol" charset="2"/>
              </a:rPr>
              <a:t>スピン軌道相互作用</a:t>
            </a:r>
            <a:endParaRPr lang="ja-JP" altLang="en-US" sz="3200" dirty="0"/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768274" y="953590"/>
            <a:ext cx="2967513" cy="35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各原子のスピン軌道相互作用</a:t>
            </a:r>
            <a:endParaRPr lang="en-US" altLang="ja-JP" dirty="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grpSp>
        <p:nvGrpSpPr>
          <p:cNvPr id="9" name="図形グループ 8"/>
          <p:cNvGrpSpPr/>
          <p:nvPr/>
        </p:nvGrpSpPr>
        <p:grpSpPr>
          <a:xfrm>
            <a:off x="1462619" y="1315898"/>
            <a:ext cx="1591844" cy="673473"/>
            <a:chOff x="1493262" y="1315898"/>
            <a:chExt cx="1897186" cy="802656"/>
          </a:xfrm>
        </p:grpSpPr>
        <p:grpSp>
          <p:nvGrpSpPr>
            <p:cNvPr id="27" name="図形グループ 18"/>
            <p:cNvGrpSpPr/>
            <p:nvPr/>
          </p:nvGrpSpPr>
          <p:grpSpPr>
            <a:xfrm>
              <a:off x="1493262" y="1315898"/>
              <a:ext cx="1897186" cy="802656"/>
              <a:chOff x="152400" y="4419600"/>
              <a:chExt cx="1981200" cy="838200"/>
            </a:xfrm>
          </p:grpSpPr>
          <p:sp>
            <p:nvSpPr>
              <p:cNvPr id="29" name="円/楕円 28"/>
              <p:cNvSpPr/>
              <p:nvPr/>
            </p:nvSpPr>
            <p:spPr bwMode="auto">
              <a:xfrm>
                <a:off x="152400" y="4572000"/>
                <a:ext cx="1981200" cy="6858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solidFill>
                    <a:srgbClr val="000000"/>
                  </a:solidFill>
                  <a:latin typeface="Tahoma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1" name="上矢印 30"/>
              <p:cNvSpPr/>
              <p:nvPr/>
            </p:nvSpPr>
            <p:spPr bwMode="auto">
              <a:xfrm>
                <a:off x="1676400" y="4419600"/>
                <a:ext cx="190500" cy="457200"/>
              </a:xfrm>
              <a:prstGeom prst="upArrow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solidFill>
                    <a:srgbClr val="000000"/>
                  </a:solidFill>
                  <a:latin typeface="Tahoma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2" name="円/楕円 31"/>
              <p:cNvSpPr/>
              <p:nvPr/>
            </p:nvSpPr>
            <p:spPr bwMode="auto">
              <a:xfrm>
                <a:off x="1657350" y="4533900"/>
                <a:ext cx="228600" cy="2286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solidFill>
                    <a:srgbClr val="000000"/>
                  </a:solidFill>
                  <a:latin typeface="Tahoma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34" name="円/楕円 33"/>
            <p:cNvSpPr/>
            <p:nvPr/>
          </p:nvSpPr>
          <p:spPr bwMode="auto">
            <a:xfrm>
              <a:off x="2332402" y="1607773"/>
              <a:ext cx="218906" cy="218906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solidFill>
                  <a:srgbClr val="000000"/>
                </a:solidFill>
                <a:latin typeface="Tahoma"/>
                <a:ea typeface="ＭＳ Ｐゴシック"/>
                <a:cs typeface="ＭＳ Ｐゴシック"/>
              </a:endParaRPr>
            </a:p>
          </p:txBody>
        </p:sp>
        <p:sp>
          <p:nvSpPr>
            <p:cNvPr id="35" name="TextBox 24"/>
            <p:cNvSpPr txBox="1"/>
            <p:nvPr/>
          </p:nvSpPr>
          <p:spPr>
            <a:xfrm>
              <a:off x="2254077" y="1521439"/>
              <a:ext cx="374838" cy="366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>
                  <a:solidFill>
                    <a:srgbClr val="000000"/>
                  </a:solidFill>
                  <a:latin typeface="Tahoma"/>
                  <a:ea typeface="ＭＳ Ｐゴシック"/>
                  <a:cs typeface="ＭＳ Ｐゴシック"/>
                </a:rPr>
                <a:t>+</a:t>
              </a:r>
              <a:endParaRPr lang="ja-JP" altLang="en-US" sz="1400" dirty="0">
                <a:solidFill>
                  <a:srgbClr val="000000"/>
                </a:solidFill>
                <a:latin typeface="Tahoma"/>
                <a:ea typeface="ＭＳ Ｐゴシック"/>
                <a:cs typeface="ＭＳ Ｐゴシック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200573" y="2386860"/>
                <a:ext cx="411593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ja-JP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b="0" i="1" smtClean="0">
                                <a:latin typeface="Cambria Math" charset="0"/>
                              </a:rPr>
                              <m:t>|</m:t>
                            </m:r>
                            <m:r>
                              <a:rPr lang="en-US" altLang="ja-JP" sz="1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ja-JP" sz="1600" i="1">
                                <a:latin typeface="Cambria Math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altLang="ja-JP" sz="1600" b="0" i="1" smtClean="0">
                            <a:latin typeface="Cambria Math" charset="0"/>
                          </a:rPr>
                          <m:t>=0,</m:t>
                        </m:r>
                        <m:r>
                          <a:rPr lang="en-US" altLang="ja-JP" sz="1600" b="0" i="1" smtClean="0">
                            <a:latin typeface="Cambria Math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ja-JP" altLang="en-US" sz="1600" dirty="0"/>
                  <a:t> （</a:t>
                </a:r>
                <a:r>
                  <a:rPr lang="en-US" altLang="ja-JP" sz="1600" dirty="0"/>
                  <a:t>π</a:t>
                </a:r>
                <a:r>
                  <a:rPr lang="ja-JP" altLang="en-US" sz="1600" dirty="0"/>
                  <a:t>軌道） </a:t>
                </a:r>
                <a14:m>
                  <m:oMath xmlns:m="http://schemas.openxmlformats.org/officeDocument/2006/math">
                    <m:r>
                      <a:rPr lang="en-US" altLang="ja-JP" sz="1600" i="1">
                        <a:latin typeface="Cambria Math" charset="0"/>
                        <a:ea typeface="Cambria Math" charset="0"/>
                        <a:cs typeface="Cambria Math" charset="0"/>
                      </a:rPr>
                      <m:t>↔</m:t>
                    </m:r>
                    <m:d>
                      <m:dPr>
                        <m:begChr m:val=""/>
                        <m:endChr m:val="⟩"/>
                        <m:ctrlPr>
                          <a:rPr lang="ja-JP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i="1">
                                <a:latin typeface="Cambria Math" charset="0"/>
                              </a:rPr>
                              <m:t>|</m:t>
                            </m:r>
                            <m:r>
                              <a:rPr lang="en-US" altLang="ja-JP" sz="1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ja-JP" sz="1600" i="1">
                                <a:latin typeface="Cambria Math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altLang="ja-JP" sz="1600" i="1">
                            <a:latin typeface="Cambria Math" charset="0"/>
                          </a:rPr>
                          <m:t>=</m:t>
                        </m:r>
                        <m:r>
                          <a:rPr lang="en-US" altLang="ja-JP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±1</m:t>
                        </m:r>
                        <m:r>
                          <a:rPr lang="en-US" altLang="ja-JP" sz="1600" i="1">
                            <a:latin typeface="Cambria Math" charset="0"/>
                          </a:rPr>
                          <m:t>,−</m:t>
                        </m:r>
                        <m:r>
                          <a:rPr lang="en-US" altLang="ja-JP" sz="1600" i="1">
                            <a:latin typeface="Cambria Math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ja-JP" altLang="en-US" sz="1600" dirty="0"/>
                  <a:t> （</a:t>
                </a:r>
                <a:r>
                  <a:rPr lang="en-US" altLang="ja-JP" sz="1600" dirty="0"/>
                  <a:t>σ</a:t>
                </a:r>
                <a:r>
                  <a:rPr lang="ja-JP" altLang="en-US" sz="1600" dirty="0"/>
                  <a:t>軌道）</a:t>
                </a:r>
                <a:endParaRPr lang="ja-JP" alt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73" y="2386860"/>
                <a:ext cx="4115935" cy="338554"/>
              </a:xfrm>
              <a:prstGeom prst="rect">
                <a:avLst/>
              </a:prstGeom>
              <a:blipFill rotWithShape="0">
                <a:blip r:embed="rId3"/>
                <a:stretch>
                  <a:fillRect l="-148" t="-109091" b="-1745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582531" y="1949649"/>
                <a:ext cx="3355214" cy="3745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kumimoji="1" lang="en-US" altLang="ja-JP" sz="1600" b="0" i="0" smtClean="0">
                              <a:latin typeface="Cambria Math" charset="0"/>
                            </a:rPr>
                            <m:t>so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kumimoji="1"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ℓ</m:t>
                          </m:r>
                        </m:e>
                      </m:acc>
                      <m:r>
                        <a:rPr lang="en-US" altLang="ja-JP" sz="16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</m:t>
                          </m:r>
                        </m:e>
                      </m:acc>
                      <m:r>
                        <a:rPr lang="en-US" altLang="ja-JP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i="1">
                              <a:latin typeface="Cambria Math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ja-JP" sz="1600">
                              <a:latin typeface="Cambria Math" charset="0"/>
                            </a:rPr>
                            <m:t>so</m:t>
                          </m:r>
                        </m:sub>
                      </m:sSub>
                      <m:d>
                        <m:dPr>
                          <m:ctrlPr>
                            <a:rPr lang="mr-IN" altLang="ja-JP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charset="0"/>
                                </a:rPr>
                                <m:t>+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charset="0"/>
                                </a:rPr>
                                <m:t>−</m:t>
                              </m:r>
                            </m:sub>
                          </m:sSub>
                          <m:r>
                            <a:rPr lang="en-US" altLang="ja-JP" sz="1600" b="0" i="1" smtClean="0"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charset="0"/>
                                </a:rPr>
                                <m:t>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ja-JP" sz="1600" i="1">
                                  <a:latin typeface="Cambria Math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en-US" altLang="ja-JP" sz="1600" b="0" i="1" smtClean="0"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charset="0"/>
                                </a:rPr>
                                <m:t>𝑧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31" y="1949649"/>
                <a:ext cx="3355214" cy="374526"/>
              </a:xfrm>
              <a:prstGeom prst="rect">
                <a:avLst/>
              </a:prstGeom>
              <a:blipFill rotWithShape="0">
                <a:blip r:embed="rId4"/>
                <a:stretch>
                  <a:fillRect t="-32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図形グループ 15"/>
          <p:cNvGrpSpPr/>
          <p:nvPr/>
        </p:nvGrpSpPr>
        <p:grpSpPr>
          <a:xfrm>
            <a:off x="4404577" y="1063281"/>
            <a:ext cx="2057391" cy="1628044"/>
            <a:chOff x="4404577" y="1063281"/>
            <a:chExt cx="2057391" cy="1628044"/>
          </a:xfrm>
        </p:grpSpPr>
        <p:cxnSp>
          <p:nvCxnSpPr>
            <p:cNvPr id="12" name="直線コネクタ 11"/>
            <p:cNvCxnSpPr/>
            <p:nvPr/>
          </p:nvCxnSpPr>
          <p:spPr>
            <a:xfrm>
              <a:off x="4804658" y="2506659"/>
              <a:ext cx="1653235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正方形/長方形 13"/>
            <p:cNvSpPr/>
            <p:nvPr/>
          </p:nvSpPr>
          <p:spPr>
            <a:xfrm>
              <a:off x="4404577" y="2321993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/>
                <a:t>π</a:t>
              </a:r>
              <a:endParaRPr lang="ja-JP" altLang="en-US" dirty="0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4404577" y="1063281"/>
              <a:ext cx="3080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/>
                <a:t>σ</a:t>
              </a:r>
              <a:endParaRPr lang="ja-JP" altLang="en-US" dirty="0"/>
            </a:p>
          </p:txBody>
        </p:sp>
        <p:cxnSp>
          <p:nvCxnSpPr>
            <p:cNvPr id="36" name="直線コネクタ 35"/>
            <p:cNvCxnSpPr/>
            <p:nvPr/>
          </p:nvCxnSpPr>
          <p:spPr>
            <a:xfrm>
              <a:off x="4804658" y="1247947"/>
              <a:ext cx="1653235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図形グループ 37"/>
            <p:cNvGrpSpPr/>
            <p:nvPr/>
          </p:nvGrpSpPr>
          <p:grpSpPr>
            <a:xfrm>
              <a:off x="5357439" y="1354266"/>
              <a:ext cx="547673" cy="1086556"/>
              <a:chOff x="3963840" y="4531517"/>
              <a:chExt cx="547673" cy="1086556"/>
            </a:xfrm>
          </p:grpSpPr>
          <p:cxnSp>
            <p:nvCxnSpPr>
              <p:cNvPr id="26" name="直線矢印コネクタ 25"/>
              <p:cNvCxnSpPr/>
              <p:nvPr/>
            </p:nvCxnSpPr>
            <p:spPr>
              <a:xfrm flipV="1">
                <a:off x="3963840" y="4531517"/>
                <a:ext cx="0" cy="10865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矢印コネクタ 46"/>
              <p:cNvCxnSpPr/>
              <p:nvPr/>
            </p:nvCxnSpPr>
            <p:spPr>
              <a:xfrm>
                <a:off x="4511513" y="4531517"/>
                <a:ext cx="0" cy="10865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テキスト ボックス 38"/>
            <p:cNvSpPr txBox="1"/>
            <p:nvPr/>
          </p:nvSpPr>
          <p:spPr>
            <a:xfrm>
              <a:off x="5918229" y="1747450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/>
                <a:t>曲率</a:t>
              </a: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4713006" y="1639728"/>
              <a:ext cx="6575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dirty="0"/>
                <a:t>スピン</a:t>
              </a:r>
              <a:endParaRPr kumimoji="1" lang="en-US" altLang="ja-JP" sz="1400" dirty="0"/>
            </a:p>
            <a:p>
              <a:pPr algn="ctr"/>
              <a:r>
                <a:rPr kumimoji="1" lang="ja-JP" altLang="en-US" sz="1400" dirty="0"/>
                <a:t>軌道</a:t>
              </a:r>
            </a:p>
          </p:txBody>
        </p:sp>
      </p:grp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6879229" y="942397"/>
            <a:ext cx="21611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チューブ</a:t>
            </a:r>
            <a:r>
              <a:rPr lang="ja-JP" altLang="en-US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表面の曲率</a:t>
            </a:r>
            <a:endParaRPr lang="en-US" altLang="ja-JP" dirty="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grpSp>
        <p:nvGrpSpPr>
          <p:cNvPr id="49" name="図形グループ 48"/>
          <p:cNvGrpSpPr/>
          <p:nvPr/>
        </p:nvGrpSpPr>
        <p:grpSpPr>
          <a:xfrm>
            <a:off x="7063798" y="1185161"/>
            <a:ext cx="1606594" cy="1888274"/>
            <a:chOff x="5401298" y="1430952"/>
            <a:chExt cx="2443656" cy="2872097"/>
          </a:xfrm>
        </p:grpSpPr>
        <p:grpSp>
          <p:nvGrpSpPr>
            <p:cNvPr id="40" name="図形グループ 39"/>
            <p:cNvGrpSpPr/>
            <p:nvPr/>
          </p:nvGrpSpPr>
          <p:grpSpPr>
            <a:xfrm>
              <a:off x="5401298" y="1430952"/>
              <a:ext cx="2245078" cy="1212075"/>
              <a:chOff x="5401298" y="1430952"/>
              <a:chExt cx="2245078" cy="1212075"/>
            </a:xfrm>
          </p:grpSpPr>
          <p:grpSp>
            <p:nvGrpSpPr>
              <p:cNvPr id="61" name="図形グループ 60"/>
              <p:cNvGrpSpPr/>
              <p:nvPr/>
            </p:nvGrpSpPr>
            <p:grpSpPr>
              <a:xfrm>
                <a:off x="5897468" y="1601627"/>
                <a:ext cx="1748908" cy="1041400"/>
                <a:chOff x="984770" y="5604189"/>
                <a:chExt cx="1748908" cy="1041400"/>
              </a:xfrm>
            </p:grpSpPr>
            <p:pic>
              <p:nvPicPr>
                <p:cNvPr id="13" name="図 12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3890196">
                  <a:off x="648220" y="5940739"/>
                  <a:ext cx="1041400" cy="368300"/>
                </a:xfrm>
                <a:prstGeom prst="rect">
                  <a:avLst/>
                </a:prstGeom>
              </p:spPr>
            </p:pic>
            <p:pic>
              <p:nvPicPr>
                <p:cNvPr id="55" name="図 54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1440925">
                  <a:off x="1692278" y="5921998"/>
                  <a:ext cx="1041400" cy="368300"/>
                </a:xfrm>
                <a:prstGeom prst="rect">
                  <a:avLst/>
                </a:prstGeom>
              </p:spPr>
            </p:pic>
          </p:grpSp>
          <p:sp>
            <p:nvSpPr>
              <p:cNvPr id="3" name="正方形/長方形 2"/>
              <p:cNvSpPr/>
              <p:nvPr/>
            </p:nvSpPr>
            <p:spPr>
              <a:xfrm>
                <a:off x="5401298" y="1593088"/>
                <a:ext cx="604131" cy="561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b="1" i="1" dirty="0">
                    <a:solidFill>
                      <a:srgbClr val="000000"/>
                    </a:solidFill>
                    <a:latin typeface="Symbol" charset="2"/>
                    <a:ea typeface="ＭＳ Ｐゴシック"/>
                    <a:cs typeface="Symbol" charset="2"/>
                  </a:rPr>
                  <a:t>p</a:t>
                </a:r>
                <a:endParaRPr lang="ja-JP" altLang="en-US" dirty="0">
                  <a:solidFill>
                    <a:srgbClr val="000000"/>
                  </a:solidFill>
                  <a:latin typeface="Tahoma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" name="正方形/長方形 3"/>
              <p:cNvSpPr/>
              <p:nvPr/>
            </p:nvSpPr>
            <p:spPr>
              <a:xfrm>
                <a:off x="6469269" y="1430952"/>
                <a:ext cx="670578" cy="561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b="1" i="1" dirty="0">
                    <a:solidFill>
                      <a:srgbClr val="000000"/>
                    </a:solidFill>
                    <a:latin typeface="Symbol" charset="2"/>
                    <a:ea typeface="ＭＳ Ｐゴシック"/>
                    <a:cs typeface="Symbol" charset="2"/>
                  </a:rPr>
                  <a:t>s</a:t>
                </a:r>
                <a:endParaRPr lang="ja-JP" altLang="en-US" dirty="0">
                  <a:solidFill>
                    <a:srgbClr val="000000"/>
                  </a:solidFill>
                  <a:latin typeface="Tahoma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48" name="図形グループ 47"/>
            <p:cNvGrpSpPr/>
            <p:nvPr/>
          </p:nvGrpSpPr>
          <p:grpSpPr>
            <a:xfrm>
              <a:off x="5457785" y="1976815"/>
              <a:ext cx="2387169" cy="2326234"/>
              <a:chOff x="5835116" y="4816979"/>
              <a:chExt cx="2387169" cy="2326234"/>
            </a:xfrm>
          </p:grpSpPr>
          <p:sp>
            <p:nvSpPr>
              <p:cNvPr id="42" name="弦 41"/>
              <p:cNvSpPr/>
              <p:nvPr/>
            </p:nvSpPr>
            <p:spPr>
              <a:xfrm>
                <a:off x="5835116" y="4816979"/>
                <a:ext cx="2326234" cy="2326234"/>
              </a:xfrm>
              <a:prstGeom prst="chord">
                <a:avLst>
                  <a:gd name="adj1" fmla="val 11993797"/>
                  <a:gd name="adj2" fmla="val 20400381"/>
                </a:avLst>
              </a:prstGeom>
              <a:noFill/>
              <a:ln w="25400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3408" name="正方形/長方形 913407"/>
              <p:cNvSpPr/>
              <p:nvPr/>
            </p:nvSpPr>
            <p:spPr bwMode="auto">
              <a:xfrm>
                <a:off x="5835116" y="5492228"/>
                <a:ext cx="2387169" cy="18497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i="1">
                  <a:solidFill>
                    <a:srgbClr val="000000"/>
                  </a:solidFill>
                  <a:latin typeface="Tahoma" pitchFamily="-29" charset="0"/>
                  <a:ea typeface="ＭＳ Ｐゴシック" pitchFamily="-29" charset="-128"/>
                  <a:cs typeface="ＭＳ Ｐゴシック" pitchFamily="-29" charset="-128"/>
                </a:endParaRPr>
              </a:p>
            </p:txBody>
          </p:sp>
        </p:grp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6041-1EDA-E94D-86F3-DBBEB1D991AC}" type="slidenum">
              <a:rPr lang="ja-JP" altLang="en-US" smtClean="0"/>
              <a:pPr/>
              <a:t>11</a:t>
            </a:fld>
            <a:r>
              <a:rPr lang="en-US" altLang="ja-JP"/>
              <a:t>/31</a:t>
            </a:r>
            <a:endParaRPr lang="ja-JP" altLang="en-US" dirty="0"/>
          </a:p>
        </p:txBody>
      </p:sp>
      <p:grpSp>
        <p:nvGrpSpPr>
          <p:cNvPr id="17" name="図形グループ 16"/>
          <p:cNvGrpSpPr/>
          <p:nvPr/>
        </p:nvGrpSpPr>
        <p:grpSpPr>
          <a:xfrm>
            <a:off x="3092315" y="2809825"/>
            <a:ext cx="6012956" cy="2823172"/>
            <a:chOff x="3092315" y="2809825"/>
            <a:chExt cx="6012956" cy="28231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正方形/長方形 40"/>
                <p:cNvSpPr/>
                <p:nvPr/>
              </p:nvSpPr>
              <p:spPr>
                <a:xfrm>
                  <a:off x="3220476" y="3280816"/>
                  <a:ext cx="4464427" cy="432554"/>
                </a:xfrm>
                <a:prstGeom prst="rect">
                  <a:avLst/>
                </a:prstGeom>
                <a:ln w="22225">
                  <a:noFill/>
                </a:ln>
                <a:effectLst/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ja-JP" i="1" smtClean="0">
                          <a:latin typeface="Cambria Math" charset="0"/>
                        </a:rPr>
                        <m:t>𝐻</m:t>
                      </m:r>
                      <m:d>
                        <m:dPr>
                          <m:ctrlPr>
                            <a:rPr lang="mr-IN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hr-HR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  <m:r>
                        <a:rPr lang="en-US" altLang="ja-JP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ja-JP">
                              <a:latin typeface="Cambria Math" charset="0"/>
                            </a:rPr>
                            <m:t>so</m:t>
                          </m:r>
                        </m:sub>
                      </m:sSub>
                    </m:oMath>
                  </a14:m>
                  <a:r>
                    <a:rPr lang="en-US" altLang="ja-JP" dirty="0"/>
                    <a:t>,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ja-JP">
                              <a:latin typeface="Cambria Math" charset="0"/>
                            </a:rPr>
                            <m:t>so</m:t>
                          </m:r>
                        </m:sub>
                      </m:sSub>
                      <m:r>
                        <m:rPr>
                          <m:aln/>
                        </m:rPr>
                        <a:rPr lang="en-US" altLang="ja-JP" i="1">
                          <a:latin typeface="Cambria Math" charset="0"/>
                        </a:rPr>
                        <m:t>=</m:t>
                      </m:r>
                      <m:r>
                        <a:rPr lang="en-US" altLang="ja-JP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−ℏ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𝐹</m:t>
                          </m:r>
                        </m:sub>
                      </m:sSub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𝑠</m:t>
                      </m:r>
                      <m:sSub>
                        <m:sSub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ja-JP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Δ</m:t>
                          </m:r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𝑠𝑜</m:t>
                          </m:r>
                        </m:sub>
                      </m:sSub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ja-JP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sub>
                      </m:sSub>
                      <m:r>
                        <a:rPr lang="en-US" altLang="ja-JP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𝜏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𝑠</m:t>
                      </m:r>
                      <m:sSub>
                        <m:sSub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𝑠𝑜</m:t>
                          </m:r>
                        </m:sub>
                      </m:sSub>
                    </m:oMath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41" name="正方形/長方形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0476" y="3280816"/>
                  <a:ext cx="4464427" cy="43255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8310"/>
                  </a:stretch>
                </a:blipFill>
                <a:ln w="22225">
                  <a:noFill/>
                </a:ln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正方形/長方形 42"/>
                <p:cNvSpPr/>
                <p:nvPr/>
              </p:nvSpPr>
              <p:spPr>
                <a:xfrm>
                  <a:off x="4199758" y="3717508"/>
                  <a:ext cx="4747838" cy="8036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ja-JP" sz="1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</m:t>
                          </m:r>
                          <m:r>
                            <m:rPr>
                              <m:sty m:val="p"/>
                            </m:rPr>
                            <a:rPr lang="el-GR" altLang="ja-JP" sz="1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Δ</m:t>
                          </m:r>
                          <m:r>
                            <a:rPr lang="en-US" altLang="ja-JP" sz="1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ja-JP" sz="14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so</m:t>
                          </m:r>
                        </m:sub>
                      </m:sSub>
                      <m:r>
                        <a:rPr lang="en-US" altLang="ja-JP" sz="1400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altLang="ja-JP" sz="1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𝑠</m:t>
                      </m:r>
                      <m:f>
                        <m:fPr>
                          <m:ctrlPr>
                            <a:rPr lang="mr-IN" altLang="ja-JP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ja-JP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1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ja-JP" sz="1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ja-JP" sz="1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ja-JP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ja-JP" sz="140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so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ja-JP" sz="1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ja-JP" altLang="en-US" sz="1400" dirty="0"/>
                    <a:t>：</a:t>
                  </a:r>
                  <a:r>
                    <a:rPr lang="en-US" altLang="ja-JP" sz="1400" dirty="0"/>
                    <a:t> </a:t>
                  </a:r>
                  <a:r>
                    <a:rPr lang="ja-JP" altLang="en-US" sz="1400" dirty="0"/>
                    <a:t>スピン↑↓で反対方向のディラック点シフト</a:t>
                  </a:r>
                  <a:endParaRPr lang="en-US" altLang="ja-JP" sz="1400" dirty="0"/>
                </a:p>
                <a:p>
                  <a14:m>
                    <m:oMath xmlns:m="http://schemas.openxmlformats.org/officeDocument/2006/math">
                      <m:r>
                        <a:rPr lang="en-US" altLang="ja-JP" sz="1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𝜏</m:t>
                      </m:r>
                      <m:r>
                        <a:rPr lang="en-US" altLang="ja-JP" sz="1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𝑠</m:t>
                      </m:r>
                      <m:sSub>
                        <m:sSubPr>
                          <m:ctrlPr>
                            <a:rPr lang="en-US" altLang="ja-JP" sz="14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ja-JP" sz="1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𝜀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ja-JP" sz="140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so</m:t>
                          </m:r>
                        </m:sub>
                      </m:sSub>
                      <m:r>
                        <a:rPr lang="en-US" altLang="ja-JP" sz="1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altLang="ja-JP" sz="1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𝜏</m:t>
                      </m:r>
                      <m:r>
                        <a:rPr lang="en-US" altLang="ja-JP" sz="1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𝑠</m:t>
                      </m:r>
                      <m:sSub>
                        <m:sSubPr>
                          <m:ctrlPr>
                            <a:rPr lang="en-US" altLang="ja-JP" sz="14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ja-JP" sz="1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ja-JP" sz="1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ja-JP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400" i="1">
                              <a:latin typeface="Cambria Math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ja-JP" sz="1400">
                              <a:latin typeface="Cambria Math" charset="0"/>
                            </a:rPr>
                            <m:t>so</m:t>
                          </m:r>
                        </m:sub>
                      </m:sSub>
                      <m:f>
                        <m:fPr>
                          <m:ctrlPr>
                            <a:rPr lang="mr-IN" altLang="ja-JP" sz="14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140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ja-JP" sz="1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3</m:t>
                              </m:r>
                              <m:r>
                                <a:rPr lang="en-US" altLang="ja-JP" sz="1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ja-JP" sz="1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ja-JP" altLang="en-US" sz="1400" dirty="0"/>
                    <a:t>：</a:t>
                  </a:r>
                  <a:r>
                    <a:rPr lang="en-US" altLang="ja-JP" sz="1400" dirty="0"/>
                    <a:t> K/K’</a:t>
                  </a:r>
                  <a:r>
                    <a:rPr lang="ja-JP" altLang="en-US" sz="1400" dirty="0"/>
                    <a:t>で向きの異なる有効ゼーマン項</a:t>
                  </a:r>
                </a:p>
              </p:txBody>
            </p:sp>
          </mc:Choice>
          <mc:Fallback xmlns="">
            <p:sp>
              <p:nvSpPr>
                <p:cNvPr id="43" name="正方形/長方形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9758" y="3717508"/>
                  <a:ext cx="4747838" cy="80361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正方形/長方形 43"/>
                <p:cNvSpPr/>
                <p:nvPr/>
              </p:nvSpPr>
              <p:spPr>
                <a:xfrm>
                  <a:off x="3092315" y="5188516"/>
                  <a:ext cx="6012956" cy="44448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 dirty="0" smtClean="0">
                            <a:latin typeface="Cambria Math" charset="0"/>
                          </a:rPr>
                          <m:t>𝜀</m:t>
                        </m:r>
                        <m:d>
                          <m:dPr>
                            <m:ctrlPr>
                              <a:rPr lang="mr-IN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hr-HR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</m:acc>
                          </m:e>
                        </m:d>
                        <m:r>
                          <a:rPr lang="en-US" altLang="ja-JP" i="1">
                            <a:latin typeface="Cambria Math" charset="0"/>
                          </a:rPr>
                          <m:t>=</m:t>
                        </m:r>
                        <m:r>
                          <a:rPr lang="en-US" altLang="ja-JP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𝜏</m:t>
                        </m:r>
                        <m:r>
                          <a:rPr lang="en-US" altLang="ja-JP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𝜀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altLang="ja-JP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so</m:t>
                            </m:r>
                          </m:sub>
                        </m:sSub>
                        <m:r>
                          <a:rPr lang="en-US" altLang="ja-JP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±ℏ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𝐹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mr-IN" altLang="ja-JP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i="1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i="1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  <m:r>
                                          <a:rPr lang="en-US" altLang="ja-JP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ja-JP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𝜏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l-GR" altLang="ja-JP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Δ</m:t>
                                        </m:r>
                                        <m:r>
                                          <a:rPr lang="en-US" altLang="ja-JP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altLang="ja-JP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  <m:r>
                                      <a:rPr lang="en-US" altLang="ja-JP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ja-JP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l-GR" altLang="ja-JP" i="1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Δ</m:t>
                                        </m:r>
                                        <m:r>
                                          <a:rPr lang="en-US" altLang="ja-JP" i="1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nor/>
                                          </m:rPr>
                                          <a:rPr lang="en-US" altLang="ja-JP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so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ja-JP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ja-JP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mr-IN" altLang="ja-JP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i="1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i="1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𝑧</m:t>
                                            </m:r>
                                          </m:sub>
                                        </m:sSub>
                                        <m:r>
                                          <a:rPr lang="en-US" altLang="ja-JP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ja-JP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𝜏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l-GR" altLang="ja-JP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Δ</m:t>
                                        </m:r>
                                        <m:r>
                                          <a:rPr lang="en-US" altLang="ja-JP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altLang="ja-JP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ja-JP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br>
                    <a:rPr lang="en-US" altLang="ja-JP" i="1" dirty="0">
                      <a:latin typeface="Cambria Math" charset="0"/>
                      <a:ea typeface="Cambria Math" charset="0"/>
                      <a:cs typeface="Cambria Math" charset="0"/>
                    </a:rPr>
                  </a:br>
                  <a:endParaRPr lang="ja-JP" altLang="en-US" dirty="0"/>
                </a:p>
              </p:txBody>
            </p:sp>
          </mc:Choice>
          <mc:Fallback xmlns="">
            <p:sp>
              <p:nvSpPr>
                <p:cNvPr id="44" name="正方形/長方形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2315" y="5188516"/>
                  <a:ext cx="6012956" cy="44448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39726" b="-2054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正方形/長方形 44"/>
                <p:cNvSpPr/>
                <p:nvPr/>
              </p:nvSpPr>
              <p:spPr>
                <a:xfrm>
                  <a:off x="5370557" y="4543580"/>
                  <a:ext cx="3497881" cy="27911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1200" i="0">
                              <a:latin typeface="Cambria Math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ja-JP" sz="1200">
                              <a:latin typeface="Cambria Math" charset="0"/>
                            </a:rPr>
                            <m:t>so</m:t>
                          </m:r>
                        </m:sub>
                      </m:sSub>
                      <m:r>
                        <a:rPr lang="en-US" altLang="ja-JP" sz="1200" i="0">
                          <a:latin typeface="Cambria Math" charset="0"/>
                        </a:rPr>
                        <m:t>=6</m:t>
                      </m:r>
                    </m:oMath>
                  </a14:m>
                  <a:r>
                    <a:rPr lang="en-US" altLang="ja-JP" sz="1200" dirty="0" err="1">
                      <a:latin typeface="Cambria Math" charset="0"/>
                      <a:ea typeface="Cambria Math" charset="0"/>
                      <a:cs typeface="Cambria Math" charset="0"/>
                    </a:rPr>
                    <a:t>meV</a:t>
                  </a:r>
                  <a:r>
                    <a:rPr lang="en-US" altLang="ja-JP" sz="1200" dirty="0">
                      <a:latin typeface="Cambria Math" charset="0"/>
                      <a:ea typeface="Cambria Math" charset="0"/>
                      <a:cs typeface="Cambria Math" charset="0"/>
                    </a:rPr>
                    <a:t>,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ja-JP" sz="12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ja-JP" sz="1200" i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α</m:t>
                          </m:r>
                        </m:e>
                        <m:sub>
                          <m:r>
                            <a:rPr lang="en-US" altLang="ja-JP" sz="1200" i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ja-JP" sz="1200" i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′</m:t>
                          </m:r>
                        </m:sup>
                      </m:sSubSup>
                      <m:r>
                        <a:rPr lang="en-US" altLang="ja-JP" sz="1200" i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altLang="ja-JP" sz="12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8.8×</m:t>
                      </m:r>
                      <m:sSup>
                        <m:sSupPr>
                          <m:ctrlPr>
                            <a:rPr lang="en-US" altLang="ja-JP" sz="12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altLang="ja-JP" sz="1200" i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sz="12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−5</m:t>
                          </m:r>
                        </m:sup>
                      </m:sSup>
                    </m:oMath>
                  </a14:m>
                  <a:r>
                    <a:rPr lang="en-US" altLang="ja-JP" sz="1200" dirty="0"/>
                    <a:t>meV</a:t>
                  </a:r>
                  <a:r>
                    <a:rPr lang="en-US" altLang="ja-JP" sz="1200" baseline="30000" dirty="0"/>
                    <a:t>-1</a:t>
                  </a:r>
                  <a:r>
                    <a:rPr lang="en-US" altLang="ja-JP" sz="1200" dirty="0"/>
                    <a:t>,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12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1200" i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α</m:t>
                          </m:r>
                        </m:e>
                        <m:sub>
                          <m:r>
                            <a:rPr lang="en-US" altLang="ja-JP" sz="1200" i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1200" i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=−0.</m:t>
                      </m:r>
                      <m:r>
                        <a:rPr lang="en-US" altLang="ja-JP" sz="12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045</m:t>
                      </m:r>
                    </m:oMath>
                  </a14:m>
                  <a:r>
                    <a:rPr lang="en-US" altLang="ja-JP" sz="1200" dirty="0"/>
                    <a:t>nm</a:t>
                  </a:r>
                  <a:endParaRPr lang="ja-JP" altLang="en-US" sz="1200" dirty="0"/>
                </a:p>
              </p:txBody>
            </p:sp>
          </mc:Choice>
          <mc:Fallback xmlns="">
            <p:sp>
              <p:nvSpPr>
                <p:cNvPr id="45" name="正方形/長方形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0557" y="4543580"/>
                  <a:ext cx="3497881" cy="27911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739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下矢印 74"/>
            <p:cNvSpPr/>
            <p:nvPr/>
          </p:nvSpPr>
          <p:spPr>
            <a:xfrm>
              <a:off x="5452690" y="2809825"/>
              <a:ext cx="256032" cy="417393"/>
            </a:xfrm>
            <a:prstGeom prst="down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3" name="図形グループ 32"/>
          <p:cNvGrpSpPr/>
          <p:nvPr/>
        </p:nvGrpSpPr>
        <p:grpSpPr>
          <a:xfrm>
            <a:off x="65115" y="3486546"/>
            <a:ext cx="8884085" cy="3367489"/>
            <a:chOff x="65115" y="3486546"/>
            <a:chExt cx="8884085" cy="3367489"/>
          </a:xfrm>
        </p:grpSpPr>
        <p:grpSp>
          <p:nvGrpSpPr>
            <p:cNvPr id="28" name="図形グループ 27"/>
            <p:cNvGrpSpPr/>
            <p:nvPr/>
          </p:nvGrpSpPr>
          <p:grpSpPr>
            <a:xfrm>
              <a:off x="3054463" y="3729272"/>
              <a:ext cx="5894737" cy="2267000"/>
              <a:chOff x="3054463" y="3729272"/>
              <a:chExt cx="5894737" cy="2267000"/>
            </a:xfrm>
          </p:grpSpPr>
          <p:sp>
            <p:nvSpPr>
              <p:cNvPr id="19" name="角丸四角形 18"/>
              <p:cNvSpPr/>
              <p:nvPr/>
            </p:nvSpPr>
            <p:spPr>
              <a:xfrm>
                <a:off x="4199758" y="3729272"/>
                <a:ext cx="4749442" cy="429098"/>
              </a:xfrm>
              <a:prstGeom prst="roundRect">
                <a:avLst/>
              </a:prstGeom>
              <a:noFill/>
              <a:ln w="127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1" name="直線矢印コネクタ 20"/>
              <p:cNvCxnSpPr>
                <a:stCxn id="19" idx="1"/>
              </p:cNvCxnSpPr>
              <p:nvPr/>
            </p:nvCxnSpPr>
            <p:spPr>
              <a:xfrm flipH="1" flipV="1">
                <a:off x="3283889" y="3824577"/>
                <a:ext cx="915869" cy="11924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矢印コネクタ 23"/>
              <p:cNvCxnSpPr>
                <a:stCxn id="19" idx="1"/>
              </p:cNvCxnSpPr>
              <p:nvPr/>
            </p:nvCxnSpPr>
            <p:spPr>
              <a:xfrm flipH="1">
                <a:off x="3054463" y="3943821"/>
                <a:ext cx="1145295" cy="205245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0" name="図 2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15" y="3486546"/>
              <a:ext cx="3219397" cy="3367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6048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2" name="Line 4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40458C"/>
              </a:solidFill>
              <a:latin typeface="Calibri"/>
              <a:ea typeface="ＭＳ Ｐゴシック" pitchFamily="-29" charset="-128"/>
              <a:cs typeface="Calibri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609600" y="1524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000000"/>
                </a:solidFill>
                <a:latin typeface="Symbol" charset="2"/>
                <a:cs typeface="Symbol" charset="2"/>
              </a:rPr>
              <a:t>ナノチューブのスピン軌道相互作用</a:t>
            </a:r>
            <a:endParaRPr lang="ja-JP" altLang="en-US" sz="3200" dirty="0"/>
          </a:p>
        </p:txBody>
      </p:sp>
      <p:grpSp>
        <p:nvGrpSpPr>
          <p:cNvPr id="78" name="図形グループ 77"/>
          <p:cNvGrpSpPr/>
          <p:nvPr/>
        </p:nvGrpSpPr>
        <p:grpSpPr>
          <a:xfrm>
            <a:off x="5774946" y="3130117"/>
            <a:ext cx="3210062" cy="3231570"/>
            <a:chOff x="5340036" y="3130117"/>
            <a:chExt cx="3210062" cy="3231570"/>
          </a:xfrm>
        </p:grpSpPr>
        <p:grpSp>
          <p:nvGrpSpPr>
            <p:cNvPr id="60" name="図形グループ 59"/>
            <p:cNvGrpSpPr/>
            <p:nvPr/>
          </p:nvGrpSpPr>
          <p:grpSpPr>
            <a:xfrm>
              <a:off x="5340036" y="3130117"/>
              <a:ext cx="3210062" cy="2607538"/>
              <a:chOff x="663039" y="1281111"/>
              <a:chExt cx="3076872" cy="2499347"/>
            </a:xfrm>
          </p:grpSpPr>
          <p:pic>
            <p:nvPicPr>
              <p:cNvPr id="62" name="図 61" descr="SOSpliting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9533" y="1397032"/>
                <a:ext cx="1360378" cy="2383426"/>
              </a:xfrm>
              <a:prstGeom prst="rect">
                <a:avLst/>
              </a:prstGeom>
            </p:spPr>
          </p:pic>
          <p:pic>
            <p:nvPicPr>
              <p:cNvPr id="63" name="図 62" descr="SOSpliting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039" y="1397032"/>
                <a:ext cx="1360378" cy="2383426"/>
              </a:xfrm>
              <a:prstGeom prst="rect">
                <a:avLst/>
              </a:prstGeom>
            </p:spPr>
          </p:pic>
          <p:sp>
            <p:nvSpPr>
              <p:cNvPr id="64" name="正方形/長方形 63"/>
              <p:cNvSpPr/>
              <p:nvPr/>
            </p:nvSpPr>
            <p:spPr>
              <a:xfrm>
                <a:off x="2644802" y="2369045"/>
                <a:ext cx="458617" cy="4516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i="1" dirty="0">
                    <a:solidFill>
                      <a:srgbClr val="000000"/>
                    </a:solidFill>
                    <a:latin typeface="Calibri"/>
                    <a:ea typeface="ＭＳ Ｐゴシック"/>
                  </a:rPr>
                  <a:t>K’</a:t>
                </a:r>
                <a:endParaRPr lang="ja-JP" altLang="en-US" dirty="0">
                  <a:solidFill>
                    <a:srgbClr val="000000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65" name="正方形/長方形 64"/>
              <p:cNvSpPr/>
              <p:nvPr/>
            </p:nvSpPr>
            <p:spPr>
              <a:xfrm>
                <a:off x="926538" y="2369045"/>
                <a:ext cx="414035" cy="4516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i="1" dirty="0">
                    <a:solidFill>
                      <a:srgbClr val="000000"/>
                    </a:solidFill>
                    <a:latin typeface="Calibri"/>
                    <a:ea typeface="ＭＳ Ｐゴシック"/>
                  </a:rPr>
                  <a:t>K</a:t>
                </a:r>
                <a:endParaRPr lang="ja-JP" altLang="en-US" dirty="0">
                  <a:solidFill>
                    <a:srgbClr val="000000"/>
                  </a:solidFill>
                  <a:latin typeface="Calibri"/>
                  <a:ea typeface="ＭＳ Ｐゴシック"/>
                </a:endParaRPr>
              </a:p>
            </p:txBody>
          </p:sp>
          <p:grpSp>
            <p:nvGrpSpPr>
              <p:cNvPr id="66" name="図形グループ 65"/>
              <p:cNvGrpSpPr/>
              <p:nvPr/>
            </p:nvGrpSpPr>
            <p:grpSpPr>
              <a:xfrm>
                <a:off x="1538848" y="1281111"/>
                <a:ext cx="183807" cy="279427"/>
                <a:chOff x="5096434" y="5330524"/>
                <a:chExt cx="183807" cy="279427"/>
              </a:xfrm>
            </p:grpSpPr>
            <p:sp>
              <p:nvSpPr>
                <p:cNvPr id="76" name="Line 105"/>
                <p:cNvSpPr>
                  <a:spLocks noChangeShapeType="1"/>
                </p:cNvSpPr>
                <p:nvPr/>
              </p:nvSpPr>
              <p:spPr bwMode="auto">
                <a:xfrm rot="20780585" flipH="1">
                  <a:off x="5096434" y="5330524"/>
                  <a:ext cx="183807" cy="279427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77" name="Oval 96"/>
                <p:cNvSpPr>
                  <a:spLocks noChangeArrowheads="1"/>
                </p:cNvSpPr>
                <p:nvPr/>
              </p:nvSpPr>
              <p:spPr bwMode="auto">
                <a:xfrm>
                  <a:off x="5105400" y="5410200"/>
                  <a:ext cx="163633" cy="15823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3366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 anchor="b" anchorCtr="1">
                  <a:prstTxWarp prst="textNoShape">
                    <a:avLst/>
                  </a:prstTxWarp>
                </a:bodyPr>
                <a:lstStyle/>
                <a:p>
                  <a:endParaRPr lang="en-US" altLang="ja-JP" sz="1600" b="1" dirty="0">
                    <a:latin typeface="Arial" pitchFamily="-105" charset="0"/>
                    <a:ea typeface="メイリオ" pitchFamily="-105" charset="-128"/>
                    <a:cs typeface="メイリオ" pitchFamily="-105" charset="-128"/>
                  </a:endParaRPr>
                </a:p>
              </p:txBody>
            </p:sp>
          </p:grpSp>
          <p:grpSp>
            <p:nvGrpSpPr>
              <p:cNvPr id="67" name="図形グループ 66"/>
              <p:cNvGrpSpPr/>
              <p:nvPr/>
            </p:nvGrpSpPr>
            <p:grpSpPr>
              <a:xfrm rot="10800000">
                <a:off x="1537368" y="2220686"/>
                <a:ext cx="183807" cy="279427"/>
                <a:chOff x="5096434" y="5330524"/>
                <a:chExt cx="183807" cy="279427"/>
              </a:xfrm>
            </p:grpSpPr>
            <p:sp>
              <p:nvSpPr>
                <p:cNvPr id="74" name="Line 105"/>
                <p:cNvSpPr>
                  <a:spLocks noChangeShapeType="1"/>
                </p:cNvSpPr>
                <p:nvPr/>
              </p:nvSpPr>
              <p:spPr bwMode="auto">
                <a:xfrm rot="20780585" flipH="1">
                  <a:off x="5096434" y="5330524"/>
                  <a:ext cx="183807" cy="279427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75" name="Oval 96"/>
                <p:cNvSpPr>
                  <a:spLocks noChangeArrowheads="1"/>
                </p:cNvSpPr>
                <p:nvPr/>
              </p:nvSpPr>
              <p:spPr bwMode="auto">
                <a:xfrm>
                  <a:off x="5105400" y="5410200"/>
                  <a:ext cx="163633" cy="15823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3366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 anchor="b" anchorCtr="1">
                  <a:prstTxWarp prst="textNoShape">
                    <a:avLst/>
                  </a:prstTxWarp>
                </a:bodyPr>
                <a:lstStyle/>
                <a:p>
                  <a:endParaRPr lang="en-US" altLang="ja-JP" sz="1600" b="1" dirty="0">
                    <a:latin typeface="Arial" pitchFamily="-105" charset="0"/>
                    <a:ea typeface="メイリオ" pitchFamily="-105" charset="-128"/>
                    <a:cs typeface="メイリオ" pitchFamily="-105" charset="-128"/>
                  </a:endParaRPr>
                </a:p>
              </p:txBody>
            </p:sp>
          </p:grpSp>
          <p:grpSp>
            <p:nvGrpSpPr>
              <p:cNvPr id="68" name="図形グループ 67"/>
              <p:cNvGrpSpPr/>
              <p:nvPr/>
            </p:nvGrpSpPr>
            <p:grpSpPr>
              <a:xfrm rot="10800000">
                <a:off x="3233330" y="1324015"/>
                <a:ext cx="183807" cy="279427"/>
                <a:chOff x="5096434" y="5330524"/>
                <a:chExt cx="183807" cy="279427"/>
              </a:xfrm>
            </p:grpSpPr>
            <p:sp>
              <p:nvSpPr>
                <p:cNvPr id="72" name="Line 105"/>
                <p:cNvSpPr>
                  <a:spLocks noChangeShapeType="1"/>
                </p:cNvSpPr>
                <p:nvPr/>
              </p:nvSpPr>
              <p:spPr bwMode="auto">
                <a:xfrm rot="20780585" flipH="1">
                  <a:off x="5096434" y="5330524"/>
                  <a:ext cx="183807" cy="279427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73" name="Oval 96"/>
                <p:cNvSpPr>
                  <a:spLocks noChangeArrowheads="1"/>
                </p:cNvSpPr>
                <p:nvPr/>
              </p:nvSpPr>
              <p:spPr bwMode="auto">
                <a:xfrm>
                  <a:off x="5105400" y="5410200"/>
                  <a:ext cx="163633" cy="15823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3366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 anchor="b" anchorCtr="1">
                  <a:prstTxWarp prst="textNoShape">
                    <a:avLst/>
                  </a:prstTxWarp>
                </a:bodyPr>
                <a:lstStyle/>
                <a:p>
                  <a:endParaRPr lang="en-US" altLang="ja-JP" sz="1600" b="1" dirty="0">
                    <a:latin typeface="Arial" pitchFamily="-105" charset="0"/>
                    <a:ea typeface="メイリオ" pitchFamily="-105" charset="-128"/>
                    <a:cs typeface="メイリオ" pitchFamily="-105" charset="-128"/>
                  </a:endParaRPr>
                </a:p>
              </p:txBody>
            </p:sp>
          </p:grpSp>
          <p:grpSp>
            <p:nvGrpSpPr>
              <p:cNvPr id="69" name="図形グループ 68"/>
              <p:cNvGrpSpPr/>
              <p:nvPr/>
            </p:nvGrpSpPr>
            <p:grpSpPr>
              <a:xfrm>
                <a:off x="3233330" y="2220687"/>
                <a:ext cx="183807" cy="279427"/>
                <a:chOff x="5096434" y="5330524"/>
                <a:chExt cx="183807" cy="279427"/>
              </a:xfrm>
            </p:grpSpPr>
            <p:sp>
              <p:nvSpPr>
                <p:cNvPr id="70" name="Line 105"/>
                <p:cNvSpPr>
                  <a:spLocks noChangeShapeType="1"/>
                </p:cNvSpPr>
                <p:nvPr/>
              </p:nvSpPr>
              <p:spPr bwMode="auto">
                <a:xfrm rot="20780585" flipH="1">
                  <a:off x="5096434" y="5330524"/>
                  <a:ext cx="183807" cy="279427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71" name="Oval 96"/>
                <p:cNvSpPr>
                  <a:spLocks noChangeArrowheads="1"/>
                </p:cNvSpPr>
                <p:nvPr/>
              </p:nvSpPr>
              <p:spPr bwMode="auto">
                <a:xfrm>
                  <a:off x="5105400" y="5410200"/>
                  <a:ext cx="163633" cy="15823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3366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 anchor="b" anchorCtr="1">
                  <a:prstTxWarp prst="textNoShape">
                    <a:avLst/>
                  </a:prstTxWarp>
                </a:bodyPr>
                <a:lstStyle/>
                <a:p>
                  <a:endParaRPr lang="en-US" altLang="ja-JP" sz="1600" b="1" dirty="0">
                    <a:latin typeface="Arial" pitchFamily="-105" charset="0"/>
                    <a:ea typeface="メイリオ" pitchFamily="-105" charset="-128"/>
                    <a:cs typeface="メイリオ" pitchFamily="-105" charset="-128"/>
                  </a:endParaRPr>
                </a:p>
              </p:txBody>
            </p:sp>
          </p:grpSp>
        </p:grpSp>
        <p:sp>
          <p:nvSpPr>
            <p:cNvPr id="80" name="Rectangle 3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5908794" y="5882963"/>
              <a:ext cx="2256290" cy="478724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pPr marL="342900" indent="-342900" algn="ctr"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F89F7"/>
                </a:buClr>
                <a:buSzPct val="110000"/>
              </a:pPr>
              <a:r>
                <a:rPr lang="en-US" altLang="ja-JP" sz="1400" dirty="0">
                  <a:solidFill>
                    <a:schemeClr val="tx1"/>
                  </a:solidFill>
                  <a:latin typeface="Calibri"/>
                  <a:ea typeface="ＭＳ Ｐゴシック"/>
                  <a:cs typeface="Calibri"/>
                </a:rPr>
                <a:t>K</a:t>
              </a:r>
              <a:r>
                <a:rPr lang="ja-JP" altLang="en-US" sz="1400" dirty="0">
                  <a:solidFill>
                    <a:schemeClr val="tx1"/>
                  </a:solidFill>
                  <a:latin typeface="Calibri"/>
                  <a:ea typeface="ＭＳ Ｐゴシック"/>
                  <a:cs typeface="Calibri"/>
                </a:rPr>
                <a:t>と</a:t>
              </a:r>
              <a:r>
                <a:rPr lang="en-US" altLang="ja-JP" sz="1400" dirty="0">
                  <a:solidFill>
                    <a:schemeClr val="tx1"/>
                  </a:solidFill>
                  <a:latin typeface="Calibri"/>
                  <a:ea typeface="ＭＳ Ｐゴシック"/>
                  <a:cs typeface="Calibri"/>
                </a:rPr>
                <a:t>K’</a:t>
              </a:r>
              <a:r>
                <a:rPr lang="ja-JP" altLang="en-US" sz="1400" dirty="0">
                  <a:solidFill>
                    <a:schemeClr val="tx1"/>
                  </a:solidFill>
                  <a:latin typeface="Calibri"/>
                  <a:ea typeface="ＭＳ Ｐゴシック"/>
                  <a:cs typeface="Calibri"/>
                </a:rPr>
                <a:t>でスピンの向きが逆！</a:t>
              </a:r>
              <a:endParaRPr lang="en-US" altLang="ja-JP" sz="14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endParaRPr>
            </a:p>
            <a:p>
              <a:pPr marL="342900" indent="-342900" algn="ctr"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F89F7"/>
                </a:buClr>
                <a:buSzPct val="110000"/>
              </a:pPr>
              <a:r>
                <a:rPr lang="ja-JP" altLang="en-US" sz="1400" dirty="0">
                  <a:solidFill>
                    <a:schemeClr val="tx1"/>
                  </a:solidFill>
                  <a:latin typeface="Calibri"/>
                  <a:ea typeface="ＭＳ Ｐゴシック"/>
                  <a:cs typeface="Calibri"/>
                </a:rPr>
                <a:t>（時間反転対称性）</a:t>
              </a:r>
              <a:endParaRPr lang="en-US" altLang="ja-JP" sz="14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6041-1EDA-E94D-86F3-DBBEB1D991AC}" type="slidenum">
              <a:rPr lang="ja-JP" altLang="en-US" smtClean="0"/>
              <a:pPr/>
              <a:t>12</a:t>
            </a:fld>
            <a:r>
              <a:rPr lang="en-US" altLang="ja-JP"/>
              <a:t>/31</a:t>
            </a:r>
            <a:endParaRPr lang="ja-JP" altLang="en-US" dirty="0"/>
          </a:p>
        </p:txBody>
      </p:sp>
      <p:grpSp>
        <p:nvGrpSpPr>
          <p:cNvPr id="8" name="図形グループ 7"/>
          <p:cNvGrpSpPr/>
          <p:nvPr/>
        </p:nvGrpSpPr>
        <p:grpSpPr>
          <a:xfrm>
            <a:off x="218250" y="2815199"/>
            <a:ext cx="5611947" cy="3842308"/>
            <a:chOff x="218250" y="2815199"/>
            <a:chExt cx="5611947" cy="3842308"/>
          </a:xfrm>
        </p:grpSpPr>
        <p:grpSp>
          <p:nvGrpSpPr>
            <p:cNvPr id="82" name="図形グループ 81"/>
            <p:cNvGrpSpPr/>
            <p:nvPr/>
          </p:nvGrpSpPr>
          <p:grpSpPr>
            <a:xfrm>
              <a:off x="218250" y="4833016"/>
              <a:ext cx="2882295" cy="1763958"/>
              <a:chOff x="182153" y="5161473"/>
              <a:chExt cx="2514436" cy="1538829"/>
            </a:xfrm>
          </p:grpSpPr>
          <p:grpSp>
            <p:nvGrpSpPr>
              <p:cNvPr id="81" name="図形グループ 80"/>
              <p:cNvGrpSpPr/>
              <p:nvPr/>
            </p:nvGrpSpPr>
            <p:grpSpPr>
              <a:xfrm>
                <a:off x="182153" y="5161473"/>
                <a:ext cx="2514436" cy="1538829"/>
                <a:chOff x="84812" y="5220766"/>
                <a:chExt cx="2514436" cy="1538829"/>
              </a:xfrm>
            </p:grpSpPr>
            <p:pic>
              <p:nvPicPr>
                <p:cNvPr id="83" name="図 82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63668" t="3065" r="6677" b="50978"/>
                <a:stretch/>
              </p:blipFill>
              <p:spPr>
                <a:xfrm>
                  <a:off x="1338203" y="5431973"/>
                  <a:ext cx="1261045" cy="1102453"/>
                </a:xfrm>
                <a:prstGeom prst="rect">
                  <a:avLst/>
                </a:prstGeom>
              </p:spPr>
            </p:pic>
            <p:sp>
              <p:nvSpPr>
                <p:cNvPr id="84" name="Rectangle 3" descr="Rectangle: Click to edit Master text styles&#10;Second level&#10;Third level&#10;Fourth level&#10;Fifth level"/>
                <p:cNvSpPr>
                  <a:spLocks noChangeArrowheads="1"/>
                </p:cNvSpPr>
                <p:nvPr/>
              </p:nvSpPr>
              <p:spPr bwMode="auto">
                <a:xfrm>
                  <a:off x="473946" y="5220766"/>
                  <a:ext cx="727972" cy="22267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342900" indent="-342900" algn="ctr" defTabSz="914400" fontAlgn="base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6F89F7"/>
                    </a:buClr>
                    <a:buSzPct val="110000"/>
                  </a:pPr>
                  <a:r>
                    <a:rPr lang="ja-JP" altLang="en-US" sz="1400" dirty="0">
                      <a:solidFill>
                        <a:srgbClr val="000000"/>
                      </a:solidFill>
                      <a:latin typeface="Calibri"/>
                      <a:ea typeface="ＭＳ Ｐゴシック" pitchFamily="-29" charset="-128"/>
                      <a:cs typeface="Calibri"/>
                    </a:rPr>
                    <a:t>伝導帯</a:t>
                  </a:r>
                  <a:endParaRPr lang="en-US" altLang="ja-JP" sz="1400" dirty="0">
                    <a:solidFill>
                      <a:srgbClr val="000000"/>
                    </a:solidFill>
                    <a:latin typeface="Calibri"/>
                    <a:ea typeface="ＭＳ Ｐゴシック" pitchFamily="-29" charset="-128"/>
                    <a:cs typeface="Calibri"/>
                  </a:endParaRPr>
                </a:p>
              </p:txBody>
            </p:sp>
            <p:sp>
              <p:nvSpPr>
                <p:cNvPr id="85" name="Rectangle 3" descr="Rectangle: Click to edit Master text styles&#10;Second level&#10;Third level&#10;Fourth level&#10;Fifth level"/>
                <p:cNvSpPr>
                  <a:spLocks noChangeArrowheads="1"/>
                </p:cNvSpPr>
                <p:nvPr/>
              </p:nvSpPr>
              <p:spPr bwMode="auto">
                <a:xfrm>
                  <a:off x="1497623" y="5230439"/>
                  <a:ext cx="1009518" cy="2060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342900" indent="-342900" algn="ctr" defTabSz="914400" fontAlgn="base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6F89F7"/>
                    </a:buClr>
                    <a:buSzPct val="110000"/>
                  </a:pPr>
                  <a:r>
                    <a:rPr lang="ja-JP" altLang="en-US" sz="1400" dirty="0">
                      <a:solidFill>
                        <a:srgbClr val="000000"/>
                      </a:solidFill>
                      <a:latin typeface="Calibri"/>
                      <a:ea typeface="ＭＳ Ｐゴシック" pitchFamily="-29" charset="-128"/>
                      <a:cs typeface="Calibri"/>
                    </a:rPr>
                    <a:t>価電子帯</a:t>
                  </a:r>
                  <a:endParaRPr lang="en-US" altLang="ja-JP" sz="1400" dirty="0">
                    <a:solidFill>
                      <a:srgbClr val="000000"/>
                    </a:solidFill>
                    <a:latin typeface="Calibri"/>
                    <a:ea typeface="ＭＳ Ｐゴシック" pitchFamily="-29" charset="-128"/>
                    <a:cs typeface="Calibri"/>
                  </a:endParaRPr>
                </a:p>
              </p:txBody>
            </p:sp>
            <p:pic>
              <p:nvPicPr>
                <p:cNvPr id="86" name="図 85"/>
                <p:cNvPicPr>
                  <a:picLocks noChangeAspect="1"/>
                </p:cNvPicPr>
                <p:nvPr/>
              </p:nvPicPr>
              <p:blipFill rotWithShape="1">
                <a:blip r:embed="rId5"/>
                <a:srcRect t="67151" r="55974"/>
                <a:stretch/>
              </p:blipFill>
              <p:spPr>
                <a:xfrm>
                  <a:off x="84812" y="5431974"/>
                  <a:ext cx="1232534" cy="1142648"/>
                </a:xfrm>
                <a:prstGeom prst="rect">
                  <a:avLst/>
                </a:prstGeom>
              </p:spPr>
            </p:pic>
            <p:sp>
              <p:nvSpPr>
                <p:cNvPr id="87" name="Rectangle 11" descr="Rectangle: Click to edit Master text styles&#10;Second level&#10;Third level&#10;Fourth level&#10;Fifth level"/>
                <p:cNvSpPr>
                  <a:spLocks noChangeArrowheads="1"/>
                </p:cNvSpPr>
                <p:nvPr/>
              </p:nvSpPr>
              <p:spPr bwMode="auto">
                <a:xfrm>
                  <a:off x="179833" y="6555173"/>
                  <a:ext cx="2386066" cy="204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342900" indent="-342900" defTabSz="914400" fontAlgn="base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6F89F7"/>
                    </a:buClr>
                    <a:buSzPct val="110000"/>
                  </a:pPr>
                  <a:r>
                    <a:rPr lang="en-US" altLang="ja-JP" sz="1200" dirty="0" err="1">
                      <a:solidFill>
                        <a:srgbClr val="000000"/>
                      </a:solidFill>
                      <a:latin typeface="Calibri"/>
                      <a:ea typeface="ＭＳ Ｐゴシック" pitchFamily="-29" charset="-128"/>
                      <a:cs typeface="Calibri"/>
                    </a:rPr>
                    <a:t>Kuemmeth</a:t>
                  </a:r>
                  <a:r>
                    <a:rPr lang="en-US" altLang="ja-JP" sz="1200" dirty="0">
                      <a:solidFill>
                        <a:srgbClr val="000000"/>
                      </a:solidFill>
                      <a:latin typeface="Calibri"/>
                      <a:ea typeface="ＭＳ Ｐゴシック" pitchFamily="-29" charset="-128"/>
                      <a:cs typeface="Calibri"/>
                    </a:rPr>
                    <a:t> </a:t>
                  </a:r>
                  <a:r>
                    <a:rPr lang="en-US" altLang="ja-JP" sz="1200" i="1" dirty="0">
                      <a:solidFill>
                        <a:srgbClr val="000000"/>
                      </a:solidFill>
                      <a:latin typeface="Calibri"/>
                      <a:ea typeface="ＭＳ Ｐゴシック" pitchFamily="-29" charset="-128"/>
                      <a:cs typeface="Calibri"/>
                    </a:rPr>
                    <a:t>et al., </a:t>
                  </a:r>
                  <a:r>
                    <a:rPr lang="en-US" altLang="ja-JP" sz="1200" dirty="0">
                      <a:solidFill>
                        <a:srgbClr val="000000"/>
                      </a:solidFill>
                      <a:latin typeface="Calibri"/>
                      <a:ea typeface="ＭＳ Ｐゴシック" pitchFamily="-29" charset="-128"/>
                      <a:cs typeface="Calibri"/>
                    </a:rPr>
                    <a:t>Nature </a:t>
                  </a:r>
                  <a:r>
                    <a:rPr lang="en-US" altLang="ja-JP" sz="1200" b="1" dirty="0">
                      <a:solidFill>
                        <a:srgbClr val="000000"/>
                      </a:solidFill>
                      <a:latin typeface="Calibri"/>
                      <a:ea typeface="ＭＳ Ｐゴシック" pitchFamily="-29" charset="-128"/>
                      <a:cs typeface="Calibri"/>
                    </a:rPr>
                    <a:t>452</a:t>
                  </a:r>
                  <a:r>
                    <a:rPr lang="en-US" altLang="ja-JP" sz="1200" dirty="0">
                      <a:solidFill>
                        <a:srgbClr val="000000"/>
                      </a:solidFill>
                      <a:latin typeface="Calibri"/>
                      <a:ea typeface="ＭＳ Ｐゴシック" pitchFamily="-29" charset="-128"/>
                      <a:cs typeface="Calibri"/>
                    </a:rPr>
                    <a:t>, 448 (2008)</a:t>
                  </a:r>
                </a:p>
              </p:txBody>
            </p:sp>
          </p:grpSp>
          <p:sp>
            <p:nvSpPr>
              <p:cNvPr id="89" name="円/楕円 88"/>
              <p:cNvSpPr/>
              <p:nvPr/>
            </p:nvSpPr>
            <p:spPr bwMode="auto">
              <a:xfrm>
                <a:off x="2074042" y="5550352"/>
                <a:ext cx="545070" cy="194618"/>
              </a:xfrm>
              <a:prstGeom prst="ellips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-29" charset="0"/>
                  <a:ea typeface="ＭＳ Ｐゴシック" pitchFamily="-29" charset="-128"/>
                  <a:cs typeface="ＭＳ Ｐゴシック" pitchFamily="-29" charset="-128"/>
                </a:endParaRPr>
              </a:p>
            </p:txBody>
          </p:sp>
          <p:sp>
            <p:nvSpPr>
              <p:cNvPr id="90" name="円/楕円 89"/>
              <p:cNvSpPr/>
              <p:nvPr/>
            </p:nvSpPr>
            <p:spPr bwMode="auto">
              <a:xfrm>
                <a:off x="798419" y="5952127"/>
                <a:ext cx="616267" cy="194618"/>
              </a:xfrm>
              <a:prstGeom prst="ellips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-29" charset="0"/>
                  <a:ea typeface="ＭＳ Ｐゴシック" pitchFamily="-29" charset="-128"/>
                  <a:cs typeface="ＭＳ Ｐゴシック" pitchFamily="-29" charset="-128"/>
                </a:endParaRPr>
              </a:p>
            </p:txBody>
          </p:sp>
        </p:grpSp>
        <p:grpSp>
          <p:nvGrpSpPr>
            <p:cNvPr id="27" name="図形グループ 26"/>
            <p:cNvGrpSpPr/>
            <p:nvPr/>
          </p:nvGrpSpPr>
          <p:grpSpPr>
            <a:xfrm>
              <a:off x="1941147" y="2815199"/>
              <a:ext cx="3889050" cy="3842308"/>
              <a:chOff x="-510454" y="2170692"/>
              <a:chExt cx="3889050" cy="3842308"/>
            </a:xfrm>
          </p:grpSpPr>
          <p:grpSp>
            <p:nvGrpSpPr>
              <p:cNvPr id="79" name="図形グループ 78"/>
              <p:cNvGrpSpPr/>
              <p:nvPr/>
            </p:nvGrpSpPr>
            <p:grpSpPr>
              <a:xfrm>
                <a:off x="-510454" y="2170692"/>
                <a:ext cx="3889050" cy="3842308"/>
                <a:chOff x="737306" y="2835116"/>
                <a:chExt cx="3889050" cy="3842308"/>
              </a:xfrm>
            </p:grpSpPr>
            <p:pic>
              <p:nvPicPr>
                <p:cNvPr id="41" name="図 40" descr="cuttingLine_metalSemiI-Semi.gif"/>
                <p:cNvPicPr>
                  <a:picLocks noChangeAspect="1"/>
                </p:cNvPicPr>
                <p:nvPr/>
              </p:nvPicPr>
              <p:blipFill rotWithShape="1">
                <a:blip r:embed="rId6"/>
                <a:srcRect t="4248" b="14230"/>
                <a:stretch/>
              </p:blipFill>
              <p:spPr>
                <a:xfrm>
                  <a:off x="2072394" y="2835116"/>
                  <a:ext cx="2553962" cy="3386462"/>
                </a:xfrm>
                <a:prstGeom prst="rect">
                  <a:avLst/>
                </a:prstGeom>
              </p:spPr>
            </p:pic>
            <p:sp>
              <p:nvSpPr>
                <p:cNvPr id="45" name="Rectangle 3" descr="Rectangle: Click to edit Master text styles&#10;Second level&#10;Third level&#10;Fourth level&#10;Fifth level"/>
                <p:cNvSpPr>
                  <a:spLocks noChangeArrowheads="1"/>
                </p:cNvSpPr>
                <p:nvPr/>
              </p:nvSpPr>
              <p:spPr bwMode="auto">
                <a:xfrm>
                  <a:off x="737306" y="3814240"/>
                  <a:ext cx="1236444" cy="744975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342900" indent="-342900" algn="r" defTabSz="914400" fontAlgn="base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6F89F7"/>
                    </a:buClr>
                    <a:buSzPct val="110000"/>
                  </a:pPr>
                  <a:r>
                    <a:rPr lang="ja-JP" altLang="en-US" sz="1400" dirty="0">
                      <a:solidFill>
                        <a:schemeClr val="tx1"/>
                      </a:solidFill>
                      <a:latin typeface="Calibri"/>
                      <a:ea typeface="ＭＳ Ｐゴシック"/>
                      <a:cs typeface="Calibri"/>
                    </a:rPr>
                    <a:t>伝導帯と</a:t>
                  </a:r>
                  <a:endParaRPr lang="en-US" altLang="ja-JP" sz="1400" dirty="0">
                    <a:solidFill>
                      <a:schemeClr val="tx1"/>
                    </a:solidFill>
                    <a:latin typeface="Calibri"/>
                    <a:ea typeface="ＭＳ Ｐゴシック"/>
                    <a:cs typeface="Calibri"/>
                  </a:endParaRPr>
                </a:p>
                <a:p>
                  <a:pPr marL="342900" indent="-342900" algn="r" defTabSz="914400" fontAlgn="base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6F89F7"/>
                    </a:buClr>
                    <a:buSzPct val="110000"/>
                  </a:pPr>
                  <a:r>
                    <a:rPr lang="ja-JP" altLang="en-US" sz="1400" dirty="0">
                      <a:solidFill>
                        <a:schemeClr val="tx1"/>
                      </a:solidFill>
                      <a:latin typeface="Calibri"/>
                      <a:ea typeface="ＭＳ Ｐゴシック"/>
                      <a:cs typeface="Calibri"/>
                    </a:rPr>
                    <a:t>価電子帯で</a:t>
                  </a:r>
                  <a:endParaRPr lang="en-US" altLang="ja-JP" sz="1400" dirty="0">
                    <a:solidFill>
                      <a:schemeClr val="tx1"/>
                    </a:solidFill>
                    <a:latin typeface="Calibri"/>
                    <a:ea typeface="ＭＳ Ｐゴシック"/>
                    <a:cs typeface="Calibri"/>
                  </a:endParaRPr>
                </a:p>
                <a:p>
                  <a:pPr marL="342900" indent="-342900" algn="r" defTabSz="914400" fontAlgn="base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6F89F7"/>
                    </a:buClr>
                    <a:buSzPct val="110000"/>
                  </a:pPr>
                  <a:r>
                    <a:rPr lang="ja-JP" altLang="en-US" sz="1400" dirty="0">
                      <a:solidFill>
                        <a:schemeClr val="tx1"/>
                      </a:solidFill>
                      <a:latin typeface="Calibri"/>
                      <a:ea typeface="ＭＳ Ｐゴシック"/>
                      <a:cs typeface="Calibri"/>
                    </a:rPr>
                    <a:t>非対称な分裂</a:t>
                  </a:r>
                  <a:endParaRPr lang="en-US" altLang="ja-JP" sz="1400" dirty="0">
                    <a:solidFill>
                      <a:schemeClr val="tx1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  <p:sp>
              <p:nvSpPr>
                <p:cNvPr id="46" name="テキスト ボックス 45"/>
                <p:cNvSpPr txBox="1"/>
                <p:nvPr/>
              </p:nvSpPr>
              <p:spPr>
                <a:xfrm>
                  <a:off x="2556587" y="6369647"/>
                  <a:ext cx="151798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57200" indent="-457200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ja-JP" altLang="en-US" sz="1400" dirty="0">
                      <a:solidFill>
                        <a:srgbClr val="000000"/>
                      </a:solidFill>
                      <a:latin typeface="Calibri"/>
                      <a:ea typeface="ＭＳ Ｐゴシック" pitchFamily="-29" charset="-128"/>
                      <a:cs typeface="Calibri"/>
                    </a:rPr>
                    <a:t>カッティングライン</a:t>
                  </a:r>
                  <a:endParaRPr lang="en-US" altLang="ja-JP" sz="1400" baseline="-25000" dirty="0">
                    <a:solidFill>
                      <a:srgbClr val="000000"/>
                    </a:solidFill>
                    <a:latin typeface="Calibri"/>
                    <a:ea typeface="ＭＳ Ｐゴシック" pitchFamily="-29" charset="-128"/>
                    <a:cs typeface="Calibri"/>
                  </a:endParaRPr>
                </a:p>
              </p:txBody>
            </p:sp>
            <p:cxnSp>
              <p:nvCxnSpPr>
                <p:cNvPr id="53" name="直線矢印コネクタ 52"/>
                <p:cNvCxnSpPr>
                  <a:stCxn id="45" idx="3"/>
                </p:cNvCxnSpPr>
                <p:nvPr/>
              </p:nvCxnSpPr>
              <p:spPr bwMode="auto">
                <a:xfrm flipV="1">
                  <a:off x="1973750" y="3853814"/>
                  <a:ext cx="344304" cy="332914"/>
                </a:xfrm>
                <a:prstGeom prst="straightConnector1">
                  <a:avLst/>
                </a:prstGeom>
                <a:noFill/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54" name="直線矢印コネクタ 53"/>
                <p:cNvCxnSpPr>
                  <a:stCxn id="45" idx="3"/>
                </p:cNvCxnSpPr>
                <p:nvPr/>
              </p:nvCxnSpPr>
              <p:spPr bwMode="auto">
                <a:xfrm>
                  <a:off x="1973750" y="4186728"/>
                  <a:ext cx="327434" cy="1066499"/>
                </a:xfrm>
                <a:prstGeom prst="straightConnector1">
                  <a:avLst/>
                </a:prstGeom>
                <a:noFill/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grpSp>
              <p:nvGrpSpPr>
                <p:cNvPr id="17" name="図形グループ 16"/>
                <p:cNvGrpSpPr/>
                <p:nvPr/>
              </p:nvGrpSpPr>
              <p:grpSpPr>
                <a:xfrm rot="10800000">
                  <a:off x="2708842" y="6073509"/>
                  <a:ext cx="1102180" cy="296137"/>
                  <a:chOff x="6907766" y="3230741"/>
                  <a:chExt cx="1102180" cy="481594"/>
                </a:xfrm>
              </p:grpSpPr>
              <p:cxnSp>
                <p:nvCxnSpPr>
                  <p:cNvPr id="52" name="直線矢印コネクタ 51"/>
                  <p:cNvCxnSpPr/>
                  <p:nvPr/>
                </p:nvCxnSpPr>
                <p:spPr bwMode="auto">
                  <a:xfrm>
                    <a:off x="8009946" y="3230741"/>
                    <a:ext cx="0" cy="481594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FF0000"/>
                    </a:solidFill>
                    <a:prstDash val="sysDash"/>
                    <a:round/>
                    <a:headEnd type="none" w="med" len="med"/>
                    <a:tailEnd type="arrow"/>
                  </a:ln>
                  <a:effectLst/>
                </p:spPr>
              </p:cxnSp>
              <p:cxnSp>
                <p:nvCxnSpPr>
                  <p:cNvPr id="57" name="直線矢印コネクタ 56"/>
                  <p:cNvCxnSpPr/>
                  <p:nvPr/>
                </p:nvCxnSpPr>
                <p:spPr bwMode="auto">
                  <a:xfrm>
                    <a:off x="6907766" y="3230741"/>
                    <a:ext cx="0" cy="481594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FF0000"/>
                    </a:solidFill>
                    <a:prstDash val="sysDash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</p:grpSp>
          <p:cxnSp>
            <p:nvCxnSpPr>
              <p:cNvPr id="91" name="直線矢印コネクタ 90"/>
              <p:cNvCxnSpPr/>
              <p:nvPr/>
            </p:nvCxnSpPr>
            <p:spPr bwMode="auto">
              <a:xfrm flipV="1">
                <a:off x="1070775" y="4588803"/>
                <a:ext cx="0" cy="481685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  <p:cxnSp>
            <p:nvCxnSpPr>
              <p:cNvPr id="92" name="直線矢印コネクタ 91"/>
              <p:cNvCxnSpPr/>
              <p:nvPr/>
            </p:nvCxnSpPr>
            <p:spPr bwMode="auto">
              <a:xfrm flipV="1">
                <a:off x="1070294" y="2952103"/>
                <a:ext cx="481" cy="237287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2194743" y="887038"/>
                <a:ext cx="4754514" cy="18031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dirty="0"/>
                  <a:t>(1) </a:t>
                </a:r>
                <a:r>
                  <a:rPr lang="ja-JP" altLang="en-US" dirty="0"/>
                  <a:t>スピン↑↓で反対方向のディラック点シフト：</a:t>
                </a:r>
                <a:endParaRPr lang="en-US" altLang="ja-JP" i="1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</m:t>
                          </m:r>
                          <m:r>
                            <m:rPr>
                              <m:sty m:val="p"/>
                            </m:rPr>
                            <a:rPr lang="el-GR" altLang="ja-JP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Δ</m:t>
                          </m:r>
                          <m:r>
                            <a:rPr lang="en-US" altLang="ja-JP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ja-JP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so</m:t>
                          </m:r>
                        </m:sub>
                      </m:sSub>
                      <m:r>
                        <a:rPr lang="en-US" altLang="ja-JP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altLang="ja-JP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𝑠</m:t>
                      </m:r>
                      <m:f>
                        <m:fPr>
                          <m:ctrlPr>
                            <a:rPr lang="mr-IN" altLang="ja-JP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ja-JP">
                                  <a:latin typeface="Cambria Math" charset="0"/>
                                </a:rPr>
                                <m:t>so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ja-JP" dirty="0"/>
              </a:p>
              <a:p>
                <a:r>
                  <a:rPr lang="en-US" altLang="ja-JP" dirty="0"/>
                  <a:t>(2) K/K’</a:t>
                </a:r>
                <a:r>
                  <a:rPr lang="ja-JP" altLang="en-US" dirty="0"/>
                  <a:t>で向きの異なる有効ゼーマン項：</a:t>
                </a:r>
                <a:endParaRPr lang="en-US" altLang="ja-JP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𝜏</m:t>
                      </m:r>
                      <m:r>
                        <a:rPr lang="en-US" altLang="ja-JP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𝑠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𝜀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ja-JP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so</m:t>
                          </m:r>
                        </m:sub>
                      </m:sSub>
                      <m:r>
                        <a:rPr lang="en-US" altLang="ja-JP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altLang="ja-JP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𝜏</m:t>
                      </m:r>
                      <m:r>
                        <a:rPr lang="en-US" altLang="ja-JP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𝑠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ja-JP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ja-JP">
                              <a:latin typeface="Cambria Math" charset="0"/>
                            </a:rPr>
                            <m:t>so</m:t>
                          </m:r>
                        </m:sub>
                      </m:sSub>
                      <m:f>
                        <m:fPr>
                          <m:ctrlPr>
                            <a:rPr lang="mr-IN" altLang="ja-JP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ja-JP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3</m:t>
                              </m:r>
                              <m:r>
                                <a:rPr lang="en-US" altLang="ja-JP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743" y="887038"/>
                <a:ext cx="4754514" cy="1803122"/>
              </a:xfrm>
              <a:prstGeom prst="rect">
                <a:avLst/>
              </a:prstGeom>
              <a:blipFill rotWithShape="0">
                <a:blip r:embed="rId7"/>
                <a:stretch>
                  <a:fillRect l="-1026" t="-30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0947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 3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40458C"/>
              </a:solidFill>
              <a:latin typeface="Calibri"/>
              <a:ea typeface="ＭＳ Ｐゴシック" pitchFamily="-29" charset="-128"/>
              <a:cs typeface="Calibri"/>
            </a:endParaRP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609600" y="152400"/>
            <a:ext cx="7967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ja-JP" altLang="en-US" sz="3200" dirty="0">
                <a:solidFill>
                  <a:schemeClr val="tx1"/>
                </a:solidFill>
                <a:cs typeface="Calibri"/>
              </a:rPr>
              <a:t>速度の非対称性</a:t>
            </a:r>
            <a:endParaRPr kumimoji="0" lang="en-US" altLang="ja-JP" sz="3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8" name="図形グループ 7"/>
          <p:cNvGrpSpPr/>
          <p:nvPr/>
        </p:nvGrpSpPr>
        <p:grpSpPr>
          <a:xfrm>
            <a:off x="431857" y="953853"/>
            <a:ext cx="4182731" cy="3266713"/>
            <a:chOff x="337212" y="1474503"/>
            <a:chExt cx="4115187" cy="3213961"/>
          </a:xfrm>
        </p:grpSpPr>
        <p:pic>
          <p:nvPicPr>
            <p:cNvPr id="2" name="図 1" descr="fig01_EBand_DC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212" y="1474503"/>
              <a:ext cx="4115187" cy="3213961"/>
            </a:xfrm>
            <a:prstGeom prst="rect">
              <a:avLst/>
            </a:prstGeom>
          </p:spPr>
        </p:pic>
        <p:grpSp>
          <p:nvGrpSpPr>
            <p:cNvPr id="14" name="図形グループ 13"/>
            <p:cNvGrpSpPr/>
            <p:nvPr/>
          </p:nvGrpSpPr>
          <p:grpSpPr>
            <a:xfrm>
              <a:off x="2056889" y="2580635"/>
              <a:ext cx="301574" cy="143933"/>
              <a:chOff x="5461000" y="2108200"/>
              <a:chExt cx="1117600" cy="533400"/>
            </a:xfrm>
          </p:grpSpPr>
          <p:sp>
            <p:nvSpPr>
              <p:cNvPr id="7" name="円/楕円 6"/>
              <p:cNvSpPr/>
              <p:nvPr/>
            </p:nvSpPr>
            <p:spPr>
              <a:xfrm>
                <a:off x="5461000" y="2108200"/>
                <a:ext cx="533400" cy="533400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3" name="直線矢印コネクタ 12"/>
              <p:cNvCxnSpPr>
                <a:stCxn id="7" idx="6"/>
              </p:cNvCxnSpPr>
              <p:nvPr/>
            </p:nvCxnSpPr>
            <p:spPr>
              <a:xfrm flipV="1">
                <a:off x="5994400" y="2362200"/>
                <a:ext cx="584200" cy="127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図形グループ 20"/>
            <p:cNvGrpSpPr/>
            <p:nvPr/>
          </p:nvGrpSpPr>
          <p:grpSpPr>
            <a:xfrm>
              <a:off x="968649" y="2580635"/>
              <a:ext cx="389467" cy="143933"/>
              <a:chOff x="1193280" y="1909771"/>
              <a:chExt cx="389467" cy="143933"/>
            </a:xfrm>
          </p:grpSpPr>
          <p:sp>
            <p:nvSpPr>
              <p:cNvPr id="19" name="円/楕円 18"/>
              <p:cNvSpPr/>
              <p:nvPr/>
            </p:nvSpPr>
            <p:spPr>
              <a:xfrm>
                <a:off x="1438814" y="1909771"/>
                <a:ext cx="143933" cy="143933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0" name="直線矢印コネクタ 19"/>
              <p:cNvCxnSpPr>
                <a:stCxn id="19" idx="2"/>
              </p:cNvCxnSpPr>
              <p:nvPr/>
            </p:nvCxnSpPr>
            <p:spPr>
              <a:xfrm flipH="1">
                <a:off x="1193280" y="1981738"/>
                <a:ext cx="245534" cy="211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24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1215490"/>
                </p:ext>
              </p:extLst>
            </p:nvPr>
          </p:nvGraphicFramePr>
          <p:xfrm>
            <a:off x="1044575" y="3594507"/>
            <a:ext cx="1139825" cy="4223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5" name="数式" r:id="rId5" imgW="622300" imgH="228600" progId="Equation.3">
                    <p:embed/>
                  </p:oleObj>
                </mc:Choice>
                <mc:Fallback>
                  <p:oleObj name="数式" r:id="rId5" imgW="6223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4575" y="3594507"/>
                          <a:ext cx="1139825" cy="42232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図形グループ 2"/>
          <p:cNvGrpSpPr/>
          <p:nvPr/>
        </p:nvGrpSpPr>
        <p:grpSpPr>
          <a:xfrm>
            <a:off x="2311227" y="1175686"/>
            <a:ext cx="6667776" cy="5554798"/>
            <a:chOff x="2311227" y="1175686"/>
            <a:chExt cx="6667776" cy="5554798"/>
          </a:xfrm>
        </p:grpSpPr>
        <p:grpSp>
          <p:nvGrpSpPr>
            <p:cNvPr id="10" name="図形グループ 9"/>
            <p:cNvGrpSpPr/>
            <p:nvPr/>
          </p:nvGrpSpPr>
          <p:grpSpPr>
            <a:xfrm>
              <a:off x="2311227" y="1175686"/>
              <a:ext cx="6344560" cy="4914650"/>
              <a:chOff x="2311227" y="1175686"/>
              <a:chExt cx="6344560" cy="4914650"/>
            </a:xfrm>
          </p:grpSpPr>
          <p:grpSp>
            <p:nvGrpSpPr>
              <p:cNvPr id="4" name="図形グループ 3"/>
              <p:cNvGrpSpPr/>
              <p:nvPr/>
            </p:nvGrpSpPr>
            <p:grpSpPr>
              <a:xfrm>
                <a:off x="6130495" y="1175686"/>
                <a:ext cx="1347523" cy="1983609"/>
                <a:chOff x="9442595" y="5252584"/>
                <a:chExt cx="1159634" cy="1707029"/>
              </a:xfrm>
            </p:grpSpPr>
            <p:pic>
              <p:nvPicPr>
                <p:cNvPr id="17" name="図 16" descr="tiltDiracCones.gif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20196" y="5252584"/>
                  <a:ext cx="853515" cy="1707029"/>
                </a:xfrm>
                <a:prstGeom prst="rect">
                  <a:avLst/>
                </a:prstGeom>
              </p:spPr>
            </p:pic>
            <p:sp>
              <p:nvSpPr>
                <p:cNvPr id="18" name="Oval 96"/>
                <p:cNvSpPr>
                  <a:spLocks noChangeArrowheads="1"/>
                </p:cNvSpPr>
                <p:nvPr/>
              </p:nvSpPr>
              <p:spPr bwMode="auto">
                <a:xfrm rot="10800000">
                  <a:off x="9713708" y="5697667"/>
                  <a:ext cx="140127" cy="13550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3366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 anchor="b" anchorCtr="1">
                  <a:prstTxWarp prst="textNoShape">
                    <a:avLst/>
                  </a:prstTxWarp>
                </a:bodyPr>
                <a:lstStyle/>
                <a:p>
                  <a:endParaRPr lang="en-US" altLang="ja-JP" sz="1600" b="1" dirty="0">
                    <a:latin typeface="Arial" pitchFamily="-105" charset="0"/>
                    <a:ea typeface="メイリオ" pitchFamily="-105" charset="-128"/>
                    <a:cs typeface="メイリオ" pitchFamily="-105" charset="-128"/>
                  </a:endParaRPr>
                </a:p>
              </p:txBody>
            </p:sp>
            <p:cxnSp>
              <p:nvCxnSpPr>
                <p:cNvPr id="23" name="直線矢印コネクタ 22"/>
                <p:cNvCxnSpPr/>
                <p:nvPr/>
              </p:nvCxnSpPr>
              <p:spPr>
                <a:xfrm flipH="1">
                  <a:off x="9442595" y="5765417"/>
                  <a:ext cx="278314" cy="5256"/>
                </a:xfrm>
                <a:prstGeom prst="straightConnector1">
                  <a:avLst/>
                </a:prstGeom>
                <a:ln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Oval 96"/>
                <p:cNvSpPr>
                  <a:spLocks noChangeArrowheads="1"/>
                </p:cNvSpPr>
                <p:nvPr/>
              </p:nvSpPr>
              <p:spPr bwMode="auto">
                <a:xfrm rot="10800000">
                  <a:off x="10300342" y="5691324"/>
                  <a:ext cx="140127" cy="13550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3366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 anchor="b" anchorCtr="1">
                  <a:prstTxWarp prst="textNoShape">
                    <a:avLst/>
                  </a:prstTxWarp>
                </a:bodyPr>
                <a:lstStyle/>
                <a:p>
                  <a:endParaRPr lang="en-US" altLang="ja-JP" sz="1600" b="1" dirty="0">
                    <a:latin typeface="Arial" pitchFamily="-105" charset="0"/>
                    <a:ea typeface="メイリオ" pitchFamily="-105" charset="-128"/>
                    <a:cs typeface="メイリオ" pitchFamily="-105" charset="-128"/>
                  </a:endParaRPr>
                </a:p>
              </p:txBody>
            </p:sp>
            <p:cxnSp>
              <p:nvCxnSpPr>
                <p:cNvPr id="26" name="直線矢印コネクタ 25"/>
                <p:cNvCxnSpPr/>
                <p:nvPr/>
              </p:nvCxnSpPr>
              <p:spPr>
                <a:xfrm flipV="1">
                  <a:off x="10436312" y="5742001"/>
                  <a:ext cx="165917" cy="17073"/>
                </a:xfrm>
                <a:prstGeom prst="straightConnector1">
                  <a:avLst/>
                </a:prstGeom>
                <a:ln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正方形/長方形 32"/>
                  <p:cNvSpPr/>
                  <p:nvPr/>
                </p:nvSpPr>
                <p:spPr>
                  <a:xfrm>
                    <a:off x="2311227" y="4309495"/>
                    <a:ext cx="4521547" cy="656013"/>
                  </a:xfrm>
                  <a:prstGeom prst="rect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b="0" i="1" dirty="0" smtClean="0">
                              <a:latin typeface="Cambria Math" charset="0"/>
                            </a:rPr>
                            <m:t>𝜀</m:t>
                          </m:r>
                          <m:d>
                            <m:dPr>
                              <m:ctrlPr>
                                <a:rPr lang="mr-IN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hr-HR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</m:d>
                          <m:r>
                            <a:rPr lang="en-US" altLang="ja-JP" i="1">
                              <a:latin typeface="Cambria Math" charset="0"/>
                            </a:rPr>
                            <m:t>=</m:t>
                          </m:r>
                          <m:r>
                            <a:rPr lang="en-US" altLang="ja-JP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ℏ</m:t>
                          </m:r>
                          <m:r>
                            <a:rPr lang="en-US" altLang="ja-JP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𝜏</m:t>
                          </m:r>
                          <m:r>
                            <m:rPr>
                              <m:sty m:val="p"/>
                            </m:rPr>
                            <a:rPr lang="el-GR" altLang="ja-JP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Δ</m:t>
                          </m:r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ja-JP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±</m:t>
                          </m:r>
                          <m:r>
                            <a:rPr lang="en-US" altLang="ja-JP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ℏ</m:t>
                          </m:r>
                          <m:sSub>
                            <m:sSubPr>
                              <m:ctrlPr>
                                <a:rPr lang="en-US" altLang="ja-JP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𝑎𝑣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altLang="ja-JP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ja-JP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Δ</m:t>
                                  </m:r>
                                  <m:r>
                                    <a:rPr lang="en-US" altLang="ja-JP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altLang="ja-JP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ja-JP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mr-IN" altLang="ja-JP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ja-JP" i="1"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𝑧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ja-JP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ja-JP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𝜏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altLang="ja-JP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Δ</m:t>
                                          </m:r>
                                          <m:r>
                                            <a:rPr lang="en-US" altLang="ja-JP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altLang="ja-JP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ja-JP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oMath>
                      </m:oMathPara>
                    </a14:m>
                    <a:endParaRPr lang="ja-JP" altLang="en-US" dirty="0"/>
                  </a:p>
                </p:txBody>
              </p:sp>
            </mc:Choice>
            <mc:Fallback xmlns="">
              <p:sp>
                <p:nvSpPr>
                  <p:cNvPr id="33" name="正方形/長方形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11227" y="4309495"/>
                    <a:ext cx="4521547" cy="656013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 w="190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正方形/長方形 5"/>
                  <p:cNvSpPr/>
                  <p:nvPr/>
                </p:nvSpPr>
                <p:spPr>
                  <a:xfrm>
                    <a:off x="2801758" y="5090062"/>
                    <a:ext cx="3385927" cy="100027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𝑎𝑣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𝐹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f>
                          <m:fPr>
                            <m:ctrlPr>
                              <a:rPr lang="mr-IN" altLang="ja-JP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4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ja-JP" b="0" i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altLang="ja-JP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6</m:t>
                                </m:r>
                                <m:r>
                                  <a:rPr lang="en-US" altLang="ja-JP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𝜃</m:t>
                                </m:r>
                              </m:e>
                            </m:func>
                          </m:num>
                          <m:den>
                            <m:sSubSup>
                              <m:sSubSup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altLang="ja-JP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oMath>
                    </a14:m>
                    <a:r>
                      <a:rPr lang="ja-JP" altLang="en-US" dirty="0"/>
                      <a:t>：平均速度</a:t>
                    </a:r>
                    <a:endParaRPr lang="en-US" altLang="ja-JP" dirty="0"/>
                  </a:p>
                  <a:p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altLang="ja-JP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Δ</m:t>
                        </m:r>
                        <m:r>
                          <a:rPr lang="en-US" altLang="ja-JP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</m:t>
                        </m:r>
                      </m:oMath>
                    </a14:m>
                    <a:r>
                      <a:rPr lang="en-US" altLang="ja-JP" dirty="0"/>
                      <a:t>=</a:t>
                    </a:r>
                    <a:r>
                      <a:rPr lang="mr-IN" altLang="ja-JP" dirty="0">
                        <a:ea typeface="Cambria Math" charset="0"/>
                        <a:cs typeface="Cambria Math" charset="0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mr-IN" altLang="ja-JP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6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ja-JP" b="0" i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altLang="ja-JP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6</m:t>
                                </m:r>
                                <m:r>
                                  <a:rPr lang="en-US" altLang="ja-JP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𝜃</m:t>
                                </m:r>
                              </m:e>
                            </m:func>
                          </m:num>
                          <m:den>
                            <m:sSubSup>
                              <m:sSub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altLang="ja-JP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oMath>
                    </a14:m>
                    <a:r>
                      <a:rPr lang="ja-JP" altLang="en-US" dirty="0"/>
                      <a:t>：速度差</a:t>
                    </a:r>
                  </a:p>
                </p:txBody>
              </p:sp>
            </mc:Choice>
            <mc:Fallback xmlns="">
              <p:sp>
                <p:nvSpPr>
                  <p:cNvPr id="6" name="正方形/長方形 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1758" y="5090062"/>
                    <a:ext cx="3385927" cy="1000274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r="-901" b="-61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正方形/長方形 8"/>
              <p:cNvSpPr/>
              <p:nvPr/>
            </p:nvSpPr>
            <p:spPr>
              <a:xfrm>
                <a:off x="5009761" y="3149307"/>
                <a:ext cx="364602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dirty="0">
                    <a:solidFill>
                      <a:srgbClr val="000000"/>
                    </a:solidFill>
                    <a:ea typeface="ＭＳ Ｐゴシック"/>
                    <a:cs typeface="Calibri"/>
                  </a:rPr>
                  <a:t>曲率</a:t>
                </a:r>
                <a:r>
                  <a:rPr lang="en-US" altLang="ja-JP" dirty="0">
                    <a:solidFill>
                      <a:srgbClr val="000000"/>
                    </a:solidFill>
                    <a:ea typeface="ＭＳ Ｐゴシック"/>
                    <a:cs typeface="Calibri"/>
                  </a:rPr>
                  <a:t> </a:t>
                </a:r>
              </a:p>
              <a:p>
                <a:pPr algn="ctr"/>
                <a:r>
                  <a:rPr lang="ja-JP" altLang="en-US" dirty="0">
                    <a:solidFill>
                      <a:srgbClr val="000000"/>
                    </a:solidFill>
                    <a:ea typeface="ＭＳ Ｐゴシック"/>
                    <a:cs typeface="Calibri"/>
                    <a:sym typeface="Wingdings"/>
                  </a:rPr>
                  <a:t></a:t>
                </a:r>
                <a:r>
                  <a:rPr lang="en-US" altLang="ja-JP" dirty="0">
                    <a:solidFill>
                      <a:srgbClr val="000000"/>
                    </a:solidFill>
                    <a:ea typeface="ＭＳ Ｐゴシック"/>
                    <a:cs typeface="Calibri"/>
                    <a:sym typeface="Wingdings"/>
                  </a:rPr>
                  <a:t> </a:t>
                </a:r>
                <a:r>
                  <a:rPr lang="ja-JP" altLang="en-US" dirty="0">
                    <a:solidFill>
                      <a:srgbClr val="000000"/>
                    </a:solidFill>
                    <a:ea typeface="ＭＳ Ｐゴシック"/>
                    <a:cs typeface="Calibri"/>
                  </a:rPr>
                  <a:t>ディラックコーンの傾き</a:t>
                </a:r>
                <a:r>
                  <a:rPr lang="en-US" altLang="ja-JP" dirty="0">
                    <a:solidFill>
                      <a:srgbClr val="000000"/>
                    </a:solidFill>
                    <a:ea typeface="ＭＳ Ｐゴシック"/>
                    <a:cs typeface="Calibri"/>
                  </a:rPr>
                  <a:t> &amp; </a:t>
                </a:r>
                <a:r>
                  <a:rPr lang="ja-JP" altLang="en-US" dirty="0">
                    <a:solidFill>
                      <a:srgbClr val="000000"/>
                    </a:solidFill>
                    <a:ea typeface="ＭＳ Ｐゴシック"/>
                    <a:cs typeface="Calibri"/>
                  </a:rPr>
                  <a:t>ゆがみ</a:t>
                </a:r>
                <a:endParaRPr kumimoji="0" lang="en-US" altLang="ja-JP" dirty="0">
                  <a:solidFill>
                    <a:srgbClr val="000000"/>
                  </a:solidFill>
                  <a:ea typeface="ＭＳ Ｐゴシック"/>
                  <a:cs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正方形/長方形 4"/>
                <p:cNvSpPr/>
                <p:nvPr/>
              </p:nvSpPr>
              <p:spPr>
                <a:xfrm>
                  <a:off x="6832774" y="5769259"/>
                  <a:ext cx="2146229" cy="9612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ja-JP" sz="1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1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𝐹</m:t>
                          </m:r>
                        </m:sub>
                      </m:sSub>
                      <m:r>
                        <a:rPr lang="en-US" altLang="ja-JP" sz="1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=8</m:t>
                      </m:r>
                      <m:r>
                        <a:rPr lang="en-US" altLang="ja-JP" sz="1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.</m:t>
                      </m:r>
                      <m:r>
                        <a:rPr lang="en-US" altLang="ja-JP" sz="1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32</m:t>
                      </m:r>
                      <m:r>
                        <a:rPr lang="en-US" altLang="ja-JP" sz="1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×</m:t>
                      </m:r>
                      <m:sSup>
                        <m:sSupPr>
                          <m:ctrlPr>
                            <a:rPr lang="en-US" altLang="ja-JP" sz="14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altLang="ja-JP" sz="1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sz="1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5</m:t>
                          </m:r>
                        </m:sup>
                      </m:sSup>
                    </m:oMath>
                  </a14:m>
                  <a:r>
                    <a:rPr lang="en-US" altLang="ja-JP" sz="1400" dirty="0"/>
                    <a:t>(m/s)</a:t>
                  </a:r>
                  <a:endParaRPr lang="en-US" altLang="ja-JP" sz="1400" i="1" dirty="0">
                    <a:latin typeface="Cambria Math" charset="0"/>
                    <a:ea typeface="Cambria Math" charset="0"/>
                    <a:cs typeface="Cambria Math" charset="0"/>
                  </a:endParaRP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ja-JP" sz="1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ja-JP" sz="1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1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=−2.46×</m:t>
                      </m:r>
                      <m:sSup>
                        <m:sSupPr>
                          <m:ctrlPr>
                            <a:rPr lang="en-US" altLang="ja-JP" sz="1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altLang="ja-JP" sz="1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sz="1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4</m:t>
                          </m:r>
                        </m:sup>
                      </m:sSup>
                    </m:oMath>
                  </a14:m>
                  <a:r>
                    <a:rPr lang="en-US" altLang="ja-JP" sz="1400" dirty="0"/>
                    <a:t>(m/s)nm</a:t>
                  </a:r>
                  <a:r>
                    <a:rPr lang="en-US" altLang="ja-JP" sz="1400" baseline="30000" dirty="0"/>
                    <a:t>2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ja-JP" sz="1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ja-JP" sz="1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altLang="ja-JP" sz="1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altLang="ja-JP" sz="1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1</m:t>
                      </m:r>
                      <m:r>
                        <a:rPr lang="en-US" altLang="ja-JP" sz="1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.</m:t>
                      </m:r>
                      <m:r>
                        <a:rPr lang="en-US" altLang="ja-JP" sz="1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27</m:t>
                      </m:r>
                      <m:r>
                        <a:rPr lang="en-US" altLang="ja-JP" sz="1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×</m:t>
                      </m:r>
                      <m:sSup>
                        <m:sSupPr>
                          <m:ctrlPr>
                            <a:rPr lang="en-US" altLang="ja-JP" sz="14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altLang="ja-JP" sz="1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sz="1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4</m:t>
                          </m:r>
                        </m:sup>
                      </m:sSup>
                    </m:oMath>
                  </a14:m>
                  <a:r>
                    <a:rPr lang="en-US" altLang="ja-JP" sz="1400" dirty="0"/>
                    <a:t>(m/s)nm</a:t>
                  </a:r>
                  <a:r>
                    <a:rPr lang="en-US" altLang="ja-JP" sz="1400" baseline="30000" dirty="0"/>
                    <a:t>2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ja-JP" sz="1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ja-JP" sz="1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6</m:t>
                          </m:r>
                        </m:sub>
                      </m:sSub>
                      <m:r>
                        <a:rPr lang="en-US" altLang="ja-JP" sz="1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=−2.4</m:t>
                      </m:r>
                      <m:r>
                        <a:rPr lang="en-US" altLang="ja-JP" sz="1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5</m:t>
                      </m:r>
                      <m:r>
                        <a:rPr lang="en-US" altLang="ja-JP" sz="1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×</m:t>
                      </m:r>
                      <m:sSup>
                        <m:sSupPr>
                          <m:ctrlPr>
                            <a:rPr lang="en-US" altLang="ja-JP" sz="14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altLang="ja-JP" sz="1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sz="1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4</m:t>
                          </m:r>
                        </m:sup>
                      </m:sSup>
                    </m:oMath>
                  </a14:m>
                  <a:r>
                    <a:rPr lang="en-US" altLang="ja-JP" sz="1400" dirty="0"/>
                    <a:t>(m/s)nm</a:t>
                  </a:r>
                  <a:r>
                    <a:rPr lang="en-US" altLang="ja-JP" sz="1400" baseline="30000" dirty="0"/>
                    <a:t>2</a:t>
                  </a:r>
                </a:p>
              </p:txBody>
            </p:sp>
          </mc:Choice>
          <mc:Fallback xmlns="">
            <p:sp>
              <p:nvSpPr>
                <p:cNvPr id="5" name="正方形/長方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2774" y="5769259"/>
                  <a:ext cx="2146229" cy="96122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569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6041-1EDA-E94D-86F3-DBBEB1D991AC}" type="slidenum">
              <a:rPr lang="ja-JP" altLang="en-US" smtClean="0"/>
              <a:pPr/>
              <a:t>13</a:t>
            </a:fld>
            <a:r>
              <a:rPr lang="en-US" altLang="ja-JP"/>
              <a:t>/31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5928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431030" y="1582341"/>
            <a:ext cx="428194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ja-JP" alt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カーボンナノチューブの基本的性質</a:t>
            </a:r>
            <a:endParaRPr kumimoji="1" lang="en-US" altLang="ja-JP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800100" lvl="1" indent="-342900">
              <a:buAutoNum type="arabicPeriod"/>
            </a:pPr>
            <a:r>
              <a:rPr lang="ja-JP" alt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立体構造（カイラリティ）</a:t>
            </a:r>
            <a:endParaRPr lang="en-US" altLang="ja-JP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800100" lvl="1" indent="-342900">
              <a:buAutoNum type="arabicPeriod"/>
            </a:pPr>
            <a:r>
              <a:rPr kumimoji="1" lang="ja-JP" alt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グラフェンの電子状態</a:t>
            </a:r>
            <a:endParaRPr kumimoji="1" lang="en-US" altLang="ja-JP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800100" lvl="1" indent="-342900">
              <a:buAutoNum type="arabicPeriod"/>
            </a:pPr>
            <a:r>
              <a:rPr lang="ja-JP" alt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カッティングライン（金属</a:t>
            </a:r>
            <a:r>
              <a:rPr lang="en-US" altLang="ja-JP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/ </a:t>
            </a:r>
            <a:r>
              <a:rPr lang="ja-JP" alt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半導体）</a:t>
            </a:r>
            <a:endParaRPr lang="en-US" altLang="ja-JP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800100" lvl="1" indent="-342900">
              <a:buAutoNum type="arabicPeriod"/>
            </a:pPr>
            <a:endParaRPr lang="en-US" altLang="ja-JP" dirty="0"/>
          </a:p>
          <a:p>
            <a:pPr marL="342900" indent="-342900">
              <a:buAutoNum type="arabicPeriod"/>
            </a:pPr>
            <a:r>
              <a:rPr kumimoji="1" lang="ja-JP" alt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ナノチューブ表面の曲率効果</a:t>
            </a:r>
            <a:endParaRPr lang="en-US" altLang="ja-JP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800100" lvl="1" indent="-342900">
              <a:buAutoNum type="arabicPeriod"/>
            </a:pPr>
            <a:r>
              <a:rPr kumimoji="1" lang="ja-JP" alt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金属ナノチューブの微小ギャップ</a:t>
            </a:r>
            <a:endParaRPr kumimoji="1" lang="en-US" altLang="ja-JP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800100" lvl="1" indent="-342900">
              <a:buAutoNum type="arabicPeriod"/>
            </a:pPr>
            <a:r>
              <a:rPr lang="ja-JP" alt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スピン軌道相互作用</a:t>
            </a:r>
            <a:endParaRPr lang="en-US" altLang="ja-JP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800100" lvl="1" indent="-342900">
              <a:buAutoNum type="arabicPeriod"/>
            </a:pPr>
            <a:r>
              <a:rPr lang="ja-JP" alt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線形バンドの傾斜</a:t>
            </a:r>
            <a:endParaRPr lang="en-US" altLang="ja-JP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800100" lvl="1" indent="-342900">
              <a:buAutoNum type="arabicPeriod"/>
            </a:pPr>
            <a:endParaRPr lang="en-US" altLang="ja-JP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kumimoji="1" lang="ja-JP" altLang="en-US" dirty="0"/>
              <a:t>有限長ナノチューブの電子状態</a:t>
            </a:r>
            <a:endParaRPr lang="en-US" altLang="ja-JP" dirty="0"/>
          </a:p>
          <a:p>
            <a:pPr marL="800100" lvl="1" indent="-342900">
              <a:buAutoNum type="arabicPeriod"/>
            </a:pPr>
            <a:endParaRPr lang="en-US" altLang="ja-JP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ja-JP" alt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トポロジカル物質としてのナノチューブ</a:t>
            </a:r>
            <a:endParaRPr kumimoji="1" lang="ja-JP" alt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6041-1EDA-E94D-86F3-DBBEB1D991AC}" type="slidenum">
              <a:rPr lang="ja-JP" altLang="en-US" smtClean="0"/>
              <a:pPr/>
              <a:t>14</a:t>
            </a:fld>
            <a:r>
              <a:rPr lang="en-US" altLang="ja-JP"/>
              <a:t>/31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5812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24"/>
          <a:stretch/>
        </p:blipFill>
        <p:spPr>
          <a:xfrm>
            <a:off x="397001" y="959084"/>
            <a:ext cx="2383369" cy="2019214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991380" y="317893"/>
            <a:ext cx="7101498" cy="117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ja-JP" altLang="en-US" sz="2400" dirty="0">
                <a:solidFill>
                  <a:srgbClr val="000000"/>
                </a:solidFill>
                <a:cs typeface="Calibri"/>
              </a:rPr>
              <a:t>これまで示した理論はすべてバルク系</a:t>
            </a:r>
            <a:endParaRPr lang="en-US" altLang="ja-JP" sz="2400" dirty="0">
              <a:solidFill>
                <a:srgbClr val="000000"/>
              </a:solidFill>
              <a:cs typeface="Calibri"/>
            </a:endParaRPr>
          </a:p>
          <a:p>
            <a:r>
              <a:rPr lang="ja-JP" altLang="en-US" sz="2400" dirty="0">
                <a:solidFill>
                  <a:srgbClr val="000000"/>
                </a:solidFill>
                <a:cs typeface="Calibri"/>
              </a:rPr>
              <a:t>（周期境界条件）に対するもの</a:t>
            </a:r>
            <a:endParaRPr lang="en-US" altLang="ja-JP" sz="2400" dirty="0">
              <a:solidFill>
                <a:srgbClr val="000000"/>
              </a:solidFill>
              <a:cs typeface="Calibri"/>
            </a:endParaRPr>
          </a:p>
        </p:txBody>
      </p:sp>
      <p:grpSp>
        <p:nvGrpSpPr>
          <p:cNvPr id="10" name="図形グループ 9"/>
          <p:cNvGrpSpPr/>
          <p:nvPr/>
        </p:nvGrpSpPr>
        <p:grpSpPr>
          <a:xfrm>
            <a:off x="207151" y="4292158"/>
            <a:ext cx="8005647" cy="2438621"/>
            <a:chOff x="207151" y="4292158"/>
            <a:chExt cx="8005647" cy="2438621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151" y="4292158"/>
              <a:ext cx="2438621" cy="2438621"/>
            </a:xfrm>
            <a:prstGeom prst="rect">
              <a:avLst/>
            </a:prstGeom>
          </p:spPr>
        </p:pic>
        <p:sp>
          <p:nvSpPr>
            <p:cNvPr id="4" name="Rectangle 2"/>
            <p:cNvSpPr txBox="1">
              <a:spLocks noChangeArrowheads="1"/>
            </p:cNvSpPr>
            <p:nvPr/>
          </p:nvSpPr>
          <p:spPr bwMode="auto">
            <a:xfrm>
              <a:off x="871460" y="4599600"/>
              <a:ext cx="7341338" cy="1377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Times New Roman" charset="0"/>
                  <a:ea typeface="ＭＳ Ｐゴシック" charset="-128"/>
                  <a:cs typeface="ＭＳ Ｐゴシック" charset="-128"/>
                </a:defRPr>
              </a:lvl2pPr>
              <a:lvl3pPr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Times New Roman" charset="0"/>
                  <a:ea typeface="ＭＳ Ｐゴシック" charset="-128"/>
                  <a:cs typeface="ＭＳ Ｐゴシック" charset="-128"/>
                </a:defRPr>
              </a:lvl3pPr>
              <a:lvl4pPr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Times New Roman" charset="0"/>
                  <a:ea typeface="ＭＳ Ｐゴシック" charset="-128"/>
                  <a:cs typeface="ＭＳ Ｐゴシック" charset="-128"/>
                </a:defRPr>
              </a:lvl4pPr>
              <a:lvl5pPr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Times New Roman" charset="0"/>
                  <a:ea typeface="ＭＳ Ｐゴシック" charset="-128"/>
                  <a:cs typeface="ＭＳ Ｐゴシック" charset="-128"/>
                </a:defRPr>
              </a:lvl5pPr>
              <a:lvl6pPr marL="457200"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Times New Roman" charset="0"/>
                  <a:ea typeface="ＭＳ Ｐゴシック" charset="-128"/>
                  <a:cs typeface="ＭＳ Ｐゴシック" charset="-128"/>
                </a:defRPr>
              </a:lvl6pPr>
              <a:lvl7pPr marL="914400"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Times New Roman" charset="0"/>
                  <a:ea typeface="ＭＳ Ｐゴシック" charset="-128"/>
                  <a:cs typeface="ＭＳ Ｐゴシック" charset="-128"/>
                </a:defRPr>
              </a:lvl7pPr>
              <a:lvl8pPr marL="1371600"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Times New Roman" charset="0"/>
                  <a:ea typeface="ＭＳ Ｐゴシック" charset="-128"/>
                  <a:cs typeface="ＭＳ Ｐゴシック" charset="-128"/>
                </a:defRPr>
              </a:lvl8pPr>
              <a:lvl9pPr marL="1828800"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Times New Roman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kumimoji="0" lang="ja-JP" altLang="en-US" sz="2400" dirty="0">
                  <a:solidFill>
                    <a:srgbClr val="000000"/>
                  </a:solidFill>
                  <a:cs typeface="Calibri"/>
                </a:rPr>
                <a:t>有限長の系において、</a:t>
              </a:r>
              <a:endParaRPr kumimoji="0" lang="en-US" altLang="ja-JP" sz="2400" dirty="0">
                <a:solidFill>
                  <a:srgbClr val="000000"/>
                </a:solidFill>
                <a:cs typeface="Calibri"/>
              </a:endParaRPr>
            </a:p>
            <a:p>
              <a:pPr algn="l"/>
              <a:r>
                <a:rPr kumimoji="0" lang="en-US" altLang="ja-JP" sz="2400" dirty="0">
                  <a:solidFill>
                    <a:srgbClr val="000000"/>
                  </a:solidFill>
                  <a:cs typeface="Calibri"/>
                </a:rPr>
                <a:t>                               - </a:t>
              </a:r>
              <a:r>
                <a:rPr kumimoji="0" lang="ja-JP" altLang="en-US" sz="2400" dirty="0">
                  <a:solidFill>
                    <a:srgbClr val="000000"/>
                  </a:solidFill>
                  <a:cs typeface="Calibri"/>
                </a:rPr>
                <a:t>電子状態はどうなるか？</a:t>
              </a:r>
              <a:endParaRPr kumimoji="0" lang="en-US" altLang="ja-JP" sz="2400" dirty="0">
                <a:solidFill>
                  <a:srgbClr val="000000"/>
                </a:solidFill>
                <a:cs typeface="Calibri"/>
              </a:endParaRPr>
            </a:p>
            <a:p>
              <a:pPr algn="l"/>
              <a:r>
                <a:rPr kumimoji="0" lang="en-US" altLang="ja-JP" sz="2400" dirty="0">
                  <a:solidFill>
                    <a:srgbClr val="000000"/>
                  </a:solidFill>
                  <a:cs typeface="Calibri"/>
                </a:rPr>
                <a:t>                               - </a:t>
              </a:r>
              <a:r>
                <a:rPr kumimoji="0" lang="ja-JP" altLang="en-US" sz="2400" dirty="0">
                  <a:solidFill>
                    <a:srgbClr val="000000"/>
                  </a:solidFill>
                  <a:cs typeface="Calibri"/>
                </a:rPr>
                <a:t>スピン軌道相互作用や速度差は</a:t>
              </a:r>
              <a:endParaRPr kumimoji="0" lang="en-US" altLang="ja-JP" sz="2400" dirty="0">
                <a:solidFill>
                  <a:srgbClr val="000000"/>
                </a:solidFill>
                <a:cs typeface="Calibri"/>
              </a:endParaRPr>
            </a:p>
            <a:p>
              <a:pPr algn="l"/>
              <a:r>
                <a:rPr kumimoji="0" lang="en-US" altLang="ja-JP" sz="2400" dirty="0">
                  <a:solidFill>
                    <a:srgbClr val="000000"/>
                  </a:solidFill>
                  <a:cs typeface="Calibri"/>
                </a:rPr>
                <a:t>                                 </a:t>
              </a:r>
              <a:r>
                <a:rPr kumimoji="0" lang="ja-JP" altLang="en-US" sz="2400" dirty="0">
                  <a:solidFill>
                    <a:srgbClr val="000000"/>
                  </a:solidFill>
                  <a:cs typeface="Calibri"/>
                </a:rPr>
                <a:t>どのように現れるか？</a:t>
              </a:r>
              <a:endParaRPr kumimoji="0" lang="en-US" altLang="ja-JP" sz="2400" dirty="0">
                <a:solidFill>
                  <a:srgbClr val="000000"/>
                </a:solidFill>
                <a:cs typeface="Calibri"/>
              </a:endParaRPr>
            </a:p>
          </p:txBody>
        </p:sp>
      </p:grpSp>
      <p:grpSp>
        <p:nvGrpSpPr>
          <p:cNvPr id="9" name="図形グループ 8"/>
          <p:cNvGrpSpPr/>
          <p:nvPr/>
        </p:nvGrpSpPr>
        <p:grpSpPr>
          <a:xfrm>
            <a:off x="871460" y="2580386"/>
            <a:ext cx="8059687" cy="2189720"/>
            <a:chOff x="871460" y="2580386"/>
            <a:chExt cx="8059687" cy="2189720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871460" y="2580386"/>
              <a:ext cx="7341338" cy="498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Times New Roman" charset="0"/>
                  <a:ea typeface="ＭＳ Ｐゴシック" charset="-128"/>
                  <a:cs typeface="ＭＳ Ｐゴシック" charset="-128"/>
                </a:defRPr>
              </a:lvl2pPr>
              <a:lvl3pPr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Times New Roman" charset="0"/>
                  <a:ea typeface="ＭＳ Ｐゴシック" charset="-128"/>
                  <a:cs typeface="ＭＳ Ｐゴシック" charset="-128"/>
                </a:defRPr>
              </a:lvl3pPr>
              <a:lvl4pPr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Times New Roman" charset="0"/>
                  <a:ea typeface="ＭＳ Ｐゴシック" charset="-128"/>
                  <a:cs typeface="ＭＳ Ｐゴシック" charset="-128"/>
                </a:defRPr>
              </a:lvl4pPr>
              <a:lvl5pPr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Times New Roman" charset="0"/>
                  <a:ea typeface="ＭＳ Ｐゴシック" charset="-128"/>
                  <a:cs typeface="ＭＳ Ｐゴシック" charset="-128"/>
                </a:defRPr>
              </a:lvl5pPr>
              <a:lvl6pPr marL="457200"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Times New Roman" charset="0"/>
                  <a:ea typeface="ＭＳ Ｐゴシック" charset="-128"/>
                  <a:cs typeface="ＭＳ Ｐゴシック" charset="-128"/>
                </a:defRPr>
              </a:lvl6pPr>
              <a:lvl7pPr marL="914400"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Times New Roman" charset="0"/>
                  <a:ea typeface="ＭＳ Ｐゴシック" charset="-128"/>
                  <a:cs typeface="ＭＳ Ｐゴシック" charset="-128"/>
                </a:defRPr>
              </a:lvl7pPr>
              <a:lvl8pPr marL="1371600"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Times New Roman" charset="0"/>
                  <a:ea typeface="ＭＳ Ｐゴシック" charset="-128"/>
                  <a:cs typeface="ＭＳ Ｐゴシック" charset="-128"/>
                </a:defRPr>
              </a:lvl8pPr>
              <a:lvl9pPr marL="1828800"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Times New Roman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kumimoji="0" lang="ja-JP" altLang="en-US" sz="2400" dirty="0">
                  <a:solidFill>
                    <a:srgbClr val="000000"/>
                  </a:solidFill>
                  <a:cs typeface="Calibri"/>
                </a:rPr>
                <a:t>一方、実際の系は有限長</a:t>
              </a:r>
              <a:endParaRPr kumimoji="0" lang="en-US" altLang="ja-JP" sz="2400" dirty="0">
                <a:solidFill>
                  <a:srgbClr val="000000"/>
                </a:solidFill>
                <a:cs typeface="Calibri"/>
              </a:endParaRPr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06" t="11580" r="12485" b="12184"/>
            <a:stretch/>
          </p:blipFill>
          <p:spPr>
            <a:xfrm>
              <a:off x="6266985" y="2834761"/>
              <a:ext cx="2664162" cy="1935345"/>
            </a:xfrm>
            <a:prstGeom prst="rect">
              <a:avLst/>
            </a:prstGeom>
          </p:spPr>
        </p:pic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6041-1EDA-E94D-86F3-DBBEB1D991AC}" type="slidenum">
              <a:rPr lang="ja-JP" altLang="en-US" smtClean="0"/>
              <a:pPr/>
              <a:t>15</a:t>
            </a:fld>
            <a:r>
              <a:rPr lang="en-US" altLang="ja-JP"/>
              <a:t>/31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6247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40458C"/>
              </a:solidFill>
              <a:latin typeface="Calibri"/>
              <a:ea typeface="ＭＳ Ｐゴシック" pitchFamily="-29" charset="-128"/>
              <a:cs typeface="Calibri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09600" y="152400"/>
            <a:ext cx="829159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ja-JP" altLang="en-US" sz="3200" dirty="0">
                <a:solidFill>
                  <a:schemeClr val="tx1"/>
                </a:solidFill>
                <a:cs typeface="Calibri"/>
              </a:rPr>
              <a:t>有限長ナノワイヤの固有状態</a:t>
            </a:r>
            <a:endParaRPr kumimoji="0" lang="en-US" altLang="ja-JP" sz="3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5" name="図形グループ 4"/>
          <p:cNvGrpSpPr/>
          <p:nvPr/>
        </p:nvGrpSpPr>
        <p:grpSpPr>
          <a:xfrm>
            <a:off x="2539572" y="2886932"/>
            <a:ext cx="972025" cy="1247100"/>
            <a:chOff x="751007" y="2174822"/>
            <a:chExt cx="972025" cy="1247100"/>
          </a:xfrm>
        </p:grpSpPr>
        <p:pic>
          <p:nvPicPr>
            <p:cNvPr id="6" name="図 5" descr="EBand_level_0606.eps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80" t="24217" r="63936" b="39359"/>
            <a:stretch/>
          </p:blipFill>
          <p:spPr>
            <a:xfrm>
              <a:off x="881739" y="2174822"/>
              <a:ext cx="760399" cy="1247100"/>
            </a:xfrm>
            <a:prstGeom prst="rect">
              <a:avLst/>
            </a:prstGeom>
          </p:spPr>
        </p:pic>
        <p:sp>
          <p:nvSpPr>
            <p:cNvPr id="7" name="正方形/長方形 6"/>
            <p:cNvSpPr/>
            <p:nvPr/>
          </p:nvSpPr>
          <p:spPr>
            <a:xfrm>
              <a:off x="1245760" y="2815198"/>
              <a:ext cx="477272" cy="542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751007" y="2231445"/>
              <a:ext cx="477272" cy="542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" name="図形グループ 8"/>
          <p:cNvGrpSpPr/>
          <p:nvPr/>
        </p:nvGrpSpPr>
        <p:grpSpPr>
          <a:xfrm flipH="1">
            <a:off x="1098372" y="2886932"/>
            <a:ext cx="972025" cy="1247100"/>
            <a:chOff x="751007" y="2174822"/>
            <a:chExt cx="972025" cy="1247100"/>
          </a:xfrm>
        </p:grpSpPr>
        <p:pic>
          <p:nvPicPr>
            <p:cNvPr id="10" name="図 9" descr="EBand_level_0606.eps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80" t="24217" r="63936" b="39359"/>
            <a:stretch/>
          </p:blipFill>
          <p:spPr>
            <a:xfrm>
              <a:off x="881739" y="2174822"/>
              <a:ext cx="760399" cy="1247100"/>
            </a:xfrm>
            <a:prstGeom prst="rect">
              <a:avLst/>
            </a:prstGeom>
          </p:spPr>
        </p:pic>
        <p:sp>
          <p:nvSpPr>
            <p:cNvPr id="11" name="正方形/長方形 10"/>
            <p:cNvSpPr/>
            <p:nvPr/>
          </p:nvSpPr>
          <p:spPr>
            <a:xfrm>
              <a:off x="1245760" y="2815198"/>
              <a:ext cx="477272" cy="542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751007" y="2231445"/>
              <a:ext cx="477272" cy="542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3" name="直線矢印コネクタ 12"/>
          <p:cNvCxnSpPr/>
          <p:nvPr/>
        </p:nvCxnSpPr>
        <p:spPr>
          <a:xfrm>
            <a:off x="939181" y="4143423"/>
            <a:ext cx="280700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図形グループ 13"/>
          <p:cNvGrpSpPr/>
          <p:nvPr/>
        </p:nvGrpSpPr>
        <p:grpSpPr>
          <a:xfrm>
            <a:off x="2735020" y="4062526"/>
            <a:ext cx="613493" cy="71497"/>
            <a:chOff x="2248840" y="2862426"/>
            <a:chExt cx="613493" cy="97076"/>
          </a:xfrm>
        </p:grpSpPr>
        <p:cxnSp>
          <p:nvCxnSpPr>
            <p:cNvPr id="15" name="直線コネクタ 14"/>
            <p:cNvCxnSpPr/>
            <p:nvPr/>
          </p:nvCxnSpPr>
          <p:spPr>
            <a:xfrm>
              <a:off x="2248840" y="2862426"/>
              <a:ext cx="0" cy="9707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2862333" y="2862426"/>
              <a:ext cx="0" cy="9707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2371539" y="2862426"/>
              <a:ext cx="0" cy="9707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2494238" y="2862426"/>
              <a:ext cx="0" cy="9707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2616937" y="2862426"/>
              <a:ext cx="0" cy="9707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2739636" y="2862426"/>
              <a:ext cx="0" cy="9707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図形グループ 20"/>
          <p:cNvGrpSpPr/>
          <p:nvPr/>
        </p:nvGrpSpPr>
        <p:grpSpPr>
          <a:xfrm>
            <a:off x="1269549" y="4062526"/>
            <a:ext cx="613493" cy="71497"/>
            <a:chOff x="2401240" y="3014826"/>
            <a:chExt cx="613493" cy="97076"/>
          </a:xfrm>
        </p:grpSpPr>
        <p:cxnSp>
          <p:nvCxnSpPr>
            <p:cNvPr id="22" name="直線コネクタ 21"/>
            <p:cNvCxnSpPr/>
            <p:nvPr/>
          </p:nvCxnSpPr>
          <p:spPr>
            <a:xfrm>
              <a:off x="2401240" y="3014826"/>
              <a:ext cx="0" cy="9707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3014733" y="3014826"/>
              <a:ext cx="0" cy="9707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>
              <a:off x="2523939" y="3014826"/>
              <a:ext cx="0" cy="9707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2646638" y="3014826"/>
              <a:ext cx="0" cy="9707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2769337" y="3014826"/>
              <a:ext cx="0" cy="9707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>
              <a:off x="2892036" y="3014826"/>
              <a:ext cx="0" cy="9707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735667" y="779240"/>
            <a:ext cx="3304299" cy="6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rgbClr val="6F89F7"/>
              </a:buClr>
              <a:buSzPct val="110000"/>
            </a:pPr>
            <a:r>
              <a:rPr lang="ja-JP" altLang="en-US" dirty="0"/>
              <a:t>通常の１次元系：</a:t>
            </a:r>
            <a:endParaRPr lang="en-US" altLang="ja-JP" dirty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rgbClr val="6F89F7"/>
              </a:buClr>
              <a:buSzPct val="110000"/>
            </a:pPr>
            <a:r>
              <a:rPr lang="ja-JP" altLang="en-US" dirty="0"/>
              <a:t>箱型ポテンシャル問題</a:t>
            </a:r>
            <a:endParaRPr lang="en-US" altLang="ja-JP" dirty="0"/>
          </a:p>
        </p:txBody>
      </p:sp>
      <p:sp>
        <p:nvSpPr>
          <p:cNvPr id="29" name="正方形/長方形 28"/>
          <p:cNvSpPr/>
          <p:nvPr/>
        </p:nvSpPr>
        <p:spPr>
          <a:xfrm>
            <a:off x="2295016" y="4028301"/>
            <a:ext cx="105836" cy="2116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等号 29"/>
          <p:cNvSpPr/>
          <p:nvPr/>
        </p:nvSpPr>
        <p:spPr>
          <a:xfrm rot="17611788">
            <a:off x="2179199" y="3989146"/>
            <a:ext cx="317064" cy="317064"/>
          </a:xfrm>
          <a:prstGeom prst="mathEqual">
            <a:avLst>
              <a:gd name="adj1" fmla="val 10893"/>
              <a:gd name="adj2" fmla="val 18074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フリーフォーム 32"/>
          <p:cNvSpPr/>
          <p:nvPr/>
        </p:nvSpPr>
        <p:spPr>
          <a:xfrm>
            <a:off x="1426188" y="3112667"/>
            <a:ext cx="1762080" cy="113407"/>
          </a:xfrm>
          <a:custGeom>
            <a:avLst/>
            <a:gdLst>
              <a:gd name="connsiteX0" fmla="*/ 0 w 1409700"/>
              <a:gd name="connsiteY0" fmla="*/ 200043 h 209568"/>
              <a:gd name="connsiteX1" fmla="*/ 695325 w 1409700"/>
              <a:gd name="connsiteY1" fmla="*/ 18 h 209568"/>
              <a:gd name="connsiteX2" fmla="*/ 1409700 w 1409700"/>
              <a:gd name="connsiteY2" fmla="*/ 209568 h 20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9700" h="209568">
                <a:moveTo>
                  <a:pt x="0" y="200043"/>
                </a:moveTo>
                <a:cubicBezTo>
                  <a:pt x="230187" y="99236"/>
                  <a:pt x="460375" y="-1570"/>
                  <a:pt x="695325" y="18"/>
                </a:cubicBezTo>
                <a:cubicBezTo>
                  <a:pt x="930275" y="1605"/>
                  <a:pt x="1409700" y="209568"/>
                  <a:pt x="1409700" y="209568"/>
                </a:cubicBezTo>
              </a:path>
            </a:pathLst>
          </a:custGeom>
          <a:ln>
            <a:solidFill>
              <a:srgbClr val="FF0000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4" descr="Rectangle: Click to edit Master text styles&#10;Second level&#10;Third level&#10;Fourth level&#10;Fifth level"/>
              <p:cNvSpPr>
                <a:spLocks noChangeArrowheads="1"/>
              </p:cNvSpPr>
              <p:nvPr/>
            </p:nvSpPr>
            <p:spPr bwMode="auto">
              <a:xfrm>
                <a:off x="345475" y="4750428"/>
                <a:ext cx="3998506" cy="3315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Clr>
                    <a:srgbClr val="6F89F7"/>
                  </a:buClr>
                  <a:buSzPct val="110000"/>
                </a:pPr>
                <a:r>
                  <a:rPr lang="ja-JP" altLang="en-US" dirty="0"/>
                  <a:t>固有状態（定在波）</a:t>
                </a:r>
                <a:r>
                  <a:rPr lang="en-US" altLang="ja-JP" dirty="0"/>
                  <a:t> = |</a:t>
                </a:r>
                <a:r>
                  <a:rPr lang="en-US" altLang="ja-JP" i="1" dirty="0"/>
                  <a:t>L </a:t>
                </a:r>
                <a:r>
                  <a:rPr lang="en-US" altLang="ja-JP" dirty="0"/>
                  <a:t>&gt; + |</a:t>
                </a:r>
                <a:r>
                  <a:rPr lang="en-US" altLang="ja-JP" i="1" dirty="0"/>
                  <a:t>R </a:t>
                </a:r>
                <a:r>
                  <a:rPr lang="en-US" altLang="ja-JP" dirty="0"/>
                  <a:t>&gt;</a:t>
                </a:r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Clr>
                    <a:srgbClr val="6F89F7"/>
                  </a:buClr>
                  <a:buSzPct val="11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ja-JP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mr-IN" altLang="ja-JP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US" altLang="ja-JP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ja-JP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𝑘𝑥</m:t>
                          </m:r>
                        </m:e>
                      </m:func>
                      <m:r>
                        <a:rPr lang="en-US" altLang="ja-JP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altLang="ja-JP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  <m:r>
                            <a:rPr lang="en-US" altLang="ja-JP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lang="mr-IN" altLang="ja-JP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mr-IN" altLang="ja-JP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𝑖𝑘𝑥</m:t>
                              </m:r>
                            </m:sup>
                          </m:sSup>
                          <m:r>
                            <a:rPr lang="en-US" altLang="ja-JP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mr-IN" altLang="ja-JP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r>
                                <a:rPr lang="en-US" altLang="ja-JP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𝑖𝑘𝑥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5" name="Rectangle 4" descr="Rectangle: Click to edit Master text styles&#10;Second level&#10;Third level&#10;Fourth level&#10;Fifth level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5475" y="4750428"/>
                <a:ext cx="3998506" cy="331566"/>
              </a:xfrm>
              <a:prstGeom prst="rect">
                <a:avLst/>
              </a:prstGeom>
              <a:blipFill rotWithShape="0">
                <a:blip r:embed="rId4"/>
                <a:stretch>
                  <a:fillRect l="-1372" t="-23636" b="-13090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正方形/長方形 57"/>
          <p:cNvSpPr/>
          <p:nvPr/>
        </p:nvSpPr>
        <p:spPr>
          <a:xfrm flipH="1">
            <a:off x="1430472" y="3444847"/>
            <a:ext cx="450852" cy="2585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/>
          <p:cNvSpPr/>
          <p:nvPr/>
        </p:nvSpPr>
        <p:spPr>
          <a:xfrm flipH="1">
            <a:off x="2747094" y="3444847"/>
            <a:ext cx="450852" cy="2585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/>
          <p:cNvSpPr/>
          <p:nvPr/>
        </p:nvSpPr>
        <p:spPr>
          <a:xfrm>
            <a:off x="567165" y="3407479"/>
            <a:ext cx="1719875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rgbClr val="6F89F7"/>
              </a:buClr>
              <a:buSzPct val="110000"/>
            </a:pPr>
            <a:r>
              <a:rPr lang="ja-JP" altLang="en-US"/>
              <a:t>左向進行波</a:t>
            </a:r>
            <a:r>
              <a:rPr lang="en-US" altLang="ja-JP" dirty="0"/>
              <a:t>|L &gt;</a:t>
            </a:r>
          </a:p>
        </p:txBody>
      </p:sp>
      <p:sp>
        <p:nvSpPr>
          <p:cNvPr id="61" name="正方形/長方形 60"/>
          <p:cNvSpPr/>
          <p:nvPr/>
        </p:nvSpPr>
        <p:spPr>
          <a:xfrm>
            <a:off x="2474718" y="3407479"/>
            <a:ext cx="193791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rgbClr val="6F89F7"/>
              </a:buClr>
              <a:buSzPct val="110000"/>
            </a:pPr>
            <a:r>
              <a:rPr lang="ja-JP" altLang="en-US" dirty="0"/>
              <a:t>右向進行波</a:t>
            </a:r>
            <a:r>
              <a:rPr lang="en-US" altLang="ja-JP" dirty="0"/>
              <a:t>|R &gt;</a:t>
            </a:r>
          </a:p>
        </p:txBody>
      </p:sp>
      <p:cxnSp>
        <p:nvCxnSpPr>
          <p:cNvPr id="63" name="直線矢印コネクタ 62"/>
          <p:cNvCxnSpPr/>
          <p:nvPr/>
        </p:nvCxnSpPr>
        <p:spPr>
          <a:xfrm flipV="1">
            <a:off x="1214917" y="2165577"/>
            <a:ext cx="2301847" cy="242851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正方形/長方形 63"/>
          <p:cNvSpPr/>
          <p:nvPr/>
        </p:nvSpPr>
        <p:spPr>
          <a:xfrm>
            <a:off x="2244864" y="2079346"/>
            <a:ext cx="29511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i="1" dirty="0"/>
              <a:t>L</a:t>
            </a:r>
            <a:endParaRPr lang="ja-JP" altLang="en-US" dirty="0"/>
          </a:p>
        </p:txBody>
      </p:sp>
      <p:pic>
        <p:nvPicPr>
          <p:cNvPr id="65" name="図 64" descr="symmetricVelocities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06" y="1546489"/>
            <a:ext cx="2544521" cy="708474"/>
          </a:xfrm>
          <a:prstGeom prst="rect">
            <a:avLst/>
          </a:prstGeom>
        </p:spPr>
      </p:pic>
      <p:grpSp>
        <p:nvGrpSpPr>
          <p:cNvPr id="40" name="図形グループ 39"/>
          <p:cNvGrpSpPr/>
          <p:nvPr/>
        </p:nvGrpSpPr>
        <p:grpSpPr>
          <a:xfrm>
            <a:off x="4317031" y="942065"/>
            <a:ext cx="4826970" cy="5527639"/>
            <a:chOff x="4317031" y="942065"/>
            <a:chExt cx="4826970" cy="5527639"/>
          </a:xfrm>
        </p:grpSpPr>
        <p:sp>
          <p:nvSpPr>
            <p:cNvPr id="4" name="Rectangle 4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4892537" y="942065"/>
              <a:ext cx="4251464" cy="395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rgbClr val="6F89F7"/>
                </a:buClr>
                <a:buSzPct val="110000"/>
              </a:pPr>
              <a:r>
                <a:rPr lang="ja-JP" altLang="en-US" dirty="0"/>
                <a:t>ナノチューブ</a:t>
              </a:r>
              <a:r>
                <a:rPr lang="en-US" altLang="ja-JP" dirty="0"/>
                <a:t>: |K,L &gt;, |K,R &gt;, |K’,L &gt;, |K’,R &gt;</a:t>
              </a:r>
            </a:p>
          </p:txBody>
        </p:sp>
        <p:sp>
          <p:nvSpPr>
            <p:cNvPr id="34" name="左右矢印 33"/>
            <p:cNvSpPr/>
            <p:nvPr/>
          </p:nvSpPr>
          <p:spPr>
            <a:xfrm>
              <a:off x="4317031" y="992767"/>
              <a:ext cx="509938" cy="288657"/>
            </a:xfrm>
            <a:prstGeom prst="leftRight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9" name="直線矢印コネクタ 38"/>
            <p:cNvCxnSpPr/>
            <p:nvPr/>
          </p:nvCxnSpPr>
          <p:spPr>
            <a:xfrm>
              <a:off x="5101906" y="4714770"/>
              <a:ext cx="359011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正方形/長方形 41"/>
            <p:cNvSpPr/>
            <p:nvPr/>
          </p:nvSpPr>
          <p:spPr>
            <a:xfrm>
              <a:off x="5887282" y="3326966"/>
              <a:ext cx="498629" cy="4723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i="1" dirty="0">
                  <a:solidFill>
                    <a:srgbClr val="000000"/>
                  </a:solidFill>
                </a:rPr>
                <a:t>K’</a:t>
              </a:r>
              <a:endParaRPr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7595199" y="3326966"/>
              <a:ext cx="449424" cy="4723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i="1" dirty="0">
                  <a:solidFill>
                    <a:srgbClr val="000000"/>
                  </a:solidFill>
                </a:rPr>
                <a:t>K</a:t>
              </a:r>
              <a:endParaRPr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44" name="フリーフォーム 43"/>
            <p:cNvSpPr/>
            <p:nvPr/>
          </p:nvSpPr>
          <p:spPr>
            <a:xfrm>
              <a:off x="5565868" y="3107714"/>
              <a:ext cx="2662192" cy="1499353"/>
            </a:xfrm>
            <a:custGeom>
              <a:avLst/>
              <a:gdLst>
                <a:gd name="connsiteX0" fmla="*/ 0 w 688939"/>
                <a:gd name="connsiteY0" fmla="*/ 373522 h 373522"/>
                <a:gd name="connsiteX1" fmla="*/ 340319 w 688939"/>
                <a:gd name="connsiteY1" fmla="*/ 15 h 373522"/>
                <a:gd name="connsiteX2" fmla="*/ 688939 w 688939"/>
                <a:gd name="connsiteY2" fmla="*/ 356922 h 37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8939" h="373522">
                  <a:moveTo>
                    <a:pt x="0" y="373522"/>
                  </a:moveTo>
                  <a:cubicBezTo>
                    <a:pt x="112748" y="188152"/>
                    <a:pt x="225496" y="2782"/>
                    <a:pt x="340319" y="15"/>
                  </a:cubicBezTo>
                  <a:cubicBezTo>
                    <a:pt x="455142" y="-2752"/>
                    <a:pt x="688939" y="356922"/>
                    <a:pt x="688939" y="356922"/>
                  </a:cubicBezTo>
                </a:path>
              </a:pathLst>
            </a:custGeom>
            <a:ln w="127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Line 3"/>
            <p:cNvSpPr>
              <a:spLocks noChangeShapeType="1"/>
            </p:cNvSpPr>
            <p:nvPr/>
          </p:nvSpPr>
          <p:spPr bwMode="auto">
            <a:xfrm>
              <a:off x="4572000" y="1407254"/>
              <a:ext cx="0" cy="5062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40458C"/>
                </a:solidFill>
                <a:latin typeface="Calibri"/>
                <a:ea typeface="ＭＳ Ｐゴシック" pitchFamily="-29" charset="-128"/>
                <a:cs typeface="Calibri"/>
              </a:endParaRPr>
            </a:p>
          </p:txBody>
        </p:sp>
        <p:pic>
          <p:nvPicPr>
            <p:cNvPr id="66" name="図 65" descr="SWNT_velocity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7509" y="1510672"/>
              <a:ext cx="2782603" cy="770325"/>
            </a:xfrm>
            <a:prstGeom prst="rect">
              <a:avLst/>
            </a:prstGeom>
          </p:spPr>
        </p:pic>
        <p:sp>
          <p:nvSpPr>
            <p:cNvPr id="68" name="正方形/長方形 67"/>
            <p:cNvSpPr/>
            <p:nvPr/>
          </p:nvSpPr>
          <p:spPr>
            <a:xfrm>
              <a:off x="6288668" y="2511587"/>
              <a:ext cx="11122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000" dirty="0">
                  <a:solidFill>
                    <a:srgbClr val="FF0000"/>
                  </a:solidFill>
                  <a:ea typeface="ＭＳ Ｐゴシック" pitchFamily="-29" charset="-128"/>
                  <a:cs typeface="Calibri"/>
                </a:rPr>
                <a:t>２つの谷</a:t>
              </a:r>
              <a:endParaRPr lang="ja-JP" altLang="en-US" sz="2000" dirty="0">
                <a:solidFill>
                  <a:srgbClr val="FF0000"/>
                </a:solidFill>
                <a:latin typeface="Symbol" charset="2"/>
                <a:ea typeface="ＭＳ Ｐゴシック"/>
                <a:cs typeface="Symbol" charset="2"/>
              </a:endParaRPr>
            </a:p>
          </p:txBody>
        </p:sp>
        <p:cxnSp>
          <p:nvCxnSpPr>
            <p:cNvPr id="69" name="直線矢印コネクタ 68"/>
            <p:cNvCxnSpPr/>
            <p:nvPr/>
          </p:nvCxnSpPr>
          <p:spPr>
            <a:xfrm flipH="1">
              <a:off x="6221003" y="2879125"/>
              <a:ext cx="52797" cy="21552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矢印コネクタ 69"/>
            <p:cNvCxnSpPr/>
            <p:nvPr/>
          </p:nvCxnSpPr>
          <p:spPr>
            <a:xfrm>
              <a:off x="7501467" y="2887592"/>
              <a:ext cx="35518" cy="22949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フリーフォーム 97"/>
            <p:cNvSpPr/>
            <p:nvPr/>
          </p:nvSpPr>
          <p:spPr>
            <a:xfrm rot="10800000">
              <a:off x="5565869" y="3107714"/>
              <a:ext cx="2662192" cy="1499353"/>
            </a:xfrm>
            <a:custGeom>
              <a:avLst/>
              <a:gdLst>
                <a:gd name="connsiteX0" fmla="*/ 0 w 688939"/>
                <a:gd name="connsiteY0" fmla="*/ 373522 h 373522"/>
                <a:gd name="connsiteX1" fmla="*/ 340319 w 688939"/>
                <a:gd name="connsiteY1" fmla="*/ 15 h 373522"/>
                <a:gd name="connsiteX2" fmla="*/ 688939 w 688939"/>
                <a:gd name="connsiteY2" fmla="*/ 356922 h 37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8939" h="373522">
                  <a:moveTo>
                    <a:pt x="0" y="373522"/>
                  </a:moveTo>
                  <a:cubicBezTo>
                    <a:pt x="112748" y="188152"/>
                    <a:pt x="225496" y="2782"/>
                    <a:pt x="340319" y="15"/>
                  </a:cubicBezTo>
                  <a:cubicBezTo>
                    <a:pt x="455142" y="-2752"/>
                    <a:pt x="688939" y="356922"/>
                    <a:pt x="688939" y="356922"/>
                  </a:cubicBezTo>
                </a:path>
              </a:pathLst>
            </a:custGeom>
            <a:ln w="127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5262233" y="5433784"/>
              <a:ext cx="332217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000" b="1" dirty="0">
                  <a:solidFill>
                    <a:srgbClr val="FF0000"/>
                  </a:solidFill>
                  <a:latin typeface="+mj-lt"/>
                  <a:ea typeface="ＭＳ Ｐゴシック" pitchFamily="-29" charset="-128"/>
                  <a:cs typeface="Calibri"/>
                </a:rPr>
                <a:t>螺旋度や境界条件により、</a:t>
              </a:r>
              <a:endParaRPr lang="en-US" altLang="ja-JP" sz="2000" b="1" dirty="0">
                <a:solidFill>
                  <a:srgbClr val="FF0000"/>
                </a:solidFill>
                <a:latin typeface="+mj-lt"/>
                <a:ea typeface="ＭＳ Ｐゴシック" pitchFamily="-29" charset="-128"/>
                <a:cs typeface="Calibri"/>
              </a:endParaRPr>
            </a:p>
            <a:p>
              <a:pPr algn="ctr"/>
              <a:r>
                <a:rPr lang="ja-JP" altLang="en-US" sz="2000" b="1" dirty="0">
                  <a:solidFill>
                    <a:srgbClr val="FF0000"/>
                  </a:solidFill>
                  <a:latin typeface="+mj-lt"/>
                  <a:ea typeface="ＭＳ Ｐゴシック" pitchFamily="-29" charset="-128"/>
                  <a:cs typeface="Calibri"/>
                </a:rPr>
                <a:t>様々な状態が形成！</a:t>
              </a:r>
              <a:endParaRPr lang="ja-JP" altLang="en-US" sz="2000" dirty="0">
                <a:solidFill>
                  <a:srgbClr val="FF0000"/>
                </a:solidFill>
                <a:latin typeface="+mj-lt"/>
                <a:ea typeface="ＭＳ Ｐゴシック"/>
                <a:cs typeface="Symbol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/>
              <p:cNvSpPr/>
              <p:nvPr/>
            </p:nvSpPr>
            <p:spPr>
              <a:xfrm>
                <a:off x="654694" y="5716847"/>
                <a:ext cx="988989" cy="562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𝑘</m:t>
                      </m:r>
                      <m:r>
                        <a:rPr lang="en-US" altLang="ja-JP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altLang="ja-JP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mr-IN" altLang="ja-JP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𝐿</m:t>
                          </m:r>
                        </m:den>
                      </m:f>
                      <m:r>
                        <a:rPr lang="en-US" altLang="ja-JP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𝑛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8" name="正方形/長方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94" y="5716847"/>
                <a:ext cx="988989" cy="5629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正方形/長方形 66"/>
              <p:cNvSpPr/>
              <p:nvPr/>
            </p:nvSpPr>
            <p:spPr>
              <a:xfrm>
                <a:off x="2291606" y="5724437"/>
                <a:ext cx="1497461" cy="562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b>
                      </m:sSub>
                      <m:r>
                        <a:rPr lang="en-US" altLang="ja-JP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=ℏ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𝐹</m:t>
                          </m:r>
                        </m:sub>
                      </m:sSub>
                      <m:f>
                        <m:fPr>
                          <m:ctrlPr>
                            <a:rPr lang="mr-IN" altLang="ja-JP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mr-IN" altLang="ja-JP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𝐿</m:t>
                          </m:r>
                        </m:den>
                      </m:f>
                      <m:r>
                        <a:rPr lang="en-US" altLang="ja-JP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𝑛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67" name="正方形/長方形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606" y="5724437"/>
                <a:ext cx="1497461" cy="5629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右矢印 72"/>
          <p:cNvSpPr/>
          <p:nvPr/>
        </p:nvSpPr>
        <p:spPr>
          <a:xfrm>
            <a:off x="1671218" y="5868243"/>
            <a:ext cx="592853" cy="254442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2316666" y="6303921"/>
            <a:ext cx="1694762" cy="33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F89F7"/>
              </a:buClr>
              <a:buSzPct val="110000"/>
            </a:pPr>
            <a:r>
              <a:rPr lang="ja-JP" altLang="en-US">
                <a:sym typeface="Wingdings"/>
              </a:rPr>
              <a:t>準位の離散化</a:t>
            </a:r>
            <a:endParaRPr lang="ja-JP" altLang="en-US" dirty="0"/>
          </a:p>
        </p:txBody>
      </p:sp>
      <p:sp>
        <p:nvSpPr>
          <p:cNvPr id="31" name="スライド番号プレースホルダー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6041-1EDA-E94D-86F3-DBBEB1D991AC}" type="slidenum">
              <a:rPr lang="ja-JP" altLang="en-US" smtClean="0"/>
              <a:pPr/>
              <a:t>16</a:t>
            </a:fld>
            <a:r>
              <a:rPr lang="en-US" altLang="ja-JP"/>
              <a:t>/31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514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 3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40458C"/>
              </a:solidFill>
              <a:latin typeface="Calibri"/>
              <a:ea typeface="ＭＳ Ｐゴシック" pitchFamily="-29" charset="-128"/>
              <a:cs typeface="Calibri"/>
            </a:endParaRP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609600" y="152400"/>
            <a:ext cx="7967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n-US" altLang="ja-JP" sz="3200" dirty="0">
                <a:solidFill>
                  <a:schemeClr val="tx1"/>
                </a:solidFill>
                <a:cs typeface="Calibri"/>
              </a:rPr>
              <a:t>Case1</a:t>
            </a:r>
            <a:r>
              <a:rPr lang="ja-JP" altLang="en-US" sz="3200" dirty="0">
                <a:solidFill>
                  <a:schemeClr val="tx1"/>
                </a:solidFill>
                <a:cs typeface="Calibri"/>
              </a:rPr>
              <a:t>：谷内結合</a:t>
            </a:r>
            <a:endParaRPr kumimoji="0" lang="en-US" altLang="ja-JP" sz="3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正方形/長方形 42"/>
              <p:cNvSpPr/>
              <p:nvPr/>
            </p:nvSpPr>
            <p:spPr>
              <a:xfrm>
                <a:off x="397930" y="900342"/>
                <a:ext cx="5698067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altLang="ja-JP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ja-JP" sz="2000" b="0" i="0" smtClean="0">
                            <a:latin typeface="Cambria Math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ja-JP" altLang="en-US" sz="2000" dirty="0"/>
                          <m:t>固有関数</m:t>
                        </m:r>
                      </m:e>
                    </m:d>
                    <m:r>
                      <a:rPr lang="en-US" altLang="ja-JP" sz="2000" b="0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"/>
                        <m:endChr m:val="⟩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ja-JP" sz="2000">
                            <a:latin typeface="Cambria Math" charset="0"/>
                          </a:rPr>
                          <m:t>|</m:t>
                        </m:r>
                        <m:r>
                          <a:rPr lang="ja-JP" altLang="en-US" sz="2000" b="0" i="1" smtClean="0">
                            <a:latin typeface="Cambria Math" charset="0"/>
                          </a:rPr>
                          <m:t>左</m:t>
                        </m:r>
                        <m:r>
                          <a:rPr lang="ja-JP" altLang="en-US" sz="2000" i="1" smtClean="0">
                            <a:latin typeface="Cambria Math" charset="0"/>
                          </a:rPr>
                          <m:t>進行波</m:t>
                        </m:r>
                        <m:r>
                          <a:rPr lang="en-US" altLang="ja-JP" sz="2000" b="0" i="1" smtClean="0">
                            <a:latin typeface="Cambria Math" charset="0"/>
                          </a:rPr>
                          <m:t> @</m:t>
                        </m:r>
                        <m:r>
                          <a:rPr lang="en-US" altLang="ja-JP" sz="2000" b="0" i="1" smtClean="0">
                            <a:latin typeface="Cambria Math" charset="0"/>
                          </a:rPr>
                          <m:t>𝐾</m:t>
                        </m:r>
                      </m:e>
                    </m:d>
                    <m:r>
                      <a:rPr lang="en-US" altLang="ja-JP" sz="2000" b="0" i="1" dirty="0" smtClean="0">
                        <a:latin typeface="Cambria Math" charset="0"/>
                      </a:rPr>
                      <m:t>+</m:t>
                    </m:r>
                    <m:d>
                      <m:dPr>
                        <m:begChr m:val=""/>
                        <m:endChr m:val="⟩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ja-JP" sz="2000">
                            <a:latin typeface="Cambria Math" charset="0"/>
                          </a:rPr>
                          <m:t>|</m:t>
                        </m:r>
                        <m:r>
                          <a:rPr lang="ja-JP" altLang="en-US" sz="2000" b="0" i="1" smtClean="0">
                            <a:latin typeface="Cambria Math" charset="0"/>
                          </a:rPr>
                          <m:t>右</m:t>
                        </m:r>
                        <m:r>
                          <a:rPr lang="ja-JP" altLang="en-US" sz="2000" i="1">
                            <a:latin typeface="Cambria Math" charset="0"/>
                          </a:rPr>
                          <m:t>進行波</m:t>
                        </m:r>
                        <m:r>
                          <a:rPr lang="en-US" altLang="ja-JP" sz="2000" i="1">
                            <a:latin typeface="Cambria Math" charset="0"/>
                          </a:rPr>
                          <m:t> @</m:t>
                        </m:r>
                        <m:r>
                          <a:rPr lang="en-US" altLang="ja-JP" sz="2000" i="1">
                            <a:latin typeface="Cambria Math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en-US" altLang="ja-JP" sz="2000" dirty="0"/>
                  <a:t>.</a:t>
                </a:r>
              </a:p>
            </p:txBody>
          </p:sp>
        </mc:Choice>
        <mc:Fallback xmlns="">
          <p:sp>
            <p:nvSpPr>
              <p:cNvPr id="43" name="正方形/長方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30" y="900342"/>
                <a:ext cx="5698067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428" t="-124615" r="-2567" b="-1861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図形グループ 5"/>
          <p:cNvGrpSpPr/>
          <p:nvPr/>
        </p:nvGrpSpPr>
        <p:grpSpPr>
          <a:xfrm>
            <a:off x="649457" y="1447814"/>
            <a:ext cx="3652818" cy="2115329"/>
            <a:chOff x="2665562" y="4613802"/>
            <a:chExt cx="3652818" cy="2115329"/>
          </a:xfrm>
        </p:grpSpPr>
        <p:grpSp>
          <p:nvGrpSpPr>
            <p:cNvPr id="44" name="図形グループ 43"/>
            <p:cNvGrpSpPr/>
            <p:nvPr/>
          </p:nvGrpSpPr>
          <p:grpSpPr>
            <a:xfrm>
              <a:off x="3088469" y="5404561"/>
              <a:ext cx="2807005" cy="1275783"/>
              <a:chOff x="4864311" y="1913365"/>
              <a:chExt cx="2807005" cy="1275783"/>
            </a:xfrm>
          </p:grpSpPr>
          <p:grpSp>
            <p:nvGrpSpPr>
              <p:cNvPr id="45" name="図形グループ 44"/>
              <p:cNvGrpSpPr/>
              <p:nvPr/>
            </p:nvGrpSpPr>
            <p:grpSpPr>
              <a:xfrm>
                <a:off x="5001486" y="1913365"/>
                <a:ext cx="998685" cy="1258850"/>
                <a:chOff x="5878918" y="4969738"/>
                <a:chExt cx="998685" cy="1258850"/>
              </a:xfrm>
            </p:grpSpPr>
            <p:pic>
              <p:nvPicPr>
                <p:cNvPr id="70" name="図 69" descr="名称未設定.gif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99703" y="4971288"/>
                  <a:ext cx="977900" cy="1257300"/>
                </a:xfrm>
                <a:prstGeom prst="rect">
                  <a:avLst/>
                </a:prstGeom>
              </p:spPr>
            </p:pic>
            <p:pic>
              <p:nvPicPr>
                <p:cNvPr id="71" name="図 70" descr="名称未設定.gif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878918" y="4969738"/>
                  <a:ext cx="977900" cy="1257300"/>
                </a:xfrm>
                <a:prstGeom prst="rect">
                  <a:avLst/>
                </a:prstGeom>
              </p:spPr>
            </p:pic>
          </p:grpSp>
          <p:cxnSp>
            <p:nvCxnSpPr>
              <p:cNvPr id="46" name="直線矢印コネクタ 45"/>
              <p:cNvCxnSpPr/>
              <p:nvPr/>
            </p:nvCxnSpPr>
            <p:spPr>
              <a:xfrm>
                <a:off x="4864311" y="3046051"/>
                <a:ext cx="280700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図形グループ 46"/>
              <p:cNvGrpSpPr/>
              <p:nvPr/>
            </p:nvGrpSpPr>
            <p:grpSpPr>
              <a:xfrm>
                <a:off x="6660150" y="2965154"/>
                <a:ext cx="613493" cy="71497"/>
                <a:chOff x="2248840" y="2862426"/>
                <a:chExt cx="613493" cy="97076"/>
              </a:xfrm>
            </p:grpSpPr>
            <p:cxnSp>
              <p:nvCxnSpPr>
                <p:cNvPr id="64" name="直線コネクタ 63"/>
                <p:cNvCxnSpPr/>
                <p:nvPr/>
              </p:nvCxnSpPr>
              <p:spPr>
                <a:xfrm>
                  <a:off x="2248840" y="2862426"/>
                  <a:ext cx="0" cy="970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線コネクタ 64"/>
                <p:cNvCxnSpPr/>
                <p:nvPr/>
              </p:nvCxnSpPr>
              <p:spPr>
                <a:xfrm>
                  <a:off x="2862333" y="2862426"/>
                  <a:ext cx="0" cy="970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線コネクタ 65"/>
                <p:cNvCxnSpPr/>
                <p:nvPr/>
              </p:nvCxnSpPr>
              <p:spPr>
                <a:xfrm>
                  <a:off x="2371539" y="2862426"/>
                  <a:ext cx="0" cy="970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線コネクタ 66"/>
                <p:cNvCxnSpPr/>
                <p:nvPr/>
              </p:nvCxnSpPr>
              <p:spPr>
                <a:xfrm>
                  <a:off x="2494238" y="2862426"/>
                  <a:ext cx="0" cy="970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線コネクタ 67"/>
                <p:cNvCxnSpPr/>
                <p:nvPr/>
              </p:nvCxnSpPr>
              <p:spPr>
                <a:xfrm>
                  <a:off x="2616937" y="2862426"/>
                  <a:ext cx="0" cy="970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線コネクタ 68"/>
                <p:cNvCxnSpPr/>
                <p:nvPr/>
              </p:nvCxnSpPr>
              <p:spPr>
                <a:xfrm>
                  <a:off x="2739636" y="2862426"/>
                  <a:ext cx="0" cy="970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図形グループ 47"/>
              <p:cNvGrpSpPr/>
              <p:nvPr/>
            </p:nvGrpSpPr>
            <p:grpSpPr>
              <a:xfrm>
                <a:off x="5194679" y="2965154"/>
                <a:ext cx="613493" cy="71497"/>
                <a:chOff x="2401240" y="3014826"/>
                <a:chExt cx="613493" cy="97076"/>
              </a:xfrm>
            </p:grpSpPr>
            <p:cxnSp>
              <p:nvCxnSpPr>
                <p:cNvPr id="58" name="直線コネクタ 57"/>
                <p:cNvCxnSpPr/>
                <p:nvPr/>
              </p:nvCxnSpPr>
              <p:spPr>
                <a:xfrm>
                  <a:off x="2401240" y="3014826"/>
                  <a:ext cx="0" cy="970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線コネクタ 58"/>
                <p:cNvCxnSpPr/>
                <p:nvPr/>
              </p:nvCxnSpPr>
              <p:spPr>
                <a:xfrm>
                  <a:off x="3014733" y="3014826"/>
                  <a:ext cx="0" cy="970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線コネクタ 59"/>
                <p:cNvCxnSpPr/>
                <p:nvPr/>
              </p:nvCxnSpPr>
              <p:spPr>
                <a:xfrm>
                  <a:off x="2523939" y="3014826"/>
                  <a:ext cx="0" cy="970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線コネクタ 60"/>
                <p:cNvCxnSpPr/>
                <p:nvPr/>
              </p:nvCxnSpPr>
              <p:spPr>
                <a:xfrm>
                  <a:off x="2646638" y="3014826"/>
                  <a:ext cx="0" cy="970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線コネクタ 61"/>
                <p:cNvCxnSpPr/>
                <p:nvPr/>
              </p:nvCxnSpPr>
              <p:spPr>
                <a:xfrm>
                  <a:off x="2769337" y="3014826"/>
                  <a:ext cx="0" cy="970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線コネクタ 62"/>
                <p:cNvCxnSpPr/>
                <p:nvPr/>
              </p:nvCxnSpPr>
              <p:spPr>
                <a:xfrm>
                  <a:off x="2892036" y="3014826"/>
                  <a:ext cx="0" cy="970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正方形/長方形 48"/>
              <p:cNvSpPr/>
              <p:nvPr/>
            </p:nvSpPr>
            <p:spPr>
              <a:xfrm>
                <a:off x="6220146" y="2930929"/>
                <a:ext cx="105836" cy="2116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等号 49"/>
              <p:cNvSpPr/>
              <p:nvPr/>
            </p:nvSpPr>
            <p:spPr>
              <a:xfrm rot="17611788">
                <a:off x="6104329" y="2872084"/>
                <a:ext cx="317064" cy="317064"/>
              </a:xfrm>
              <a:prstGeom prst="mathEqual">
                <a:avLst>
                  <a:gd name="adj1" fmla="val 10893"/>
                  <a:gd name="adj2" fmla="val 18074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3" name="図形グループ 52"/>
              <p:cNvGrpSpPr/>
              <p:nvPr/>
            </p:nvGrpSpPr>
            <p:grpSpPr>
              <a:xfrm flipH="1">
                <a:off x="6462405" y="1913365"/>
                <a:ext cx="998685" cy="1258850"/>
                <a:chOff x="5878918" y="4969738"/>
                <a:chExt cx="998685" cy="1258850"/>
              </a:xfrm>
            </p:grpSpPr>
            <p:pic>
              <p:nvPicPr>
                <p:cNvPr id="56" name="図 55" descr="名称未設定.gif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99703" y="4971288"/>
                  <a:ext cx="977900" cy="1257300"/>
                </a:xfrm>
                <a:prstGeom prst="rect">
                  <a:avLst/>
                </a:prstGeom>
              </p:spPr>
            </p:pic>
            <p:pic>
              <p:nvPicPr>
                <p:cNvPr id="57" name="図 56" descr="名称未設定.gif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878918" y="4969738"/>
                  <a:ext cx="977900" cy="1257300"/>
                </a:xfrm>
                <a:prstGeom prst="rect">
                  <a:avLst/>
                </a:prstGeom>
              </p:spPr>
            </p:pic>
          </p:grpSp>
          <p:sp>
            <p:nvSpPr>
              <p:cNvPr id="54" name="フリーフォーム 53"/>
              <p:cNvSpPr/>
              <p:nvPr/>
            </p:nvSpPr>
            <p:spPr>
              <a:xfrm>
                <a:off x="5344761" y="2143481"/>
                <a:ext cx="330025" cy="126635"/>
              </a:xfrm>
              <a:custGeom>
                <a:avLst/>
                <a:gdLst>
                  <a:gd name="connsiteX0" fmla="*/ 0 w 1409700"/>
                  <a:gd name="connsiteY0" fmla="*/ 200043 h 209568"/>
                  <a:gd name="connsiteX1" fmla="*/ 695325 w 1409700"/>
                  <a:gd name="connsiteY1" fmla="*/ 18 h 209568"/>
                  <a:gd name="connsiteX2" fmla="*/ 1409700 w 1409700"/>
                  <a:gd name="connsiteY2" fmla="*/ 209568 h 209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9700" h="209568">
                    <a:moveTo>
                      <a:pt x="0" y="200043"/>
                    </a:moveTo>
                    <a:cubicBezTo>
                      <a:pt x="230187" y="99236"/>
                      <a:pt x="460375" y="-1570"/>
                      <a:pt x="695325" y="18"/>
                    </a:cubicBezTo>
                    <a:cubicBezTo>
                      <a:pt x="930275" y="1605"/>
                      <a:pt x="1409700" y="209568"/>
                      <a:pt x="1409700" y="209568"/>
                    </a:cubicBezTo>
                  </a:path>
                </a:pathLst>
              </a:custGeom>
              <a:ln>
                <a:solidFill>
                  <a:srgbClr val="FF0000"/>
                </a:solidFill>
                <a:prstDash val="sysDot"/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 54"/>
              <p:cNvSpPr/>
              <p:nvPr/>
            </p:nvSpPr>
            <p:spPr>
              <a:xfrm>
                <a:off x="6796059" y="2132309"/>
                <a:ext cx="330025" cy="126635"/>
              </a:xfrm>
              <a:custGeom>
                <a:avLst/>
                <a:gdLst>
                  <a:gd name="connsiteX0" fmla="*/ 0 w 1409700"/>
                  <a:gd name="connsiteY0" fmla="*/ 200043 h 209568"/>
                  <a:gd name="connsiteX1" fmla="*/ 695325 w 1409700"/>
                  <a:gd name="connsiteY1" fmla="*/ 18 h 209568"/>
                  <a:gd name="connsiteX2" fmla="*/ 1409700 w 1409700"/>
                  <a:gd name="connsiteY2" fmla="*/ 209568 h 209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9700" h="209568">
                    <a:moveTo>
                      <a:pt x="0" y="200043"/>
                    </a:moveTo>
                    <a:cubicBezTo>
                      <a:pt x="230187" y="99236"/>
                      <a:pt x="460375" y="-1570"/>
                      <a:pt x="695325" y="18"/>
                    </a:cubicBezTo>
                    <a:cubicBezTo>
                      <a:pt x="930275" y="1605"/>
                      <a:pt x="1409700" y="209568"/>
                      <a:pt x="1409700" y="209568"/>
                    </a:cubicBezTo>
                  </a:path>
                </a:pathLst>
              </a:custGeom>
              <a:ln>
                <a:solidFill>
                  <a:srgbClr val="FF0000"/>
                </a:solidFill>
                <a:prstDash val="sysDot"/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2" name="角丸四角形 71"/>
            <p:cNvSpPr/>
            <p:nvPr/>
          </p:nvSpPr>
          <p:spPr>
            <a:xfrm>
              <a:off x="2665562" y="4613802"/>
              <a:ext cx="3652818" cy="2115329"/>
            </a:xfrm>
            <a:prstGeom prst="roundRect">
              <a:avLst>
                <a:gd name="adj" fmla="val 6370"/>
              </a:avLst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Rectangle 4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2985421" y="4648871"/>
              <a:ext cx="2889936" cy="581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rgbClr val="6F89F7"/>
                </a:buClr>
                <a:buSzPct val="110000"/>
              </a:pPr>
              <a:r>
                <a:rPr lang="ja-JP" altLang="en-US" dirty="0"/>
                <a:t>２つの谷が分離</a:t>
              </a:r>
              <a:endParaRPr lang="en-US" altLang="ja-JP" dirty="0"/>
            </a:p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rgbClr val="6F89F7"/>
                </a:buClr>
                <a:buSzPct val="110000"/>
              </a:pPr>
              <a:r>
                <a:rPr lang="en-US" altLang="ja-JP" dirty="0"/>
                <a:t>(</a:t>
              </a:r>
              <a:r>
                <a:rPr lang="ja-JP" altLang="en-US" dirty="0"/>
                <a:t>従来の描像</a:t>
              </a:r>
              <a:r>
                <a:rPr lang="en-US" altLang="ja-JP" dirty="0"/>
                <a:t>)</a:t>
              </a:r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3560347" y="5256776"/>
              <a:ext cx="3898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i="1" dirty="0">
                  <a:solidFill>
                    <a:srgbClr val="000000"/>
                  </a:solidFill>
                </a:rPr>
                <a:t>K’</a:t>
              </a:r>
              <a:endParaRPr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75" name="正方形/長方形 74"/>
            <p:cNvSpPr/>
            <p:nvPr/>
          </p:nvSpPr>
          <p:spPr>
            <a:xfrm>
              <a:off x="5032430" y="5256776"/>
              <a:ext cx="3513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i="1" dirty="0">
                  <a:solidFill>
                    <a:srgbClr val="000000"/>
                  </a:solidFill>
                </a:rPr>
                <a:t>K</a:t>
              </a:r>
              <a:endParaRPr lang="ja-JP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4806079" y="1496621"/>
            <a:ext cx="3692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/>
              <a:t>K</a:t>
            </a:r>
            <a:r>
              <a:rPr kumimoji="1" lang="ja-JP" altLang="en-US" dirty="0"/>
              <a:t>と</a:t>
            </a:r>
            <a:r>
              <a:rPr kumimoji="1" lang="en-US" altLang="ja-JP" dirty="0"/>
              <a:t>K’</a:t>
            </a:r>
            <a:r>
              <a:rPr kumimoji="1" lang="ja-JP" altLang="en-US" dirty="0"/>
              <a:t>：エネルギ的に等価な離散準位</a:t>
            </a:r>
            <a:endParaRPr kumimoji="1" lang="en-US" altLang="ja-JP" dirty="0"/>
          </a:p>
          <a:p>
            <a:pPr algn="ctr"/>
            <a:r>
              <a:rPr lang="en-US" altLang="ja-JP" dirty="0">
                <a:sym typeface="Wingdings"/>
              </a:rPr>
              <a:t> </a:t>
            </a:r>
            <a:r>
              <a:rPr lang="ja-JP" altLang="en-US" dirty="0">
                <a:sym typeface="Wingdings"/>
              </a:rPr>
              <a:t>４重縮退（谷</a:t>
            </a:r>
            <a:r>
              <a:rPr lang="en-US" altLang="ja-JP" dirty="0">
                <a:sym typeface="Wingdings"/>
              </a:rPr>
              <a:t>x</a:t>
            </a:r>
            <a:r>
              <a:rPr lang="ja-JP" altLang="en-US" dirty="0">
                <a:sym typeface="Wingdings"/>
              </a:rPr>
              <a:t>スピン）</a:t>
            </a:r>
            <a:endParaRPr kumimoji="1" lang="ja-JP" altLang="en-US" dirty="0"/>
          </a:p>
        </p:txBody>
      </p:sp>
      <p:grpSp>
        <p:nvGrpSpPr>
          <p:cNvPr id="233" name="図形グループ 232"/>
          <p:cNvGrpSpPr/>
          <p:nvPr/>
        </p:nvGrpSpPr>
        <p:grpSpPr>
          <a:xfrm>
            <a:off x="5950378" y="2867077"/>
            <a:ext cx="1295400" cy="646562"/>
            <a:chOff x="529524" y="5018448"/>
            <a:chExt cx="1295400" cy="646562"/>
          </a:xfrm>
        </p:grpSpPr>
        <p:cxnSp>
          <p:nvCxnSpPr>
            <p:cNvPr id="234" name="直線コネクタ 233"/>
            <p:cNvCxnSpPr/>
            <p:nvPr/>
          </p:nvCxnSpPr>
          <p:spPr bwMode="auto">
            <a:xfrm>
              <a:off x="529524" y="5143755"/>
              <a:ext cx="609600" cy="158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5" name="直線コネクタ 234"/>
            <p:cNvCxnSpPr/>
            <p:nvPr/>
          </p:nvCxnSpPr>
          <p:spPr bwMode="auto">
            <a:xfrm>
              <a:off x="1215324" y="5143755"/>
              <a:ext cx="609600" cy="158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6" name="直線コネクタ 235"/>
            <p:cNvCxnSpPr/>
            <p:nvPr/>
          </p:nvCxnSpPr>
          <p:spPr bwMode="auto">
            <a:xfrm>
              <a:off x="529524" y="5170848"/>
              <a:ext cx="609600" cy="158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37" name="図形グループ 46"/>
            <p:cNvGrpSpPr/>
            <p:nvPr/>
          </p:nvGrpSpPr>
          <p:grpSpPr>
            <a:xfrm>
              <a:off x="834324" y="5018448"/>
              <a:ext cx="183807" cy="279427"/>
              <a:chOff x="5096434" y="5330524"/>
              <a:chExt cx="183807" cy="279427"/>
            </a:xfrm>
          </p:grpSpPr>
          <p:sp>
            <p:nvSpPr>
              <p:cNvPr id="250" name="Line 105"/>
              <p:cNvSpPr>
                <a:spLocks noChangeShapeType="1"/>
              </p:cNvSpPr>
              <p:nvPr/>
            </p:nvSpPr>
            <p:spPr bwMode="auto">
              <a:xfrm rot="20780585" flipH="1">
                <a:off x="5096434" y="5330524"/>
                <a:ext cx="183807" cy="279427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med" len="med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40458C"/>
                  </a:solidFill>
                  <a:latin typeface="Calibri"/>
                  <a:ea typeface="ＭＳ Ｐゴシック" pitchFamily="-29" charset="-128"/>
                  <a:cs typeface="Calibri"/>
                </a:endParaRPr>
              </a:p>
            </p:txBody>
          </p:sp>
          <p:sp>
            <p:nvSpPr>
              <p:cNvPr id="251" name="Oval 96"/>
              <p:cNvSpPr>
                <a:spLocks noChangeArrowheads="1"/>
              </p:cNvSpPr>
              <p:nvPr/>
            </p:nvSpPr>
            <p:spPr bwMode="auto">
              <a:xfrm>
                <a:off x="5105400" y="5410200"/>
                <a:ext cx="163633" cy="158230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 anchor="b" anchorCtr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ja-JP" sz="1600" b="1" dirty="0">
                  <a:solidFill>
                    <a:srgbClr val="40458C"/>
                  </a:solidFill>
                  <a:latin typeface="Calibri"/>
                  <a:ea typeface="メイリオ" pitchFamily="-105" charset="-128"/>
                  <a:cs typeface="Calibri"/>
                </a:endParaRPr>
              </a:p>
            </p:txBody>
          </p:sp>
        </p:grpSp>
        <p:grpSp>
          <p:nvGrpSpPr>
            <p:cNvPr id="238" name="図形グループ 49"/>
            <p:cNvGrpSpPr/>
            <p:nvPr/>
          </p:nvGrpSpPr>
          <p:grpSpPr>
            <a:xfrm rot="10800000">
              <a:off x="650517" y="5043821"/>
              <a:ext cx="183807" cy="279427"/>
              <a:chOff x="5096434" y="5330524"/>
              <a:chExt cx="183807" cy="279427"/>
            </a:xfrm>
          </p:grpSpPr>
          <p:sp>
            <p:nvSpPr>
              <p:cNvPr id="248" name="Line 105"/>
              <p:cNvSpPr>
                <a:spLocks noChangeShapeType="1"/>
              </p:cNvSpPr>
              <p:nvPr/>
            </p:nvSpPr>
            <p:spPr bwMode="auto">
              <a:xfrm rot="20780585" flipH="1">
                <a:off x="5096434" y="5330524"/>
                <a:ext cx="183807" cy="279427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med" len="med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40458C"/>
                  </a:solidFill>
                  <a:latin typeface="Calibri"/>
                  <a:ea typeface="ＭＳ Ｐゴシック" pitchFamily="-29" charset="-128"/>
                  <a:cs typeface="Calibri"/>
                </a:endParaRPr>
              </a:p>
            </p:txBody>
          </p:sp>
          <p:sp>
            <p:nvSpPr>
              <p:cNvPr id="249" name="Oval 96"/>
              <p:cNvSpPr>
                <a:spLocks noChangeArrowheads="1"/>
              </p:cNvSpPr>
              <p:nvPr/>
            </p:nvSpPr>
            <p:spPr bwMode="auto">
              <a:xfrm>
                <a:off x="5105400" y="5410200"/>
                <a:ext cx="163633" cy="158230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 anchor="b" anchorCtr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ja-JP" sz="1600" b="1" dirty="0">
                  <a:solidFill>
                    <a:srgbClr val="40458C"/>
                  </a:solidFill>
                  <a:latin typeface="Calibri"/>
                  <a:ea typeface="メイリオ" pitchFamily="-105" charset="-128"/>
                  <a:cs typeface="Calibri"/>
                </a:endParaRPr>
              </a:p>
            </p:txBody>
          </p:sp>
        </p:grpSp>
        <p:cxnSp>
          <p:nvCxnSpPr>
            <p:cNvPr id="239" name="直線コネクタ 238"/>
            <p:cNvCxnSpPr/>
            <p:nvPr/>
          </p:nvCxnSpPr>
          <p:spPr bwMode="auto">
            <a:xfrm>
              <a:off x="1215324" y="5170848"/>
              <a:ext cx="609600" cy="158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40" name="図形グループ 61"/>
            <p:cNvGrpSpPr/>
            <p:nvPr/>
          </p:nvGrpSpPr>
          <p:grpSpPr>
            <a:xfrm>
              <a:off x="1520124" y="5018448"/>
              <a:ext cx="183807" cy="279427"/>
              <a:chOff x="5096434" y="5330524"/>
              <a:chExt cx="183807" cy="279427"/>
            </a:xfrm>
          </p:grpSpPr>
          <p:sp>
            <p:nvSpPr>
              <p:cNvPr id="246" name="Line 105"/>
              <p:cNvSpPr>
                <a:spLocks noChangeShapeType="1"/>
              </p:cNvSpPr>
              <p:nvPr/>
            </p:nvSpPr>
            <p:spPr bwMode="auto">
              <a:xfrm rot="20780585" flipH="1">
                <a:off x="5096434" y="5330524"/>
                <a:ext cx="183807" cy="279427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med" len="med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40458C"/>
                  </a:solidFill>
                  <a:latin typeface="Calibri"/>
                  <a:ea typeface="ＭＳ Ｐゴシック" pitchFamily="-29" charset="-128"/>
                  <a:cs typeface="Calibri"/>
                </a:endParaRPr>
              </a:p>
            </p:txBody>
          </p:sp>
          <p:sp>
            <p:nvSpPr>
              <p:cNvPr id="247" name="Oval 96"/>
              <p:cNvSpPr>
                <a:spLocks noChangeArrowheads="1"/>
              </p:cNvSpPr>
              <p:nvPr/>
            </p:nvSpPr>
            <p:spPr bwMode="auto">
              <a:xfrm>
                <a:off x="5105400" y="5410200"/>
                <a:ext cx="163633" cy="158230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 anchor="b" anchorCtr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ja-JP" sz="1600" b="1" dirty="0">
                  <a:solidFill>
                    <a:srgbClr val="40458C"/>
                  </a:solidFill>
                  <a:latin typeface="Calibri"/>
                  <a:ea typeface="メイリオ" pitchFamily="-105" charset="-128"/>
                  <a:cs typeface="Calibri"/>
                </a:endParaRPr>
              </a:p>
            </p:txBody>
          </p:sp>
        </p:grpSp>
        <p:grpSp>
          <p:nvGrpSpPr>
            <p:cNvPr id="241" name="図形グループ 64"/>
            <p:cNvGrpSpPr/>
            <p:nvPr/>
          </p:nvGrpSpPr>
          <p:grpSpPr>
            <a:xfrm rot="10800000">
              <a:off x="1336317" y="5043821"/>
              <a:ext cx="183807" cy="279427"/>
              <a:chOff x="5096434" y="5330524"/>
              <a:chExt cx="183807" cy="279427"/>
            </a:xfrm>
          </p:grpSpPr>
          <p:sp>
            <p:nvSpPr>
              <p:cNvPr id="244" name="Line 105"/>
              <p:cNvSpPr>
                <a:spLocks noChangeShapeType="1"/>
              </p:cNvSpPr>
              <p:nvPr/>
            </p:nvSpPr>
            <p:spPr bwMode="auto">
              <a:xfrm rot="20780585" flipH="1">
                <a:off x="5096434" y="5330524"/>
                <a:ext cx="183807" cy="279427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med" len="med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40458C"/>
                  </a:solidFill>
                  <a:latin typeface="Calibri"/>
                  <a:ea typeface="ＭＳ Ｐゴシック" pitchFamily="-29" charset="-128"/>
                  <a:cs typeface="Calibri"/>
                </a:endParaRPr>
              </a:p>
            </p:txBody>
          </p:sp>
          <p:sp>
            <p:nvSpPr>
              <p:cNvPr id="245" name="Oval 96"/>
              <p:cNvSpPr>
                <a:spLocks noChangeArrowheads="1"/>
              </p:cNvSpPr>
              <p:nvPr/>
            </p:nvSpPr>
            <p:spPr bwMode="auto">
              <a:xfrm>
                <a:off x="5105400" y="5410200"/>
                <a:ext cx="163633" cy="158230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 anchor="b" anchorCtr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ja-JP" sz="1600" b="1" dirty="0">
                  <a:solidFill>
                    <a:srgbClr val="40458C"/>
                  </a:solidFill>
                  <a:latin typeface="Calibri"/>
                  <a:ea typeface="メイリオ" pitchFamily="-105" charset="-128"/>
                  <a:cs typeface="Calibri"/>
                </a:endParaRPr>
              </a:p>
            </p:txBody>
          </p:sp>
        </p:grpSp>
        <p:sp>
          <p:nvSpPr>
            <p:cNvPr id="242" name="正方形/長方形 241"/>
            <p:cNvSpPr/>
            <p:nvPr/>
          </p:nvSpPr>
          <p:spPr>
            <a:xfrm>
              <a:off x="657313" y="5295678"/>
              <a:ext cx="3385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i="1" dirty="0">
                  <a:solidFill>
                    <a:srgbClr val="000000"/>
                  </a:solidFill>
                  <a:latin typeface="Calibri"/>
                  <a:ea typeface="ＭＳ Ｐゴシック" pitchFamily="-29" charset="-128"/>
                  <a:cs typeface="Calibri"/>
                </a:rPr>
                <a:t>K</a:t>
              </a:r>
              <a:endParaRPr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243" name="正方形/長方形 242"/>
            <p:cNvSpPr/>
            <p:nvPr/>
          </p:nvSpPr>
          <p:spPr>
            <a:xfrm>
              <a:off x="1365364" y="5295678"/>
              <a:ext cx="3750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i="1" dirty="0">
                  <a:solidFill>
                    <a:srgbClr val="000000"/>
                  </a:solidFill>
                  <a:latin typeface="Calibri"/>
                  <a:ea typeface="ＭＳ Ｐゴシック" pitchFamily="-29" charset="-128"/>
                  <a:cs typeface="Calibri"/>
                </a:rPr>
                <a:t>K’</a:t>
              </a:r>
              <a:endParaRPr lang="ja-JP" alt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図形グループ 9"/>
          <p:cNvGrpSpPr/>
          <p:nvPr/>
        </p:nvGrpSpPr>
        <p:grpSpPr>
          <a:xfrm>
            <a:off x="5950378" y="2380436"/>
            <a:ext cx="1295400" cy="304800"/>
            <a:chOff x="5796393" y="2594689"/>
            <a:chExt cx="1295400" cy="304800"/>
          </a:xfrm>
        </p:grpSpPr>
        <p:cxnSp>
          <p:nvCxnSpPr>
            <p:cNvPr id="253" name="直線コネクタ 252"/>
            <p:cNvCxnSpPr/>
            <p:nvPr/>
          </p:nvCxnSpPr>
          <p:spPr bwMode="auto">
            <a:xfrm>
              <a:off x="5796393" y="2719996"/>
              <a:ext cx="609600" cy="158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4" name="直線コネクタ 253"/>
            <p:cNvCxnSpPr/>
            <p:nvPr/>
          </p:nvCxnSpPr>
          <p:spPr bwMode="auto">
            <a:xfrm>
              <a:off x="6482193" y="2719996"/>
              <a:ext cx="609600" cy="158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5" name="直線コネクタ 254"/>
            <p:cNvCxnSpPr/>
            <p:nvPr/>
          </p:nvCxnSpPr>
          <p:spPr bwMode="auto">
            <a:xfrm>
              <a:off x="5796393" y="2747089"/>
              <a:ext cx="609600" cy="158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56" name="図形グループ 46"/>
            <p:cNvGrpSpPr/>
            <p:nvPr/>
          </p:nvGrpSpPr>
          <p:grpSpPr>
            <a:xfrm>
              <a:off x="6101193" y="2594689"/>
              <a:ext cx="183807" cy="279427"/>
              <a:chOff x="5096434" y="5330524"/>
              <a:chExt cx="183807" cy="279427"/>
            </a:xfrm>
          </p:grpSpPr>
          <p:sp>
            <p:nvSpPr>
              <p:cNvPr id="269" name="Line 105"/>
              <p:cNvSpPr>
                <a:spLocks noChangeShapeType="1"/>
              </p:cNvSpPr>
              <p:nvPr/>
            </p:nvSpPr>
            <p:spPr bwMode="auto">
              <a:xfrm rot="20780585" flipH="1">
                <a:off x="5096434" y="5330524"/>
                <a:ext cx="183807" cy="279427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med" len="med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40458C"/>
                  </a:solidFill>
                  <a:latin typeface="Calibri"/>
                  <a:ea typeface="ＭＳ Ｐゴシック" pitchFamily="-29" charset="-128"/>
                  <a:cs typeface="Calibri"/>
                </a:endParaRPr>
              </a:p>
            </p:txBody>
          </p:sp>
          <p:sp>
            <p:nvSpPr>
              <p:cNvPr id="270" name="Oval 96"/>
              <p:cNvSpPr>
                <a:spLocks noChangeArrowheads="1"/>
              </p:cNvSpPr>
              <p:nvPr/>
            </p:nvSpPr>
            <p:spPr bwMode="auto">
              <a:xfrm>
                <a:off x="5105400" y="5410200"/>
                <a:ext cx="163633" cy="158230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 anchor="b" anchorCtr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ja-JP" sz="1600" b="1" dirty="0">
                  <a:solidFill>
                    <a:srgbClr val="40458C"/>
                  </a:solidFill>
                  <a:latin typeface="Calibri"/>
                  <a:ea typeface="メイリオ" pitchFamily="-105" charset="-128"/>
                  <a:cs typeface="Calibri"/>
                </a:endParaRPr>
              </a:p>
            </p:txBody>
          </p:sp>
        </p:grpSp>
        <p:grpSp>
          <p:nvGrpSpPr>
            <p:cNvPr id="257" name="図形グループ 49"/>
            <p:cNvGrpSpPr/>
            <p:nvPr/>
          </p:nvGrpSpPr>
          <p:grpSpPr>
            <a:xfrm rot="10800000">
              <a:off x="5917386" y="2620062"/>
              <a:ext cx="183807" cy="279427"/>
              <a:chOff x="5096434" y="5330524"/>
              <a:chExt cx="183807" cy="279427"/>
            </a:xfrm>
          </p:grpSpPr>
          <p:sp>
            <p:nvSpPr>
              <p:cNvPr id="267" name="Line 105"/>
              <p:cNvSpPr>
                <a:spLocks noChangeShapeType="1"/>
              </p:cNvSpPr>
              <p:nvPr/>
            </p:nvSpPr>
            <p:spPr bwMode="auto">
              <a:xfrm rot="20780585" flipH="1">
                <a:off x="5096434" y="5330524"/>
                <a:ext cx="183807" cy="279427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med" len="med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40458C"/>
                  </a:solidFill>
                  <a:latin typeface="Calibri"/>
                  <a:ea typeface="ＭＳ Ｐゴシック" pitchFamily="-29" charset="-128"/>
                  <a:cs typeface="Calibri"/>
                </a:endParaRPr>
              </a:p>
            </p:txBody>
          </p:sp>
          <p:sp>
            <p:nvSpPr>
              <p:cNvPr id="268" name="Oval 96"/>
              <p:cNvSpPr>
                <a:spLocks noChangeArrowheads="1"/>
              </p:cNvSpPr>
              <p:nvPr/>
            </p:nvSpPr>
            <p:spPr bwMode="auto">
              <a:xfrm>
                <a:off x="5105400" y="5410200"/>
                <a:ext cx="163633" cy="158230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 anchor="b" anchorCtr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ja-JP" sz="1600" b="1" dirty="0">
                  <a:solidFill>
                    <a:srgbClr val="40458C"/>
                  </a:solidFill>
                  <a:latin typeface="Calibri"/>
                  <a:ea typeface="メイリオ" pitchFamily="-105" charset="-128"/>
                  <a:cs typeface="Calibri"/>
                </a:endParaRPr>
              </a:p>
            </p:txBody>
          </p:sp>
        </p:grpSp>
        <p:cxnSp>
          <p:nvCxnSpPr>
            <p:cNvPr id="258" name="直線コネクタ 257"/>
            <p:cNvCxnSpPr/>
            <p:nvPr/>
          </p:nvCxnSpPr>
          <p:spPr bwMode="auto">
            <a:xfrm>
              <a:off x="6482193" y="2747089"/>
              <a:ext cx="609600" cy="158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59" name="図形グループ 61"/>
            <p:cNvGrpSpPr/>
            <p:nvPr/>
          </p:nvGrpSpPr>
          <p:grpSpPr>
            <a:xfrm>
              <a:off x="6786993" y="2594689"/>
              <a:ext cx="183807" cy="279427"/>
              <a:chOff x="5096434" y="5330524"/>
              <a:chExt cx="183807" cy="279427"/>
            </a:xfrm>
          </p:grpSpPr>
          <p:sp>
            <p:nvSpPr>
              <p:cNvPr id="265" name="Line 105"/>
              <p:cNvSpPr>
                <a:spLocks noChangeShapeType="1"/>
              </p:cNvSpPr>
              <p:nvPr/>
            </p:nvSpPr>
            <p:spPr bwMode="auto">
              <a:xfrm rot="20780585" flipH="1">
                <a:off x="5096434" y="5330524"/>
                <a:ext cx="183807" cy="279427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med" len="med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40458C"/>
                  </a:solidFill>
                  <a:latin typeface="Calibri"/>
                  <a:ea typeface="ＭＳ Ｐゴシック" pitchFamily="-29" charset="-128"/>
                  <a:cs typeface="Calibri"/>
                </a:endParaRPr>
              </a:p>
            </p:txBody>
          </p:sp>
          <p:sp>
            <p:nvSpPr>
              <p:cNvPr id="266" name="Oval 96"/>
              <p:cNvSpPr>
                <a:spLocks noChangeArrowheads="1"/>
              </p:cNvSpPr>
              <p:nvPr/>
            </p:nvSpPr>
            <p:spPr bwMode="auto">
              <a:xfrm>
                <a:off x="5105400" y="5410200"/>
                <a:ext cx="163633" cy="158230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 anchor="b" anchorCtr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ja-JP" sz="1600" b="1" dirty="0">
                  <a:solidFill>
                    <a:srgbClr val="40458C"/>
                  </a:solidFill>
                  <a:latin typeface="Calibri"/>
                  <a:ea typeface="メイリオ" pitchFamily="-105" charset="-128"/>
                  <a:cs typeface="Calibri"/>
                </a:endParaRPr>
              </a:p>
            </p:txBody>
          </p:sp>
        </p:grpSp>
        <p:grpSp>
          <p:nvGrpSpPr>
            <p:cNvPr id="260" name="図形グループ 64"/>
            <p:cNvGrpSpPr/>
            <p:nvPr/>
          </p:nvGrpSpPr>
          <p:grpSpPr>
            <a:xfrm rot="10800000">
              <a:off x="6603186" y="2620062"/>
              <a:ext cx="183807" cy="279427"/>
              <a:chOff x="5096434" y="5330524"/>
              <a:chExt cx="183807" cy="279427"/>
            </a:xfrm>
          </p:grpSpPr>
          <p:sp>
            <p:nvSpPr>
              <p:cNvPr id="263" name="Line 105"/>
              <p:cNvSpPr>
                <a:spLocks noChangeShapeType="1"/>
              </p:cNvSpPr>
              <p:nvPr/>
            </p:nvSpPr>
            <p:spPr bwMode="auto">
              <a:xfrm rot="20780585" flipH="1">
                <a:off x="5096434" y="5330524"/>
                <a:ext cx="183807" cy="279427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med" len="med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40458C"/>
                  </a:solidFill>
                  <a:latin typeface="Calibri"/>
                  <a:ea typeface="ＭＳ Ｐゴシック" pitchFamily="-29" charset="-128"/>
                  <a:cs typeface="Calibri"/>
                </a:endParaRPr>
              </a:p>
            </p:txBody>
          </p:sp>
          <p:sp>
            <p:nvSpPr>
              <p:cNvPr id="264" name="Oval 96"/>
              <p:cNvSpPr>
                <a:spLocks noChangeArrowheads="1"/>
              </p:cNvSpPr>
              <p:nvPr/>
            </p:nvSpPr>
            <p:spPr bwMode="auto">
              <a:xfrm>
                <a:off x="5105400" y="5410200"/>
                <a:ext cx="163633" cy="158230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 anchor="b" anchorCtr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ja-JP" sz="1600" b="1" dirty="0">
                  <a:solidFill>
                    <a:srgbClr val="40458C"/>
                  </a:solidFill>
                  <a:latin typeface="Calibri"/>
                  <a:ea typeface="メイリオ" pitchFamily="-105" charset="-128"/>
                  <a:cs typeface="Calibri"/>
                </a:endParaRPr>
              </a:p>
            </p:txBody>
          </p:sp>
        </p:grpSp>
      </p:grpSp>
      <p:grpSp>
        <p:nvGrpSpPr>
          <p:cNvPr id="14" name="図形グループ 13"/>
          <p:cNvGrpSpPr/>
          <p:nvPr/>
        </p:nvGrpSpPr>
        <p:grpSpPr>
          <a:xfrm>
            <a:off x="1060977" y="4017417"/>
            <a:ext cx="7762028" cy="2782410"/>
            <a:chOff x="1060977" y="4017417"/>
            <a:chExt cx="7762028" cy="2782410"/>
          </a:xfrm>
        </p:grpSpPr>
        <p:sp>
          <p:nvSpPr>
            <p:cNvPr id="165" name="Rectangle 4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5156164" y="4078031"/>
              <a:ext cx="3055845" cy="376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rgbClr val="6F89F7"/>
                </a:buClr>
                <a:buSzPct val="110000"/>
              </a:pPr>
              <a:r>
                <a:rPr lang="ja-JP" altLang="en-US" dirty="0">
                  <a:solidFill>
                    <a:srgbClr val="000000"/>
                  </a:solidFill>
                </a:rPr>
                <a:t>４重縮退のスピン軌道分裂</a:t>
              </a:r>
              <a:endParaRPr lang="en-US" altLang="ja-JP" dirty="0">
                <a:solidFill>
                  <a:srgbClr val="000000"/>
                </a:solidFill>
                <a:latin typeface="Calibri"/>
                <a:ea typeface="ＭＳ Ｐゴシック"/>
                <a:sym typeface="Wingdings"/>
              </a:endParaRPr>
            </a:p>
          </p:txBody>
        </p:sp>
        <p:sp>
          <p:nvSpPr>
            <p:cNvPr id="174" name="正方形/長方形 173"/>
            <p:cNvSpPr/>
            <p:nvPr/>
          </p:nvSpPr>
          <p:spPr>
            <a:xfrm>
              <a:off x="1060977" y="4017417"/>
              <a:ext cx="28262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ja-JP" altLang="en-US" dirty="0"/>
                <a:t>各々の谷でスピン軌道分裂</a:t>
              </a:r>
              <a:endParaRPr lang="en-US" altLang="ja-JP" baseline="-25000" dirty="0">
                <a:latin typeface="Times"/>
                <a:cs typeface="Times"/>
              </a:endParaRPr>
            </a:p>
          </p:txBody>
        </p:sp>
        <p:grpSp>
          <p:nvGrpSpPr>
            <p:cNvPr id="175" name="図形グループ 174"/>
            <p:cNvGrpSpPr/>
            <p:nvPr/>
          </p:nvGrpSpPr>
          <p:grpSpPr>
            <a:xfrm>
              <a:off x="1206660" y="4493379"/>
              <a:ext cx="2516039" cy="2043782"/>
              <a:chOff x="663039" y="1281111"/>
              <a:chExt cx="3076872" cy="2499347"/>
            </a:xfrm>
          </p:grpSpPr>
          <p:pic>
            <p:nvPicPr>
              <p:cNvPr id="176" name="図 175" descr="SOSpliting.gi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9533" y="1397032"/>
                <a:ext cx="1360378" cy="2383426"/>
              </a:xfrm>
              <a:prstGeom prst="rect">
                <a:avLst/>
              </a:prstGeom>
            </p:spPr>
          </p:pic>
          <p:pic>
            <p:nvPicPr>
              <p:cNvPr id="177" name="図 176" descr="SOSpliting.gi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039" y="1397032"/>
                <a:ext cx="1360378" cy="2383426"/>
              </a:xfrm>
              <a:prstGeom prst="rect">
                <a:avLst/>
              </a:prstGeom>
            </p:spPr>
          </p:pic>
          <p:sp>
            <p:nvSpPr>
              <p:cNvPr id="178" name="正方形/長方形 177"/>
              <p:cNvSpPr/>
              <p:nvPr/>
            </p:nvSpPr>
            <p:spPr>
              <a:xfrm>
                <a:off x="2644802" y="2369045"/>
                <a:ext cx="458617" cy="4516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i="1" dirty="0">
                    <a:solidFill>
                      <a:srgbClr val="000000"/>
                    </a:solidFill>
                    <a:latin typeface="Calibri"/>
                    <a:ea typeface="ＭＳ Ｐゴシック"/>
                  </a:rPr>
                  <a:t>K’</a:t>
                </a:r>
                <a:endParaRPr lang="ja-JP" altLang="en-US" dirty="0">
                  <a:solidFill>
                    <a:srgbClr val="000000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179" name="正方形/長方形 178"/>
              <p:cNvSpPr/>
              <p:nvPr/>
            </p:nvSpPr>
            <p:spPr>
              <a:xfrm>
                <a:off x="926538" y="2369045"/>
                <a:ext cx="414035" cy="4516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i="1" dirty="0">
                    <a:solidFill>
                      <a:srgbClr val="000000"/>
                    </a:solidFill>
                    <a:latin typeface="Calibri"/>
                    <a:ea typeface="ＭＳ Ｐゴシック"/>
                  </a:rPr>
                  <a:t>K</a:t>
                </a:r>
                <a:endParaRPr lang="ja-JP" altLang="en-US" dirty="0">
                  <a:solidFill>
                    <a:srgbClr val="000000"/>
                  </a:solidFill>
                  <a:latin typeface="Calibri"/>
                  <a:ea typeface="ＭＳ Ｐゴシック"/>
                </a:endParaRPr>
              </a:p>
            </p:txBody>
          </p:sp>
          <p:grpSp>
            <p:nvGrpSpPr>
              <p:cNvPr id="180" name="図形グループ 179"/>
              <p:cNvGrpSpPr/>
              <p:nvPr/>
            </p:nvGrpSpPr>
            <p:grpSpPr>
              <a:xfrm>
                <a:off x="1538848" y="1281111"/>
                <a:ext cx="183807" cy="279427"/>
                <a:chOff x="5096434" y="5330524"/>
                <a:chExt cx="183807" cy="279427"/>
              </a:xfrm>
            </p:grpSpPr>
            <p:sp>
              <p:nvSpPr>
                <p:cNvPr id="190" name="Line 105"/>
                <p:cNvSpPr>
                  <a:spLocks noChangeShapeType="1"/>
                </p:cNvSpPr>
                <p:nvPr/>
              </p:nvSpPr>
              <p:spPr bwMode="auto">
                <a:xfrm rot="20780585" flipH="1">
                  <a:off x="5096434" y="5330524"/>
                  <a:ext cx="183807" cy="279427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91" name="Oval 96"/>
                <p:cNvSpPr>
                  <a:spLocks noChangeArrowheads="1"/>
                </p:cNvSpPr>
                <p:nvPr/>
              </p:nvSpPr>
              <p:spPr bwMode="auto">
                <a:xfrm>
                  <a:off x="5105400" y="5410200"/>
                  <a:ext cx="163633" cy="15823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3366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 anchor="b" anchorCtr="1">
                  <a:prstTxWarp prst="textNoShape">
                    <a:avLst/>
                  </a:prstTxWarp>
                </a:bodyPr>
                <a:lstStyle/>
                <a:p>
                  <a:endParaRPr lang="en-US" altLang="ja-JP" sz="1600" b="1" dirty="0">
                    <a:latin typeface="Arial" pitchFamily="-105" charset="0"/>
                    <a:ea typeface="メイリオ" pitchFamily="-105" charset="-128"/>
                    <a:cs typeface="メイリオ" pitchFamily="-105" charset="-128"/>
                  </a:endParaRPr>
                </a:p>
              </p:txBody>
            </p:sp>
          </p:grpSp>
          <p:grpSp>
            <p:nvGrpSpPr>
              <p:cNvPr id="181" name="図形グループ 180"/>
              <p:cNvGrpSpPr/>
              <p:nvPr/>
            </p:nvGrpSpPr>
            <p:grpSpPr>
              <a:xfrm rot="10800000">
                <a:off x="1537368" y="2220686"/>
                <a:ext cx="183807" cy="279427"/>
                <a:chOff x="5096434" y="5330524"/>
                <a:chExt cx="183807" cy="279427"/>
              </a:xfrm>
            </p:grpSpPr>
            <p:sp>
              <p:nvSpPr>
                <p:cNvPr id="188" name="Line 105"/>
                <p:cNvSpPr>
                  <a:spLocks noChangeShapeType="1"/>
                </p:cNvSpPr>
                <p:nvPr/>
              </p:nvSpPr>
              <p:spPr bwMode="auto">
                <a:xfrm rot="20780585" flipH="1">
                  <a:off x="5096434" y="5330524"/>
                  <a:ext cx="183807" cy="279427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89" name="Oval 96"/>
                <p:cNvSpPr>
                  <a:spLocks noChangeArrowheads="1"/>
                </p:cNvSpPr>
                <p:nvPr/>
              </p:nvSpPr>
              <p:spPr bwMode="auto">
                <a:xfrm>
                  <a:off x="5105400" y="5410200"/>
                  <a:ext cx="163633" cy="15823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3366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 anchor="b" anchorCtr="1">
                  <a:prstTxWarp prst="textNoShape">
                    <a:avLst/>
                  </a:prstTxWarp>
                </a:bodyPr>
                <a:lstStyle/>
                <a:p>
                  <a:endParaRPr lang="en-US" altLang="ja-JP" sz="1600" b="1" dirty="0">
                    <a:latin typeface="Arial" pitchFamily="-105" charset="0"/>
                    <a:ea typeface="メイリオ" pitchFamily="-105" charset="-128"/>
                    <a:cs typeface="メイリオ" pitchFamily="-105" charset="-128"/>
                  </a:endParaRPr>
                </a:p>
              </p:txBody>
            </p:sp>
          </p:grpSp>
          <p:grpSp>
            <p:nvGrpSpPr>
              <p:cNvPr id="182" name="図形グループ 181"/>
              <p:cNvGrpSpPr/>
              <p:nvPr/>
            </p:nvGrpSpPr>
            <p:grpSpPr>
              <a:xfrm rot="10800000">
                <a:off x="3233330" y="1324015"/>
                <a:ext cx="183807" cy="279427"/>
                <a:chOff x="5096434" y="5330524"/>
                <a:chExt cx="183807" cy="279427"/>
              </a:xfrm>
            </p:grpSpPr>
            <p:sp>
              <p:nvSpPr>
                <p:cNvPr id="186" name="Line 105"/>
                <p:cNvSpPr>
                  <a:spLocks noChangeShapeType="1"/>
                </p:cNvSpPr>
                <p:nvPr/>
              </p:nvSpPr>
              <p:spPr bwMode="auto">
                <a:xfrm rot="20780585" flipH="1">
                  <a:off x="5096434" y="5330524"/>
                  <a:ext cx="183807" cy="279427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87" name="Oval 96"/>
                <p:cNvSpPr>
                  <a:spLocks noChangeArrowheads="1"/>
                </p:cNvSpPr>
                <p:nvPr/>
              </p:nvSpPr>
              <p:spPr bwMode="auto">
                <a:xfrm>
                  <a:off x="5105400" y="5410200"/>
                  <a:ext cx="163633" cy="15823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3366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 anchor="b" anchorCtr="1">
                  <a:prstTxWarp prst="textNoShape">
                    <a:avLst/>
                  </a:prstTxWarp>
                </a:bodyPr>
                <a:lstStyle/>
                <a:p>
                  <a:endParaRPr lang="en-US" altLang="ja-JP" sz="1600" b="1" dirty="0">
                    <a:latin typeface="Arial" pitchFamily="-105" charset="0"/>
                    <a:ea typeface="メイリオ" pitchFamily="-105" charset="-128"/>
                    <a:cs typeface="メイリオ" pitchFamily="-105" charset="-128"/>
                  </a:endParaRPr>
                </a:p>
              </p:txBody>
            </p:sp>
          </p:grpSp>
          <p:grpSp>
            <p:nvGrpSpPr>
              <p:cNvPr id="183" name="図形グループ 182"/>
              <p:cNvGrpSpPr/>
              <p:nvPr/>
            </p:nvGrpSpPr>
            <p:grpSpPr>
              <a:xfrm>
                <a:off x="3233330" y="2220687"/>
                <a:ext cx="183807" cy="279427"/>
                <a:chOff x="5096434" y="5330524"/>
                <a:chExt cx="183807" cy="279427"/>
              </a:xfrm>
            </p:grpSpPr>
            <p:sp>
              <p:nvSpPr>
                <p:cNvPr id="184" name="Line 105"/>
                <p:cNvSpPr>
                  <a:spLocks noChangeShapeType="1"/>
                </p:cNvSpPr>
                <p:nvPr/>
              </p:nvSpPr>
              <p:spPr bwMode="auto">
                <a:xfrm rot="20780585" flipH="1">
                  <a:off x="5096434" y="5330524"/>
                  <a:ext cx="183807" cy="279427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85" name="Oval 96"/>
                <p:cNvSpPr>
                  <a:spLocks noChangeArrowheads="1"/>
                </p:cNvSpPr>
                <p:nvPr/>
              </p:nvSpPr>
              <p:spPr bwMode="auto">
                <a:xfrm>
                  <a:off x="5105400" y="5410200"/>
                  <a:ext cx="163633" cy="15823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3366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 anchor="b" anchorCtr="1">
                  <a:prstTxWarp prst="textNoShape">
                    <a:avLst/>
                  </a:prstTxWarp>
                </a:bodyPr>
                <a:lstStyle/>
                <a:p>
                  <a:endParaRPr lang="en-US" altLang="ja-JP" sz="1600" b="1" dirty="0">
                    <a:latin typeface="Arial" pitchFamily="-105" charset="0"/>
                    <a:ea typeface="メイリオ" pitchFamily="-105" charset="-128"/>
                    <a:cs typeface="メイリオ" pitchFamily="-105" charset="-128"/>
                  </a:endParaRPr>
                </a:p>
              </p:txBody>
            </p:sp>
          </p:grpSp>
        </p:grpSp>
        <p:grpSp>
          <p:nvGrpSpPr>
            <p:cNvPr id="192" name="図形グループ 191"/>
            <p:cNvGrpSpPr/>
            <p:nvPr/>
          </p:nvGrpSpPr>
          <p:grpSpPr>
            <a:xfrm>
              <a:off x="6868087" y="4507002"/>
              <a:ext cx="1295400" cy="1011772"/>
              <a:chOff x="3000071" y="4733243"/>
              <a:chExt cx="1295400" cy="1011772"/>
            </a:xfrm>
          </p:grpSpPr>
          <p:cxnSp>
            <p:nvCxnSpPr>
              <p:cNvPr id="193" name="直線コネクタ 192"/>
              <p:cNvCxnSpPr/>
              <p:nvPr/>
            </p:nvCxnSpPr>
            <p:spPr bwMode="auto">
              <a:xfrm>
                <a:off x="3000071" y="4891753"/>
                <a:ext cx="609600" cy="1588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4" name="直線コネクタ 193"/>
              <p:cNvCxnSpPr/>
              <p:nvPr/>
            </p:nvCxnSpPr>
            <p:spPr bwMode="auto">
              <a:xfrm>
                <a:off x="3685871" y="4891753"/>
                <a:ext cx="609600" cy="1588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5" name="直線コネクタ 194"/>
              <p:cNvCxnSpPr/>
              <p:nvPr/>
            </p:nvCxnSpPr>
            <p:spPr bwMode="auto">
              <a:xfrm>
                <a:off x="3000071" y="5250853"/>
                <a:ext cx="609600" cy="1588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96" name="図形グループ 46"/>
              <p:cNvGrpSpPr/>
              <p:nvPr/>
            </p:nvGrpSpPr>
            <p:grpSpPr>
              <a:xfrm>
                <a:off x="3212968" y="4733243"/>
                <a:ext cx="183807" cy="279427"/>
                <a:chOff x="5096434" y="5330524"/>
                <a:chExt cx="183807" cy="279427"/>
              </a:xfrm>
            </p:grpSpPr>
            <p:sp>
              <p:nvSpPr>
                <p:cNvPr id="209" name="Line 105"/>
                <p:cNvSpPr>
                  <a:spLocks noChangeShapeType="1"/>
                </p:cNvSpPr>
                <p:nvPr/>
              </p:nvSpPr>
              <p:spPr bwMode="auto">
                <a:xfrm rot="20780585" flipH="1">
                  <a:off x="5096434" y="5330524"/>
                  <a:ext cx="183807" cy="279427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2400">
                    <a:solidFill>
                      <a:srgbClr val="40458C"/>
                    </a:solidFill>
                    <a:latin typeface="Calibri"/>
                    <a:ea typeface="ＭＳ Ｐゴシック" pitchFamily="-29" charset="-128"/>
                    <a:cs typeface="Calibri"/>
                  </a:endParaRPr>
                </a:p>
              </p:txBody>
            </p:sp>
            <p:sp>
              <p:nvSpPr>
                <p:cNvPr id="210" name="Oval 96"/>
                <p:cNvSpPr>
                  <a:spLocks noChangeArrowheads="1"/>
                </p:cNvSpPr>
                <p:nvPr/>
              </p:nvSpPr>
              <p:spPr bwMode="auto">
                <a:xfrm>
                  <a:off x="5105400" y="5410200"/>
                  <a:ext cx="163633" cy="15823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3366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 anchor="b" anchorCtr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ja-JP" sz="1600" b="1" dirty="0">
                    <a:solidFill>
                      <a:srgbClr val="40458C"/>
                    </a:solidFill>
                    <a:latin typeface="Calibri"/>
                    <a:ea typeface="メイリオ" pitchFamily="-105" charset="-128"/>
                    <a:cs typeface="Calibri"/>
                  </a:endParaRPr>
                </a:p>
              </p:txBody>
            </p:sp>
          </p:grpSp>
          <p:grpSp>
            <p:nvGrpSpPr>
              <p:cNvPr id="197" name="図形グループ 49"/>
              <p:cNvGrpSpPr/>
              <p:nvPr/>
            </p:nvGrpSpPr>
            <p:grpSpPr>
              <a:xfrm rot="10800000">
                <a:off x="3212968" y="5123826"/>
                <a:ext cx="183807" cy="279427"/>
                <a:chOff x="5096434" y="5330524"/>
                <a:chExt cx="183807" cy="279427"/>
              </a:xfrm>
            </p:grpSpPr>
            <p:sp>
              <p:nvSpPr>
                <p:cNvPr id="207" name="Line 105"/>
                <p:cNvSpPr>
                  <a:spLocks noChangeShapeType="1"/>
                </p:cNvSpPr>
                <p:nvPr/>
              </p:nvSpPr>
              <p:spPr bwMode="auto">
                <a:xfrm rot="20780585" flipH="1">
                  <a:off x="5096434" y="5330524"/>
                  <a:ext cx="183807" cy="279427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2400">
                    <a:solidFill>
                      <a:srgbClr val="40458C"/>
                    </a:solidFill>
                    <a:latin typeface="Calibri"/>
                    <a:ea typeface="ＭＳ Ｐゴシック" pitchFamily="-29" charset="-128"/>
                    <a:cs typeface="Calibri"/>
                  </a:endParaRPr>
                </a:p>
              </p:txBody>
            </p:sp>
            <p:sp>
              <p:nvSpPr>
                <p:cNvPr id="208" name="Oval 96"/>
                <p:cNvSpPr>
                  <a:spLocks noChangeArrowheads="1"/>
                </p:cNvSpPr>
                <p:nvPr/>
              </p:nvSpPr>
              <p:spPr bwMode="auto">
                <a:xfrm>
                  <a:off x="5105400" y="5410200"/>
                  <a:ext cx="163633" cy="15823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3366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 anchor="b" anchorCtr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ja-JP" sz="1600" b="1" dirty="0">
                    <a:solidFill>
                      <a:srgbClr val="40458C"/>
                    </a:solidFill>
                    <a:latin typeface="Calibri"/>
                    <a:ea typeface="メイリオ" pitchFamily="-105" charset="-128"/>
                    <a:cs typeface="Calibri"/>
                  </a:endParaRPr>
                </a:p>
              </p:txBody>
            </p:sp>
          </p:grpSp>
          <p:cxnSp>
            <p:nvCxnSpPr>
              <p:cNvPr id="198" name="直線コネクタ 197"/>
              <p:cNvCxnSpPr/>
              <p:nvPr/>
            </p:nvCxnSpPr>
            <p:spPr bwMode="auto">
              <a:xfrm>
                <a:off x="3685871" y="5250853"/>
                <a:ext cx="609600" cy="1588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99" name="図形グループ 61"/>
              <p:cNvGrpSpPr/>
              <p:nvPr/>
            </p:nvGrpSpPr>
            <p:grpSpPr>
              <a:xfrm>
                <a:off x="3898768" y="5098453"/>
                <a:ext cx="183807" cy="279427"/>
                <a:chOff x="5096434" y="5330524"/>
                <a:chExt cx="183807" cy="279427"/>
              </a:xfrm>
            </p:grpSpPr>
            <p:sp>
              <p:nvSpPr>
                <p:cNvPr id="205" name="Line 105"/>
                <p:cNvSpPr>
                  <a:spLocks noChangeShapeType="1"/>
                </p:cNvSpPr>
                <p:nvPr/>
              </p:nvSpPr>
              <p:spPr bwMode="auto">
                <a:xfrm rot="20780585" flipH="1">
                  <a:off x="5096434" y="5330524"/>
                  <a:ext cx="183807" cy="279427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2400">
                    <a:solidFill>
                      <a:srgbClr val="40458C"/>
                    </a:solidFill>
                    <a:latin typeface="Calibri"/>
                    <a:ea typeface="ＭＳ Ｐゴシック" pitchFamily="-29" charset="-128"/>
                    <a:cs typeface="Calibri"/>
                  </a:endParaRPr>
                </a:p>
              </p:txBody>
            </p:sp>
            <p:sp>
              <p:nvSpPr>
                <p:cNvPr id="206" name="Oval 96"/>
                <p:cNvSpPr>
                  <a:spLocks noChangeArrowheads="1"/>
                </p:cNvSpPr>
                <p:nvPr/>
              </p:nvSpPr>
              <p:spPr bwMode="auto">
                <a:xfrm>
                  <a:off x="5105400" y="5410200"/>
                  <a:ext cx="163633" cy="15823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3366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 anchor="b" anchorCtr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ja-JP" sz="1600" b="1" dirty="0">
                    <a:solidFill>
                      <a:srgbClr val="40458C"/>
                    </a:solidFill>
                    <a:latin typeface="Calibri"/>
                    <a:ea typeface="メイリオ" pitchFamily="-105" charset="-128"/>
                    <a:cs typeface="Calibri"/>
                  </a:endParaRPr>
                </a:p>
              </p:txBody>
            </p:sp>
          </p:grpSp>
          <p:grpSp>
            <p:nvGrpSpPr>
              <p:cNvPr id="200" name="図形グループ 64"/>
              <p:cNvGrpSpPr/>
              <p:nvPr/>
            </p:nvGrpSpPr>
            <p:grpSpPr>
              <a:xfrm rot="10800000">
                <a:off x="3898768" y="4775216"/>
                <a:ext cx="183807" cy="279427"/>
                <a:chOff x="5096434" y="5330524"/>
                <a:chExt cx="183807" cy="279427"/>
              </a:xfrm>
            </p:grpSpPr>
            <p:sp>
              <p:nvSpPr>
                <p:cNvPr id="203" name="Line 105"/>
                <p:cNvSpPr>
                  <a:spLocks noChangeShapeType="1"/>
                </p:cNvSpPr>
                <p:nvPr/>
              </p:nvSpPr>
              <p:spPr bwMode="auto">
                <a:xfrm rot="20780585" flipH="1">
                  <a:off x="5096434" y="5330524"/>
                  <a:ext cx="183807" cy="279427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2400">
                    <a:solidFill>
                      <a:srgbClr val="40458C"/>
                    </a:solidFill>
                    <a:latin typeface="Calibri"/>
                    <a:ea typeface="ＭＳ Ｐゴシック" pitchFamily="-29" charset="-128"/>
                    <a:cs typeface="Calibri"/>
                  </a:endParaRPr>
                </a:p>
              </p:txBody>
            </p:sp>
            <p:sp>
              <p:nvSpPr>
                <p:cNvPr id="204" name="Oval 96"/>
                <p:cNvSpPr>
                  <a:spLocks noChangeArrowheads="1"/>
                </p:cNvSpPr>
                <p:nvPr/>
              </p:nvSpPr>
              <p:spPr bwMode="auto">
                <a:xfrm>
                  <a:off x="5105400" y="5410200"/>
                  <a:ext cx="163633" cy="15823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3366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 anchor="b" anchorCtr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ja-JP" sz="1600" b="1" dirty="0">
                    <a:solidFill>
                      <a:srgbClr val="40458C"/>
                    </a:solidFill>
                    <a:latin typeface="Calibri"/>
                    <a:ea typeface="メイリオ" pitchFamily="-105" charset="-128"/>
                    <a:cs typeface="Calibri"/>
                  </a:endParaRPr>
                </a:p>
              </p:txBody>
            </p:sp>
          </p:grpSp>
          <p:sp>
            <p:nvSpPr>
              <p:cNvPr id="201" name="正方形/長方形 200"/>
              <p:cNvSpPr/>
              <p:nvPr/>
            </p:nvSpPr>
            <p:spPr>
              <a:xfrm>
                <a:off x="3127860" y="5375683"/>
                <a:ext cx="3385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i="1" dirty="0">
                    <a:solidFill>
                      <a:srgbClr val="000000"/>
                    </a:solidFill>
                    <a:latin typeface="Calibri"/>
                    <a:ea typeface="ＭＳ Ｐゴシック" pitchFamily="-29" charset="-128"/>
                    <a:cs typeface="Calibri"/>
                  </a:rPr>
                  <a:t>K</a:t>
                </a:r>
                <a:endParaRPr lang="ja-JP" alt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正方形/長方形 201"/>
              <p:cNvSpPr/>
              <p:nvPr/>
            </p:nvSpPr>
            <p:spPr>
              <a:xfrm>
                <a:off x="3835911" y="5375683"/>
                <a:ext cx="3750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i="1" dirty="0">
                    <a:solidFill>
                      <a:srgbClr val="000000"/>
                    </a:solidFill>
                    <a:latin typeface="Calibri"/>
                    <a:ea typeface="ＭＳ Ｐゴシック" pitchFamily="-29" charset="-128"/>
                    <a:cs typeface="Calibri"/>
                  </a:rPr>
                  <a:t>K’</a:t>
                </a:r>
                <a:endParaRPr lang="ja-JP" altLang="en-US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1" name="図形グループ 210"/>
            <p:cNvGrpSpPr/>
            <p:nvPr/>
          </p:nvGrpSpPr>
          <p:grpSpPr>
            <a:xfrm>
              <a:off x="5028375" y="4700905"/>
              <a:ext cx="1295400" cy="646562"/>
              <a:chOff x="529524" y="5018448"/>
              <a:chExt cx="1295400" cy="646562"/>
            </a:xfrm>
          </p:grpSpPr>
          <p:cxnSp>
            <p:nvCxnSpPr>
              <p:cNvPr id="212" name="直線コネクタ 211"/>
              <p:cNvCxnSpPr/>
              <p:nvPr/>
            </p:nvCxnSpPr>
            <p:spPr bwMode="auto">
              <a:xfrm>
                <a:off x="529524" y="5143755"/>
                <a:ext cx="609600" cy="1588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3" name="直線コネクタ 212"/>
              <p:cNvCxnSpPr/>
              <p:nvPr/>
            </p:nvCxnSpPr>
            <p:spPr bwMode="auto">
              <a:xfrm>
                <a:off x="1215324" y="5143755"/>
                <a:ext cx="609600" cy="1588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4" name="直線コネクタ 213"/>
              <p:cNvCxnSpPr/>
              <p:nvPr/>
            </p:nvCxnSpPr>
            <p:spPr bwMode="auto">
              <a:xfrm>
                <a:off x="529524" y="5170848"/>
                <a:ext cx="609600" cy="1588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215" name="図形グループ 46"/>
              <p:cNvGrpSpPr/>
              <p:nvPr/>
            </p:nvGrpSpPr>
            <p:grpSpPr>
              <a:xfrm>
                <a:off x="834324" y="5018448"/>
                <a:ext cx="183807" cy="279427"/>
                <a:chOff x="5096434" y="5330524"/>
                <a:chExt cx="183807" cy="279427"/>
              </a:xfrm>
            </p:grpSpPr>
            <p:sp>
              <p:nvSpPr>
                <p:cNvPr id="228" name="Line 105"/>
                <p:cNvSpPr>
                  <a:spLocks noChangeShapeType="1"/>
                </p:cNvSpPr>
                <p:nvPr/>
              </p:nvSpPr>
              <p:spPr bwMode="auto">
                <a:xfrm rot="20780585" flipH="1">
                  <a:off x="5096434" y="5330524"/>
                  <a:ext cx="183807" cy="279427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2400">
                    <a:solidFill>
                      <a:srgbClr val="40458C"/>
                    </a:solidFill>
                    <a:latin typeface="Calibri"/>
                    <a:ea typeface="ＭＳ Ｐゴシック" pitchFamily="-29" charset="-128"/>
                    <a:cs typeface="Calibri"/>
                  </a:endParaRPr>
                </a:p>
              </p:txBody>
            </p:sp>
            <p:sp>
              <p:nvSpPr>
                <p:cNvPr id="229" name="Oval 96"/>
                <p:cNvSpPr>
                  <a:spLocks noChangeArrowheads="1"/>
                </p:cNvSpPr>
                <p:nvPr/>
              </p:nvSpPr>
              <p:spPr bwMode="auto">
                <a:xfrm>
                  <a:off x="5105400" y="5410200"/>
                  <a:ext cx="163633" cy="15823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3366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 anchor="b" anchorCtr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ja-JP" sz="1600" b="1" dirty="0">
                    <a:solidFill>
                      <a:srgbClr val="40458C"/>
                    </a:solidFill>
                    <a:latin typeface="Calibri"/>
                    <a:ea typeface="メイリオ" pitchFamily="-105" charset="-128"/>
                    <a:cs typeface="Calibri"/>
                  </a:endParaRPr>
                </a:p>
              </p:txBody>
            </p:sp>
          </p:grpSp>
          <p:grpSp>
            <p:nvGrpSpPr>
              <p:cNvPr id="216" name="図形グループ 49"/>
              <p:cNvGrpSpPr/>
              <p:nvPr/>
            </p:nvGrpSpPr>
            <p:grpSpPr>
              <a:xfrm rot="10800000">
                <a:off x="650517" y="5043821"/>
                <a:ext cx="183807" cy="279427"/>
                <a:chOff x="5096434" y="5330524"/>
                <a:chExt cx="183807" cy="279427"/>
              </a:xfrm>
            </p:grpSpPr>
            <p:sp>
              <p:nvSpPr>
                <p:cNvPr id="226" name="Line 105"/>
                <p:cNvSpPr>
                  <a:spLocks noChangeShapeType="1"/>
                </p:cNvSpPr>
                <p:nvPr/>
              </p:nvSpPr>
              <p:spPr bwMode="auto">
                <a:xfrm rot="20780585" flipH="1">
                  <a:off x="5096434" y="5330524"/>
                  <a:ext cx="183807" cy="279427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2400">
                    <a:solidFill>
                      <a:srgbClr val="40458C"/>
                    </a:solidFill>
                    <a:latin typeface="Calibri"/>
                    <a:ea typeface="ＭＳ Ｐゴシック" pitchFamily="-29" charset="-128"/>
                    <a:cs typeface="Calibri"/>
                  </a:endParaRPr>
                </a:p>
              </p:txBody>
            </p:sp>
            <p:sp>
              <p:nvSpPr>
                <p:cNvPr id="227" name="Oval 96"/>
                <p:cNvSpPr>
                  <a:spLocks noChangeArrowheads="1"/>
                </p:cNvSpPr>
                <p:nvPr/>
              </p:nvSpPr>
              <p:spPr bwMode="auto">
                <a:xfrm>
                  <a:off x="5105400" y="5410200"/>
                  <a:ext cx="163633" cy="15823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3366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 anchor="b" anchorCtr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ja-JP" sz="1600" b="1" dirty="0">
                    <a:solidFill>
                      <a:srgbClr val="40458C"/>
                    </a:solidFill>
                    <a:latin typeface="Calibri"/>
                    <a:ea typeface="メイリオ" pitchFamily="-105" charset="-128"/>
                    <a:cs typeface="Calibri"/>
                  </a:endParaRPr>
                </a:p>
              </p:txBody>
            </p:sp>
          </p:grpSp>
          <p:cxnSp>
            <p:nvCxnSpPr>
              <p:cNvPr id="217" name="直線コネクタ 216"/>
              <p:cNvCxnSpPr/>
              <p:nvPr/>
            </p:nvCxnSpPr>
            <p:spPr bwMode="auto">
              <a:xfrm>
                <a:off x="1215324" y="5170848"/>
                <a:ext cx="609600" cy="1588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218" name="図形グループ 61"/>
              <p:cNvGrpSpPr/>
              <p:nvPr/>
            </p:nvGrpSpPr>
            <p:grpSpPr>
              <a:xfrm>
                <a:off x="1520124" y="5018448"/>
                <a:ext cx="183807" cy="279427"/>
                <a:chOff x="5096434" y="5330524"/>
                <a:chExt cx="183807" cy="279427"/>
              </a:xfrm>
            </p:grpSpPr>
            <p:sp>
              <p:nvSpPr>
                <p:cNvPr id="224" name="Line 105"/>
                <p:cNvSpPr>
                  <a:spLocks noChangeShapeType="1"/>
                </p:cNvSpPr>
                <p:nvPr/>
              </p:nvSpPr>
              <p:spPr bwMode="auto">
                <a:xfrm rot="20780585" flipH="1">
                  <a:off x="5096434" y="5330524"/>
                  <a:ext cx="183807" cy="279427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2400">
                    <a:solidFill>
                      <a:srgbClr val="40458C"/>
                    </a:solidFill>
                    <a:latin typeface="Calibri"/>
                    <a:ea typeface="ＭＳ Ｐゴシック" pitchFamily="-29" charset="-128"/>
                    <a:cs typeface="Calibri"/>
                  </a:endParaRPr>
                </a:p>
              </p:txBody>
            </p:sp>
            <p:sp>
              <p:nvSpPr>
                <p:cNvPr id="225" name="Oval 96"/>
                <p:cNvSpPr>
                  <a:spLocks noChangeArrowheads="1"/>
                </p:cNvSpPr>
                <p:nvPr/>
              </p:nvSpPr>
              <p:spPr bwMode="auto">
                <a:xfrm>
                  <a:off x="5105400" y="5410200"/>
                  <a:ext cx="163633" cy="15823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3366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 anchor="b" anchorCtr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ja-JP" sz="1600" b="1" dirty="0">
                    <a:solidFill>
                      <a:srgbClr val="40458C"/>
                    </a:solidFill>
                    <a:latin typeface="Calibri"/>
                    <a:ea typeface="メイリオ" pitchFamily="-105" charset="-128"/>
                    <a:cs typeface="Calibri"/>
                  </a:endParaRPr>
                </a:p>
              </p:txBody>
            </p:sp>
          </p:grpSp>
          <p:grpSp>
            <p:nvGrpSpPr>
              <p:cNvPr id="219" name="図形グループ 64"/>
              <p:cNvGrpSpPr/>
              <p:nvPr/>
            </p:nvGrpSpPr>
            <p:grpSpPr>
              <a:xfrm rot="10800000">
                <a:off x="1336317" y="5043821"/>
                <a:ext cx="183807" cy="279427"/>
                <a:chOff x="5096434" y="5330524"/>
                <a:chExt cx="183807" cy="279427"/>
              </a:xfrm>
            </p:grpSpPr>
            <p:sp>
              <p:nvSpPr>
                <p:cNvPr id="222" name="Line 105"/>
                <p:cNvSpPr>
                  <a:spLocks noChangeShapeType="1"/>
                </p:cNvSpPr>
                <p:nvPr/>
              </p:nvSpPr>
              <p:spPr bwMode="auto">
                <a:xfrm rot="20780585" flipH="1">
                  <a:off x="5096434" y="5330524"/>
                  <a:ext cx="183807" cy="279427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2400">
                    <a:solidFill>
                      <a:srgbClr val="40458C"/>
                    </a:solidFill>
                    <a:latin typeface="Calibri"/>
                    <a:ea typeface="ＭＳ Ｐゴシック" pitchFamily="-29" charset="-128"/>
                    <a:cs typeface="Calibri"/>
                  </a:endParaRPr>
                </a:p>
              </p:txBody>
            </p:sp>
            <p:sp>
              <p:nvSpPr>
                <p:cNvPr id="223" name="Oval 96"/>
                <p:cNvSpPr>
                  <a:spLocks noChangeArrowheads="1"/>
                </p:cNvSpPr>
                <p:nvPr/>
              </p:nvSpPr>
              <p:spPr bwMode="auto">
                <a:xfrm>
                  <a:off x="5105400" y="5410200"/>
                  <a:ext cx="163633" cy="15823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3366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 anchor="b" anchorCtr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ja-JP" sz="1600" b="1" dirty="0">
                    <a:solidFill>
                      <a:srgbClr val="40458C"/>
                    </a:solidFill>
                    <a:latin typeface="Calibri"/>
                    <a:ea typeface="メイリオ" pitchFamily="-105" charset="-128"/>
                    <a:cs typeface="Calibri"/>
                  </a:endParaRPr>
                </a:p>
              </p:txBody>
            </p:sp>
          </p:grpSp>
          <p:sp>
            <p:nvSpPr>
              <p:cNvPr id="220" name="正方形/長方形 219"/>
              <p:cNvSpPr/>
              <p:nvPr/>
            </p:nvSpPr>
            <p:spPr>
              <a:xfrm>
                <a:off x="657313" y="5295678"/>
                <a:ext cx="3385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i="1" dirty="0">
                    <a:solidFill>
                      <a:srgbClr val="000000"/>
                    </a:solidFill>
                    <a:latin typeface="Calibri"/>
                    <a:ea typeface="ＭＳ Ｐゴシック" pitchFamily="-29" charset="-128"/>
                    <a:cs typeface="Calibri"/>
                  </a:rPr>
                  <a:t>K</a:t>
                </a:r>
                <a:endParaRPr lang="ja-JP" alt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正方形/長方形 220"/>
              <p:cNvSpPr/>
              <p:nvPr/>
            </p:nvSpPr>
            <p:spPr>
              <a:xfrm>
                <a:off x="1365364" y="5295678"/>
                <a:ext cx="3750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i="1" dirty="0">
                    <a:solidFill>
                      <a:srgbClr val="000000"/>
                    </a:solidFill>
                    <a:latin typeface="Calibri"/>
                    <a:ea typeface="ＭＳ Ｐゴシック" pitchFamily="-29" charset="-128"/>
                    <a:cs typeface="Calibri"/>
                  </a:rPr>
                  <a:t>K’</a:t>
                </a:r>
                <a:endParaRPr lang="ja-JP" altLang="en-US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230" name="直線コネクタ 229"/>
            <p:cNvCxnSpPr/>
            <p:nvPr/>
          </p:nvCxnSpPr>
          <p:spPr>
            <a:xfrm flipV="1">
              <a:off x="6366456" y="4670848"/>
              <a:ext cx="456526" cy="166004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直線コネクタ 230"/>
            <p:cNvCxnSpPr/>
            <p:nvPr/>
          </p:nvCxnSpPr>
          <p:spPr>
            <a:xfrm>
              <a:off x="6399658" y="4853451"/>
              <a:ext cx="423323" cy="157703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Rectangle 4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6345774" y="4914686"/>
              <a:ext cx="474600" cy="376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rgbClr val="6F89F7"/>
                </a:buClr>
                <a:buSzPct val="110000"/>
              </a:pPr>
              <a:r>
                <a:rPr lang="en-US" altLang="ja-JP" sz="1600" i="1" dirty="0">
                  <a:solidFill>
                    <a:srgbClr val="000000"/>
                  </a:solidFill>
                </a:rPr>
                <a:t>SO</a:t>
              </a:r>
              <a:endParaRPr lang="en-US" altLang="ja-JP" sz="1600" i="1" dirty="0">
                <a:solidFill>
                  <a:srgbClr val="000000"/>
                </a:solidFill>
                <a:latin typeface="Calibri"/>
                <a:ea typeface="ＭＳ Ｐゴシック"/>
                <a:sym typeface="Wingdings"/>
              </a:endParaRPr>
            </a:p>
          </p:txBody>
        </p:sp>
        <p:sp>
          <p:nvSpPr>
            <p:cNvPr id="271" name="右矢印 270"/>
            <p:cNvSpPr/>
            <p:nvPr/>
          </p:nvSpPr>
          <p:spPr>
            <a:xfrm>
              <a:off x="4124412" y="4709752"/>
              <a:ext cx="592853" cy="254442"/>
            </a:xfrm>
            <a:prstGeom prst="right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2" name="正方形/長方形 271"/>
            <p:cNvSpPr/>
            <p:nvPr/>
          </p:nvSpPr>
          <p:spPr>
            <a:xfrm>
              <a:off x="6018435" y="5556388"/>
              <a:ext cx="27239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Jespersen </a:t>
              </a:r>
              <a:r>
                <a:rPr kumimoji="0" lang="en-US" altLang="ja-JP" sz="12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et al</a:t>
              </a:r>
              <a:r>
                <a:rPr kumimoji="0" lang="en-US" altLang="ja-JP" sz="1200" b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.,</a:t>
              </a:r>
              <a:r>
                <a:rPr kumimoji="0" lang="en-US" altLang="ja-JP" sz="1200" b="0" u="none" strike="noStrike" kern="0" cap="none" spc="0" normalizeH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 </a:t>
              </a:r>
              <a:r>
                <a:rPr kumimoji="0" lang="en-US" altLang="ja-JP" sz="1200" b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Nat. Phys. </a:t>
              </a:r>
              <a:r>
                <a:rPr kumimoji="0" lang="en-US" altLang="ja-JP" sz="1200" b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7</a:t>
              </a:r>
              <a:r>
                <a:rPr kumimoji="0" lang="en-US" altLang="ja-JP" sz="1200" b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, 348 (2011)</a:t>
              </a:r>
            </a:p>
          </p:txBody>
        </p:sp>
        <p:pic>
          <p:nvPicPr>
            <p:cNvPr id="273" name="図 272"/>
            <p:cNvPicPr>
              <a:picLocks noChangeAspect="1"/>
            </p:cNvPicPr>
            <p:nvPr/>
          </p:nvPicPr>
          <p:blipFill rotWithShape="1">
            <a:blip r:embed="rId6"/>
            <a:srcRect t="49974" r="10071" b="1"/>
            <a:stretch/>
          </p:blipFill>
          <p:spPr>
            <a:xfrm>
              <a:off x="4817742" y="5754158"/>
              <a:ext cx="4005263" cy="1045669"/>
            </a:xfrm>
            <a:prstGeom prst="rect">
              <a:avLst/>
            </a:prstGeom>
          </p:spPr>
        </p:pic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6041-1EDA-E94D-86F3-DBBEB1D991AC}" type="slidenum">
              <a:rPr lang="ja-JP" altLang="en-US" smtClean="0"/>
              <a:pPr/>
              <a:t>17</a:t>
            </a:fld>
            <a:r>
              <a:rPr lang="en-US" altLang="ja-JP"/>
              <a:t>/31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01979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 3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40458C"/>
              </a:solidFill>
              <a:latin typeface="Calibri"/>
              <a:ea typeface="ＭＳ Ｐゴシック" pitchFamily="-29" charset="-128"/>
              <a:cs typeface="Calibri"/>
            </a:endParaRP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609600" y="152400"/>
            <a:ext cx="7967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n-US" altLang="ja-JP" sz="3200" dirty="0">
                <a:solidFill>
                  <a:schemeClr val="tx1"/>
                </a:solidFill>
                <a:cs typeface="Calibri"/>
              </a:rPr>
              <a:t>Case2</a:t>
            </a:r>
            <a:r>
              <a:rPr lang="ja-JP" altLang="en-US" sz="3200" dirty="0">
                <a:solidFill>
                  <a:schemeClr val="tx1"/>
                </a:solidFill>
                <a:cs typeface="Calibri"/>
              </a:rPr>
              <a:t>：谷間結合</a:t>
            </a:r>
            <a:endParaRPr kumimoji="0" lang="en-US" altLang="ja-JP" sz="3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正方形/長方形 42"/>
              <p:cNvSpPr/>
              <p:nvPr/>
            </p:nvSpPr>
            <p:spPr>
              <a:xfrm>
                <a:off x="397930" y="900790"/>
                <a:ext cx="5698067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altLang="ja-JP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ja-JP" sz="2000" b="0" i="0" smtClean="0">
                            <a:latin typeface="Cambria Math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ja-JP" altLang="en-US" sz="2000" dirty="0"/>
                          <m:t>固有関数</m:t>
                        </m:r>
                      </m:e>
                    </m:d>
                    <m:r>
                      <a:rPr lang="en-US" altLang="ja-JP" sz="2000" b="0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"/>
                        <m:endChr m:val="⟩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ja-JP" sz="2000">
                            <a:latin typeface="Cambria Math" charset="0"/>
                          </a:rPr>
                          <m:t>|</m:t>
                        </m:r>
                        <m:r>
                          <a:rPr lang="ja-JP" altLang="en-US" sz="2000" b="0" i="1" smtClean="0">
                            <a:latin typeface="Cambria Math" charset="0"/>
                          </a:rPr>
                          <m:t>左</m:t>
                        </m:r>
                        <m:r>
                          <a:rPr lang="ja-JP" altLang="en-US" sz="2000" i="1" smtClean="0">
                            <a:latin typeface="Cambria Math" charset="0"/>
                          </a:rPr>
                          <m:t>進行波</m:t>
                        </m:r>
                        <m:r>
                          <a:rPr lang="en-US" altLang="ja-JP" sz="2000" b="0" i="1" smtClean="0">
                            <a:latin typeface="Cambria Math" charset="0"/>
                          </a:rPr>
                          <m:t> @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𝐾</m:t>
                        </m:r>
                      </m:e>
                    </m:d>
                    <m:r>
                      <a:rPr lang="en-US" altLang="ja-JP" sz="2000" b="0" i="1" dirty="0" smtClean="0">
                        <a:latin typeface="Cambria Math" charset="0"/>
                      </a:rPr>
                      <m:t>+</m:t>
                    </m:r>
                    <m:d>
                      <m:dPr>
                        <m:begChr m:val=""/>
                        <m:endChr m:val="⟩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ja-JP" sz="2000">
                            <a:latin typeface="Cambria Math" charset="0"/>
                          </a:rPr>
                          <m:t>|</m:t>
                        </m:r>
                        <m:r>
                          <a:rPr lang="ja-JP" altLang="en-US" sz="2000" b="0" i="1" smtClean="0">
                            <a:latin typeface="Cambria Math" charset="0"/>
                          </a:rPr>
                          <m:t>右</m:t>
                        </m:r>
                        <m:r>
                          <a:rPr lang="ja-JP" altLang="en-US" sz="2000" i="1">
                            <a:latin typeface="Cambria Math" charset="0"/>
                          </a:rPr>
                          <m:t>進行波</m:t>
                        </m:r>
                        <m:r>
                          <a:rPr lang="en-US" altLang="ja-JP" sz="2000" i="1">
                            <a:latin typeface="Cambria Math" charset="0"/>
                          </a:rPr>
                          <m:t> @</m:t>
                        </m:r>
                        <m:r>
                          <a:rPr lang="en-US" altLang="ja-JP" sz="200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𝐾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altLang="ja-JP" sz="2000" dirty="0"/>
                  <a:t>.</a:t>
                </a:r>
              </a:p>
            </p:txBody>
          </p:sp>
        </mc:Choice>
        <mc:Fallback xmlns="">
          <p:sp>
            <p:nvSpPr>
              <p:cNvPr id="43" name="正方形/長方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30" y="900790"/>
                <a:ext cx="5698067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428" t="-124615" r="-3636" b="-1861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5" name="図形グループ 164"/>
          <p:cNvGrpSpPr/>
          <p:nvPr/>
        </p:nvGrpSpPr>
        <p:grpSpPr>
          <a:xfrm>
            <a:off x="641116" y="1438793"/>
            <a:ext cx="3669110" cy="2124350"/>
            <a:chOff x="5086791" y="2160822"/>
            <a:chExt cx="3614814" cy="2092914"/>
          </a:xfrm>
        </p:grpSpPr>
        <p:sp>
          <p:nvSpPr>
            <p:cNvPr id="174" name="Rectangle 4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5086791" y="2334124"/>
              <a:ext cx="3512043" cy="332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rgbClr val="6F89F7"/>
                </a:buClr>
                <a:buSzPct val="110000"/>
              </a:pPr>
              <a:r>
                <a:rPr lang="ja-JP" altLang="en-US" b="1"/>
                <a:t>強い谷結合</a:t>
              </a:r>
              <a:r>
                <a:rPr lang="ja-JP" altLang="en-US" dirty="0"/>
                <a:t>：</a:t>
              </a:r>
              <a:endParaRPr lang="en-US" altLang="ja-JP" dirty="0">
                <a:sym typeface="Wingdings"/>
              </a:endParaRPr>
            </a:p>
          </p:txBody>
        </p:sp>
        <p:sp>
          <p:nvSpPr>
            <p:cNvPr id="175" name="角丸四角形 174"/>
            <p:cNvSpPr/>
            <p:nvPr/>
          </p:nvSpPr>
          <p:spPr>
            <a:xfrm>
              <a:off x="5108771" y="2160822"/>
              <a:ext cx="3592834" cy="2092914"/>
            </a:xfrm>
            <a:prstGeom prst="roundRect">
              <a:avLst>
                <a:gd name="adj" fmla="val 6370"/>
              </a:avLst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76" name="図形グループ 175"/>
            <p:cNvGrpSpPr/>
            <p:nvPr/>
          </p:nvGrpSpPr>
          <p:grpSpPr>
            <a:xfrm>
              <a:off x="5482063" y="2710576"/>
              <a:ext cx="2807005" cy="1417406"/>
              <a:chOff x="4875468" y="5022643"/>
              <a:chExt cx="2807005" cy="1417406"/>
            </a:xfrm>
          </p:grpSpPr>
          <p:sp>
            <p:nvSpPr>
              <p:cNvPr id="177" name="フリーフォーム 176"/>
              <p:cNvSpPr/>
              <p:nvPr/>
            </p:nvSpPr>
            <p:spPr>
              <a:xfrm rot="10800000">
                <a:off x="5727117" y="5614455"/>
                <a:ext cx="1038927" cy="153445"/>
              </a:xfrm>
              <a:custGeom>
                <a:avLst/>
                <a:gdLst>
                  <a:gd name="connsiteX0" fmla="*/ 0 w 1409700"/>
                  <a:gd name="connsiteY0" fmla="*/ 200043 h 209568"/>
                  <a:gd name="connsiteX1" fmla="*/ 695325 w 1409700"/>
                  <a:gd name="connsiteY1" fmla="*/ 18 h 209568"/>
                  <a:gd name="connsiteX2" fmla="*/ 1409700 w 1409700"/>
                  <a:gd name="connsiteY2" fmla="*/ 209568 h 209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9700" h="209568">
                    <a:moveTo>
                      <a:pt x="0" y="200043"/>
                    </a:moveTo>
                    <a:cubicBezTo>
                      <a:pt x="230187" y="99236"/>
                      <a:pt x="460375" y="-1570"/>
                      <a:pt x="695325" y="18"/>
                    </a:cubicBezTo>
                    <a:cubicBezTo>
                      <a:pt x="930275" y="1605"/>
                      <a:pt x="1409700" y="209568"/>
                      <a:pt x="1409700" y="209568"/>
                    </a:cubicBezTo>
                  </a:path>
                </a:pathLst>
              </a:custGeom>
              <a:ln>
                <a:solidFill>
                  <a:srgbClr val="FF0000"/>
                </a:solidFill>
                <a:prstDash val="sysDot"/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78" name="図 177" descr="EBand_level_0606.eps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80" t="24217" r="63936" b="39359"/>
              <a:stretch/>
            </p:blipFill>
            <p:spPr>
              <a:xfrm>
                <a:off x="6606591" y="5183558"/>
                <a:ext cx="760399" cy="1247100"/>
              </a:xfrm>
              <a:prstGeom prst="rect">
                <a:avLst/>
              </a:prstGeom>
            </p:spPr>
          </p:pic>
          <p:pic>
            <p:nvPicPr>
              <p:cNvPr id="179" name="図 178" descr="EBand_level_0606.eps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80" t="24217" r="63936" b="39359"/>
              <a:stretch/>
            </p:blipFill>
            <p:spPr>
              <a:xfrm flipH="1">
                <a:off x="5115553" y="5183558"/>
                <a:ext cx="760399" cy="1247100"/>
              </a:xfrm>
              <a:prstGeom prst="rect">
                <a:avLst/>
              </a:prstGeom>
            </p:spPr>
          </p:pic>
          <p:cxnSp>
            <p:nvCxnSpPr>
              <p:cNvPr id="180" name="直線矢印コネクタ 179"/>
              <p:cNvCxnSpPr/>
              <p:nvPr/>
            </p:nvCxnSpPr>
            <p:spPr>
              <a:xfrm>
                <a:off x="4875468" y="6440049"/>
                <a:ext cx="280700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1" name="図形グループ 180"/>
              <p:cNvGrpSpPr/>
              <p:nvPr/>
            </p:nvGrpSpPr>
            <p:grpSpPr>
              <a:xfrm>
                <a:off x="6671307" y="6359152"/>
                <a:ext cx="613493" cy="71497"/>
                <a:chOff x="2248840" y="2862426"/>
                <a:chExt cx="613493" cy="97076"/>
              </a:xfrm>
            </p:grpSpPr>
            <p:cxnSp>
              <p:nvCxnSpPr>
                <p:cNvPr id="194" name="直線コネクタ 193"/>
                <p:cNvCxnSpPr/>
                <p:nvPr/>
              </p:nvCxnSpPr>
              <p:spPr>
                <a:xfrm>
                  <a:off x="2248840" y="2862426"/>
                  <a:ext cx="0" cy="970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直線コネクタ 194"/>
                <p:cNvCxnSpPr/>
                <p:nvPr/>
              </p:nvCxnSpPr>
              <p:spPr>
                <a:xfrm>
                  <a:off x="2862333" y="2862426"/>
                  <a:ext cx="0" cy="970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直線コネクタ 195"/>
                <p:cNvCxnSpPr/>
                <p:nvPr/>
              </p:nvCxnSpPr>
              <p:spPr>
                <a:xfrm>
                  <a:off x="2371539" y="2862426"/>
                  <a:ext cx="0" cy="970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直線コネクタ 196"/>
                <p:cNvCxnSpPr/>
                <p:nvPr/>
              </p:nvCxnSpPr>
              <p:spPr>
                <a:xfrm>
                  <a:off x="2494238" y="2862426"/>
                  <a:ext cx="0" cy="970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直線コネクタ 197"/>
                <p:cNvCxnSpPr/>
                <p:nvPr/>
              </p:nvCxnSpPr>
              <p:spPr>
                <a:xfrm>
                  <a:off x="2616937" y="2862426"/>
                  <a:ext cx="0" cy="970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直線コネクタ 198"/>
                <p:cNvCxnSpPr/>
                <p:nvPr/>
              </p:nvCxnSpPr>
              <p:spPr>
                <a:xfrm>
                  <a:off x="2739636" y="2862426"/>
                  <a:ext cx="0" cy="970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2" name="図形グループ 181"/>
              <p:cNvGrpSpPr/>
              <p:nvPr/>
            </p:nvGrpSpPr>
            <p:grpSpPr>
              <a:xfrm>
                <a:off x="5205836" y="6359152"/>
                <a:ext cx="613493" cy="71497"/>
                <a:chOff x="2401240" y="3014826"/>
                <a:chExt cx="613493" cy="97076"/>
              </a:xfrm>
            </p:grpSpPr>
            <p:cxnSp>
              <p:nvCxnSpPr>
                <p:cNvPr id="188" name="直線コネクタ 187"/>
                <p:cNvCxnSpPr/>
                <p:nvPr/>
              </p:nvCxnSpPr>
              <p:spPr>
                <a:xfrm>
                  <a:off x="2401240" y="3014826"/>
                  <a:ext cx="0" cy="970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直線コネクタ 188"/>
                <p:cNvCxnSpPr/>
                <p:nvPr/>
              </p:nvCxnSpPr>
              <p:spPr>
                <a:xfrm>
                  <a:off x="3014733" y="3014826"/>
                  <a:ext cx="0" cy="970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直線コネクタ 189"/>
                <p:cNvCxnSpPr/>
                <p:nvPr/>
              </p:nvCxnSpPr>
              <p:spPr>
                <a:xfrm>
                  <a:off x="2523939" y="3014826"/>
                  <a:ext cx="0" cy="970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直線コネクタ 190"/>
                <p:cNvCxnSpPr/>
                <p:nvPr/>
              </p:nvCxnSpPr>
              <p:spPr>
                <a:xfrm>
                  <a:off x="2646638" y="3014826"/>
                  <a:ext cx="0" cy="970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直線コネクタ 191"/>
                <p:cNvCxnSpPr/>
                <p:nvPr/>
              </p:nvCxnSpPr>
              <p:spPr>
                <a:xfrm>
                  <a:off x="2769337" y="3014826"/>
                  <a:ext cx="0" cy="970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直線コネクタ 192"/>
                <p:cNvCxnSpPr/>
                <p:nvPr/>
              </p:nvCxnSpPr>
              <p:spPr>
                <a:xfrm>
                  <a:off x="2892036" y="3014826"/>
                  <a:ext cx="0" cy="970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3" name="フリーフォーム 182"/>
              <p:cNvSpPr/>
              <p:nvPr/>
            </p:nvSpPr>
            <p:spPr>
              <a:xfrm>
                <a:off x="5365540" y="5393151"/>
                <a:ext cx="1762080" cy="113407"/>
              </a:xfrm>
              <a:custGeom>
                <a:avLst/>
                <a:gdLst>
                  <a:gd name="connsiteX0" fmla="*/ 0 w 1409700"/>
                  <a:gd name="connsiteY0" fmla="*/ 200043 h 209568"/>
                  <a:gd name="connsiteX1" fmla="*/ 695325 w 1409700"/>
                  <a:gd name="connsiteY1" fmla="*/ 18 h 209568"/>
                  <a:gd name="connsiteX2" fmla="*/ 1409700 w 1409700"/>
                  <a:gd name="connsiteY2" fmla="*/ 209568 h 209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9700" h="209568">
                    <a:moveTo>
                      <a:pt x="0" y="200043"/>
                    </a:moveTo>
                    <a:cubicBezTo>
                      <a:pt x="230187" y="99236"/>
                      <a:pt x="460375" y="-1570"/>
                      <a:pt x="695325" y="18"/>
                    </a:cubicBezTo>
                    <a:cubicBezTo>
                      <a:pt x="930275" y="1605"/>
                      <a:pt x="1409700" y="209568"/>
                      <a:pt x="1409700" y="209568"/>
                    </a:cubicBezTo>
                  </a:path>
                </a:pathLst>
              </a:custGeom>
              <a:ln>
                <a:solidFill>
                  <a:srgbClr val="FF0000"/>
                </a:solidFill>
                <a:prstDash val="sysDot"/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4" name="正方形/長方形 183"/>
              <p:cNvSpPr/>
              <p:nvPr/>
            </p:nvSpPr>
            <p:spPr>
              <a:xfrm>
                <a:off x="5325117" y="5022643"/>
                <a:ext cx="369473" cy="3638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i="1" dirty="0">
                    <a:solidFill>
                      <a:srgbClr val="000000"/>
                    </a:solidFill>
                  </a:rPr>
                  <a:t>K’</a:t>
                </a:r>
                <a:endParaRPr lang="ja-JP" alt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正方形/長方形 184"/>
              <p:cNvSpPr/>
              <p:nvPr/>
            </p:nvSpPr>
            <p:spPr>
              <a:xfrm>
                <a:off x="6797200" y="5022643"/>
                <a:ext cx="333557" cy="3638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i="1" dirty="0">
                    <a:solidFill>
                      <a:srgbClr val="000000"/>
                    </a:solidFill>
                  </a:rPr>
                  <a:t>K</a:t>
                </a:r>
                <a:endParaRPr lang="ja-JP" alt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フリーフォーム 185"/>
              <p:cNvSpPr/>
              <p:nvPr/>
            </p:nvSpPr>
            <p:spPr>
              <a:xfrm>
                <a:off x="5882375" y="5054381"/>
                <a:ext cx="730441" cy="298806"/>
              </a:xfrm>
              <a:custGeom>
                <a:avLst/>
                <a:gdLst>
                  <a:gd name="connsiteX0" fmla="*/ 0 w 688939"/>
                  <a:gd name="connsiteY0" fmla="*/ 373522 h 373522"/>
                  <a:gd name="connsiteX1" fmla="*/ 340319 w 688939"/>
                  <a:gd name="connsiteY1" fmla="*/ 15 h 373522"/>
                  <a:gd name="connsiteX2" fmla="*/ 688939 w 688939"/>
                  <a:gd name="connsiteY2" fmla="*/ 356922 h 373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8939" h="373522">
                    <a:moveTo>
                      <a:pt x="0" y="373522"/>
                    </a:moveTo>
                    <a:cubicBezTo>
                      <a:pt x="112748" y="188152"/>
                      <a:pt x="225496" y="2782"/>
                      <a:pt x="340319" y="15"/>
                    </a:cubicBezTo>
                    <a:cubicBezTo>
                      <a:pt x="455142" y="-2752"/>
                      <a:pt x="688939" y="356922"/>
                      <a:pt x="688939" y="356922"/>
                    </a:cubicBezTo>
                  </a:path>
                </a:pathLst>
              </a:custGeom>
              <a:ln w="12700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7" name="フリーフォーム 186"/>
              <p:cNvSpPr/>
              <p:nvPr/>
            </p:nvSpPr>
            <p:spPr>
              <a:xfrm flipV="1">
                <a:off x="5882375" y="6177898"/>
                <a:ext cx="730441" cy="229407"/>
              </a:xfrm>
              <a:custGeom>
                <a:avLst/>
                <a:gdLst>
                  <a:gd name="connsiteX0" fmla="*/ 0 w 688939"/>
                  <a:gd name="connsiteY0" fmla="*/ 373522 h 373522"/>
                  <a:gd name="connsiteX1" fmla="*/ 340319 w 688939"/>
                  <a:gd name="connsiteY1" fmla="*/ 15 h 373522"/>
                  <a:gd name="connsiteX2" fmla="*/ 688939 w 688939"/>
                  <a:gd name="connsiteY2" fmla="*/ 356922 h 373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8939" h="373522">
                    <a:moveTo>
                      <a:pt x="0" y="373522"/>
                    </a:moveTo>
                    <a:cubicBezTo>
                      <a:pt x="112748" y="188152"/>
                      <a:pt x="225496" y="2782"/>
                      <a:pt x="340319" y="15"/>
                    </a:cubicBezTo>
                    <a:cubicBezTo>
                      <a:pt x="455142" y="-2752"/>
                      <a:pt x="688939" y="356922"/>
                      <a:pt x="688939" y="356922"/>
                    </a:cubicBezTo>
                  </a:path>
                </a:pathLst>
              </a:custGeom>
              <a:ln w="12700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6" name="図形グループ 15"/>
          <p:cNvGrpSpPr/>
          <p:nvPr/>
        </p:nvGrpSpPr>
        <p:grpSpPr>
          <a:xfrm>
            <a:off x="637748" y="1326533"/>
            <a:ext cx="8392123" cy="5482770"/>
            <a:chOff x="637748" y="1326533"/>
            <a:chExt cx="8392123" cy="5482770"/>
          </a:xfrm>
        </p:grpSpPr>
        <p:sp>
          <p:nvSpPr>
            <p:cNvPr id="29" name="正方形/長方形 28"/>
            <p:cNvSpPr/>
            <p:nvPr/>
          </p:nvSpPr>
          <p:spPr>
            <a:xfrm>
              <a:off x="2984066" y="4408384"/>
              <a:ext cx="3175869" cy="646331"/>
            </a:xfrm>
            <a:prstGeom prst="rect">
              <a:avLst/>
            </a:prstGeom>
            <a:solidFill>
              <a:srgbClr val="FF6600">
                <a:alpha val="20000"/>
              </a:srgbClr>
            </a:solidFill>
          </p:spPr>
          <p:txBody>
            <a:bodyPr wrap="none">
              <a:spAutoFit/>
            </a:bodyPr>
            <a:lstStyle/>
            <a:p>
              <a:pPr lvl="0" algn="ctr"/>
              <a:r>
                <a:rPr lang="ja-JP" altLang="en-US" dirty="0">
                  <a:solidFill>
                    <a:prstClr val="black"/>
                  </a:solidFill>
                  <a:sym typeface="Wingdings"/>
                </a:rPr>
                <a:t>ノギスの様なスペクトル構造</a:t>
              </a:r>
              <a:endParaRPr lang="en-US" altLang="ja-JP" dirty="0">
                <a:solidFill>
                  <a:prstClr val="black"/>
                </a:solidFill>
                <a:sym typeface="Wingdings"/>
              </a:endParaRPr>
            </a:p>
            <a:p>
              <a:pPr algn="ctr"/>
              <a:r>
                <a:rPr lang="en-US" altLang="ja-JP" dirty="0">
                  <a:sym typeface="Wingdings"/>
                </a:rPr>
                <a:t> </a:t>
              </a:r>
              <a:r>
                <a:rPr lang="ja-JP" altLang="en-US" dirty="0">
                  <a:sym typeface="Wingdings"/>
                </a:rPr>
                <a:t>縮重度のエネルギー依存性</a:t>
              </a:r>
              <a:endParaRPr lang="ja-JP" altLang="en-US" b="1" dirty="0"/>
            </a:p>
          </p:txBody>
        </p:sp>
        <p:grpSp>
          <p:nvGrpSpPr>
            <p:cNvPr id="4" name="図形グループ 3"/>
            <p:cNvGrpSpPr/>
            <p:nvPr/>
          </p:nvGrpSpPr>
          <p:grpSpPr>
            <a:xfrm>
              <a:off x="8466062" y="1771568"/>
              <a:ext cx="563809" cy="2288950"/>
              <a:chOff x="8123146" y="927492"/>
              <a:chExt cx="1020854" cy="4144461"/>
            </a:xfrm>
          </p:grpSpPr>
          <p:pic>
            <p:nvPicPr>
              <p:cNvPr id="5" name="図 4" descr="a.gi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23146" y="927492"/>
                <a:ext cx="1020854" cy="1034012"/>
              </a:xfrm>
              <a:prstGeom prst="rect">
                <a:avLst/>
              </a:prstGeom>
            </p:spPr>
          </p:pic>
          <p:pic>
            <p:nvPicPr>
              <p:cNvPr id="18" name="図 17" descr="a.gif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574" t="20134" r="30879"/>
              <a:stretch/>
            </p:blipFill>
            <p:spPr>
              <a:xfrm>
                <a:off x="8206630" y="2109964"/>
                <a:ext cx="862166" cy="2961989"/>
              </a:xfrm>
              <a:prstGeom prst="rect">
                <a:avLst/>
              </a:prstGeom>
            </p:spPr>
          </p:pic>
          <p:sp>
            <p:nvSpPr>
              <p:cNvPr id="7" name="正方形/長方形 6"/>
              <p:cNvSpPr/>
              <p:nvPr/>
            </p:nvSpPr>
            <p:spPr>
              <a:xfrm>
                <a:off x="8587212" y="1198393"/>
                <a:ext cx="336412" cy="765202"/>
              </a:xfrm>
              <a:prstGeom prst="rect">
                <a:avLst/>
              </a:prstGeom>
              <a:noFill/>
              <a:ln w="19050" cmpd="sng">
                <a:solidFill>
                  <a:srgbClr val="FF0000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166" name="図 165" descr="EBand_level_0606.eps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381" r="5416" b="15063"/>
            <a:stretch/>
          </p:blipFill>
          <p:spPr>
            <a:xfrm>
              <a:off x="6808248" y="1326533"/>
              <a:ext cx="404303" cy="2299239"/>
            </a:xfrm>
            <a:prstGeom prst="rect">
              <a:avLst/>
            </a:prstGeom>
          </p:spPr>
        </p:pic>
        <p:cxnSp>
          <p:nvCxnSpPr>
            <p:cNvPr id="167" name="直線矢印コネクタ 166"/>
            <p:cNvCxnSpPr/>
            <p:nvPr/>
          </p:nvCxnSpPr>
          <p:spPr>
            <a:xfrm flipH="1">
              <a:off x="7191849" y="1800528"/>
              <a:ext cx="348164" cy="42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テキスト ボックス 167"/>
            <p:cNvSpPr txBox="1"/>
            <p:nvPr/>
          </p:nvSpPr>
          <p:spPr>
            <a:xfrm>
              <a:off x="7561131" y="1639328"/>
              <a:ext cx="8969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ja-JP" altLang="en-US" sz="1400"/>
                <a:t>４重縮退</a:t>
              </a:r>
              <a:endParaRPr lang="en-US" altLang="ja-JP" sz="1400" dirty="0"/>
            </a:p>
          </p:txBody>
        </p:sp>
        <p:cxnSp>
          <p:nvCxnSpPr>
            <p:cNvPr id="169" name="直線矢印コネクタ 168"/>
            <p:cNvCxnSpPr/>
            <p:nvPr/>
          </p:nvCxnSpPr>
          <p:spPr>
            <a:xfrm flipH="1">
              <a:off x="7191849" y="3069844"/>
              <a:ext cx="348164" cy="42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テキスト ボックス 169"/>
            <p:cNvSpPr txBox="1"/>
            <p:nvPr/>
          </p:nvSpPr>
          <p:spPr>
            <a:xfrm>
              <a:off x="7561131" y="2908644"/>
              <a:ext cx="8969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ja-JP" sz="1400" dirty="0"/>
                <a:t>4</a:t>
              </a:r>
              <a:r>
                <a:rPr lang="ja-JP" altLang="en-US" sz="1400"/>
                <a:t>重</a:t>
              </a:r>
              <a:r>
                <a:rPr lang="ja-JP" altLang="en-US" sz="1400" dirty="0"/>
                <a:t>縮退</a:t>
              </a:r>
              <a:endParaRPr lang="en-US" altLang="ja-JP" sz="1400" dirty="0"/>
            </a:p>
          </p:txBody>
        </p:sp>
        <p:cxnSp>
          <p:nvCxnSpPr>
            <p:cNvPr id="172" name="直線矢印コネクタ 171"/>
            <p:cNvCxnSpPr/>
            <p:nvPr/>
          </p:nvCxnSpPr>
          <p:spPr>
            <a:xfrm flipV="1">
              <a:off x="6749847" y="3581027"/>
              <a:ext cx="174851" cy="35888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線矢印コネクタ 172"/>
            <p:cNvCxnSpPr/>
            <p:nvPr/>
          </p:nvCxnSpPr>
          <p:spPr>
            <a:xfrm flipH="1" flipV="1">
              <a:off x="7113909" y="3576989"/>
              <a:ext cx="169693" cy="38133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右矢印 10"/>
            <p:cNvSpPr/>
            <p:nvPr/>
          </p:nvSpPr>
          <p:spPr>
            <a:xfrm>
              <a:off x="6065823" y="3988666"/>
              <a:ext cx="312777" cy="170591"/>
            </a:xfrm>
            <a:prstGeom prst="right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00" name="Picture 1" descr="C:\Users\izumida\Desktop\名称未設定.png"/>
            <p:cNvPicPr>
              <a:picLocks noChangeAspect="1" noChangeArrowheads="1"/>
            </p:cNvPicPr>
            <p:nvPr/>
          </p:nvPicPr>
          <p:blipFill rotWithShape="1">
            <a:blip r:embed="rId6"/>
            <a:srcRect l="25671" r="26670"/>
            <a:stretch/>
          </p:blipFill>
          <p:spPr bwMode="auto">
            <a:xfrm>
              <a:off x="1399736" y="5407124"/>
              <a:ext cx="3207786" cy="1099614"/>
            </a:xfrm>
            <a:prstGeom prst="rect">
              <a:avLst/>
            </a:prstGeom>
            <a:noFill/>
          </p:spPr>
        </p:pic>
        <p:sp>
          <p:nvSpPr>
            <p:cNvPr id="201" name="正方形/長方形 200"/>
            <p:cNvSpPr/>
            <p:nvPr/>
          </p:nvSpPr>
          <p:spPr>
            <a:xfrm>
              <a:off x="1455661" y="5253520"/>
              <a:ext cx="273080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200" dirty="0" err="1"/>
                <a:t>Makarovski</a:t>
              </a:r>
              <a:r>
                <a:rPr lang="en-US" altLang="ja-JP" sz="1200" dirty="0"/>
                <a:t> </a:t>
              </a:r>
              <a:r>
                <a:rPr lang="en-US" altLang="ja-JP" sz="1200" i="1" dirty="0"/>
                <a:t>et al</a:t>
              </a:r>
              <a:r>
                <a:rPr lang="en-US" altLang="ja-JP" sz="1200" dirty="0"/>
                <a:t>., PRB </a:t>
              </a:r>
              <a:r>
                <a:rPr lang="en-US" altLang="ja-JP" sz="1200" b="1" dirty="0"/>
                <a:t>74</a:t>
              </a:r>
              <a:r>
                <a:rPr lang="en-US" altLang="ja-JP" sz="1200" dirty="0"/>
                <a:t>, 155431 (2006)</a:t>
              </a:r>
            </a:p>
          </p:txBody>
        </p:sp>
        <p:sp>
          <p:nvSpPr>
            <p:cNvPr id="202" name="正方形/長方形 201"/>
            <p:cNvSpPr/>
            <p:nvPr/>
          </p:nvSpPr>
          <p:spPr>
            <a:xfrm rot="16200000">
              <a:off x="283516" y="5649993"/>
              <a:ext cx="10470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600" i="1" dirty="0" err="1"/>
                <a:t>E</a:t>
              </a:r>
              <a:r>
                <a:rPr lang="en-US" altLang="ja-JP" sz="1600" baseline="-25000" dirty="0" err="1"/>
                <a:t>add</a:t>
              </a:r>
              <a:r>
                <a:rPr lang="en-US" altLang="ja-JP" sz="1600" dirty="0"/>
                <a:t> (</a:t>
              </a:r>
              <a:r>
                <a:rPr lang="en-US" altLang="ja-JP" sz="1600" dirty="0" err="1"/>
                <a:t>meV</a:t>
              </a:r>
              <a:r>
                <a:rPr lang="en-US" altLang="ja-JP" sz="1600" dirty="0"/>
                <a:t>)</a:t>
              </a:r>
            </a:p>
          </p:txBody>
        </p:sp>
        <p:sp>
          <p:nvSpPr>
            <p:cNvPr id="203" name="テキスト ボックス 202"/>
            <p:cNvSpPr txBox="1"/>
            <p:nvPr/>
          </p:nvSpPr>
          <p:spPr>
            <a:xfrm>
              <a:off x="2747493" y="6420016"/>
              <a:ext cx="13590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dirty="0">
                  <a:solidFill>
                    <a:srgbClr val="000000"/>
                  </a:solidFill>
                  <a:latin typeface="Calibri"/>
                  <a:ea typeface="ＭＳ Ｐゴシック" pitchFamily="-29" charset="-128"/>
                  <a:cs typeface="Calibri"/>
                </a:rPr>
                <a:t>Gate voltage (V)</a:t>
              </a:r>
              <a:endParaRPr lang="en-US" altLang="ja-JP" sz="1400" b="1" dirty="0">
                <a:solidFill>
                  <a:srgbClr val="000000"/>
                </a:solidFill>
                <a:latin typeface="Calibri"/>
                <a:ea typeface="ＭＳ Ｐゴシック" pitchFamily="-29" charset="-128"/>
                <a:cs typeface="Calibri"/>
              </a:endParaRPr>
            </a:p>
          </p:txBody>
        </p:sp>
        <p:sp>
          <p:nvSpPr>
            <p:cNvPr id="204" name="正方形/長方形 203"/>
            <p:cNvSpPr/>
            <p:nvPr/>
          </p:nvSpPr>
          <p:spPr>
            <a:xfrm>
              <a:off x="3011888" y="5898465"/>
              <a:ext cx="75212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200" dirty="0">
                  <a:solidFill>
                    <a:srgbClr val="FF0000"/>
                  </a:solidFill>
                  <a:cs typeface="Calibri"/>
                </a:rPr>
                <a:t>２重縮退</a:t>
              </a:r>
              <a:endParaRPr lang="ja-JP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205" name="正方形/長方形 204"/>
            <p:cNvSpPr/>
            <p:nvPr/>
          </p:nvSpPr>
          <p:spPr>
            <a:xfrm>
              <a:off x="1414169" y="5898465"/>
              <a:ext cx="75212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200" dirty="0">
                  <a:solidFill>
                    <a:srgbClr val="FF0000"/>
                  </a:solidFill>
                  <a:cs typeface="Calibri"/>
                </a:rPr>
                <a:t>２重縮退</a:t>
              </a:r>
              <a:endParaRPr lang="ja-JP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206" name="正方形/長方形 205"/>
            <p:cNvSpPr/>
            <p:nvPr/>
          </p:nvSpPr>
          <p:spPr>
            <a:xfrm>
              <a:off x="2231282" y="5898465"/>
              <a:ext cx="75212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200" dirty="0">
                  <a:cs typeface="Calibri"/>
                </a:rPr>
                <a:t>４重縮退</a:t>
              </a:r>
              <a:endParaRPr lang="ja-JP" altLang="en-US" sz="1200" dirty="0"/>
            </a:p>
          </p:txBody>
        </p:sp>
        <p:sp>
          <p:nvSpPr>
            <p:cNvPr id="207" name="正方形/長方形 206"/>
            <p:cNvSpPr/>
            <p:nvPr/>
          </p:nvSpPr>
          <p:spPr>
            <a:xfrm>
              <a:off x="3997162" y="5898465"/>
              <a:ext cx="75212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200" dirty="0">
                  <a:cs typeface="Calibri"/>
                </a:rPr>
                <a:t>４重縮退</a:t>
              </a:r>
              <a:endParaRPr lang="ja-JP" altLang="en-US" sz="1200" dirty="0"/>
            </a:p>
          </p:txBody>
        </p:sp>
        <p:pic>
          <p:nvPicPr>
            <p:cNvPr id="208" name="Picture 1" descr="C:\Users\izumida\Desktop\名称未設定.png"/>
            <p:cNvPicPr>
              <a:picLocks noChangeAspect="1" noChangeArrowheads="1"/>
            </p:cNvPicPr>
            <p:nvPr/>
          </p:nvPicPr>
          <p:blipFill rotWithShape="1">
            <a:blip r:embed="rId6"/>
            <a:srcRect l="-109" r="93992"/>
            <a:stretch/>
          </p:blipFill>
          <p:spPr bwMode="auto">
            <a:xfrm>
              <a:off x="1006452" y="5409343"/>
              <a:ext cx="411726" cy="1099614"/>
            </a:xfrm>
            <a:prstGeom prst="rect">
              <a:avLst/>
            </a:prstGeom>
            <a:noFill/>
          </p:spPr>
        </p:pic>
        <p:pic>
          <p:nvPicPr>
            <p:cNvPr id="209" name="Picture 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261637" y="5488170"/>
              <a:ext cx="3011152" cy="1321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0" name="正方形/長方形 209"/>
            <p:cNvSpPr/>
            <p:nvPr/>
          </p:nvSpPr>
          <p:spPr>
            <a:xfrm>
              <a:off x="5752306" y="5068854"/>
              <a:ext cx="21889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/>
                <a:t>Moriyama, </a:t>
              </a:r>
              <a:r>
                <a:rPr lang="en-US" altLang="ja-JP" sz="1200" dirty="0" err="1"/>
                <a:t>Ishibashi</a:t>
              </a:r>
              <a:r>
                <a:rPr lang="en-US" altLang="ja-JP" sz="1200" dirty="0"/>
                <a:t> </a:t>
              </a:r>
              <a:r>
                <a:rPr lang="en-US" altLang="ja-JP" sz="1200" i="1" dirty="0"/>
                <a:t>et al</a:t>
              </a:r>
              <a:r>
                <a:rPr lang="en-US" altLang="ja-JP" sz="1200" dirty="0"/>
                <a:t>.,</a:t>
              </a:r>
            </a:p>
            <a:p>
              <a:r>
                <a:rPr lang="en-US" altLang="ja-JP" sz="1200" dirty="0"/>
                <a:t>Phys. Stat. Sol. </a:t>
              </a:r>
              <a:r>
                <a:rPr lang="en-US" altLang="ja-JP" sz="1200" b="1" dirty="0"/>
                <a:t>244</a:t>
              </a:r>
              <a:r>
                <a:rPr lang="en-US" altLang="ja-JP" sz="1200" dirty="0"/>
                <a:t>, 2371 (2007)</a:t>
              </a:r>
            </a:p>
          </p:txBody>
        </p:sp>
        <p:sp>
          <p:nvSpPr>
            <p:cNvPr id="211" name="正方形/長方形 210"/>
            <p:cNvSpPr/>
            <p:nvPr/>
          </p:nvSpPr>
          <p:spPr>
            <a:xfrm>
              <a:off x="5962947" y="5635435"/>
              <a:ext cx="75212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200" dirty="0">
                  <a:cs typeface="Calibri"/>
                </a:rPr>
                <a:t>４重縮退</a:t>
              </a:r>
              <a:endParaRPr lang="ja-JP" altLang="en-US" sz="1200" dirty="0"/>
            </a:p>
          </p:txBody>
        </p:sp>
        <p:sp>
          <p:nvSpPr>
            <p:cNvPr id="212" name="正方形/長方形 211"/>
            <p:cNvSpPr/>
            <p:nvPr/>
          </p:nvSpPr>
          <p:spPr>
            <a:xfrm>
              <a:off x="7235909" y="5635435"/>
              <a:ext cx="75212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200" dirty="0">
                  <a:solidFill>
                    <a:srgbClr val="FF0000"/>
                  </a:solidFill>
                  <a:cs typeface="Calibri"/>
                </a:rPr>
                <a:t>２重縮退</a:t>
              </a:r>
              <a:endParaRPr lang="ja-JP" altLang="en-US" sz="1200" dirty="0">
                <a:solidFill>
                  <a:srgbClr val="FF0000"/>
                </a:solidFill>
              </a:endParaRPr>
            </a:p>
          </p:txBody>
        </p:sp>
        <p:grpSp>
          <p:nvGrpSpPr>
            <p:cNvPr id="14" name="図形グループ 13"/>
            <p:cNvGrpSpPr/>
            <p:nvPr/>
          </p:nvGrpSpPr>
          <p:grpSpPr>
            <a:xfrm>
              <a:off x="4685952" y="1405621"/>
              <a:ext cx="1484779" cy="1114237"/>
              <a:chOff x="4685952" y="1405621"/>
              <a:chExt cx="1484779" cy="1114237"/>
            </a:xfrm>
          </p:grpSpPr>
          <p:grpSp>
            <p:nvGrpSpPr>
              <p:cNvPr id="12" name="図形グループ 11"/>
              <p:cNvGrpSpPr/>
              <p:nvPr/>
            </p:nvGrpSpPr>
            <p:grpSpPr>
              <a:xfrm>
                <a:off x="4685952" y="1769123"/>
                <a:ext cx="1484779" cy="750735"/>
                <a:chOff x="4672706" y="1945728"/>
                <a:chExt cx="1484779" cy="750735"/>
              </a:xfrm>
            </p:grpSpPr>
            <p:grpSp>
              <p:nvGrpSpPr>
                <p:cNvPr id="107" name="図形グループ 106"/>
                <p:cNvGrpSpPr/>
                <p:nvPr/>
              </p:nvGrpSpPr>
              <p:grpSpPr>
                <a:xfrm>
                  <a:off x="4672706" y="1945728"/>
                  <a:ext cx="1484779" cy="750735"/>
                  <a:chOff x="521743" y="5300758"/>
                  <a:chExt cx="2807005" cy="1419278"/>
                </a:xfrm>
              </p:grpSpPr>
              <p:grpSp>
                <p:nvGrpSpPr>
                  <p:cNvPr id="108" name="図形グループ 107"/>
                  <p:cNvGrpSpPr/>
                  <p:nvPr/>
                </p:nvGrpSpPr>
                <p:grpSpPr>
                  <a:xfrm>
                    <a:off x="2113553" y="5300758"/>
                    <a:ext cx="963444" cy="1247100"/>
                    <a:chOff x="742426" y="2174822"/>
                    <a:chExt cx="963444" cy="1247100"/>
                  </a:xfrm>
                </p:grpSpPr>
                <p:pic>
                  <p:nvPicPr>
                    <p:cNvPr id="131" name="図 130" descr="EBand_level_0606.eps"/>
                    <p:cNvPicPr>
                      <a:picLocks noChangeAspect="1"/>
                    </p:cNvPicPr>
                    <p:nvPr/>
                  </p:nvPicPr>
                  <p:blipFill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2380" t="24217" r="63936" b="39359"/>
                    <a:stretch/>
                  </p:blipFill>
                  <p:spPr>
                    <a:xfrm>
                      <a:off x="881739" y="2174822"/>
                      <a:ext cx="760399" cy="12471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32" name="正方形/長方形 131"/>
                    <p:cNvSpPr/>
                    <p:nvPr/>
                  </p:nvSpPr>
                  <p:spPr>
                    <a:xfrm>
                      <a:off x="1228598" y="2223141"/>
                      <a:ext cx="477272" cy="54200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/>
                      </a:endParaRPr>
                    </a:p>
                  </p:txBody>
                </p:sp>
                <p:sp>
                  <p:nvSpPr>
                    <p:cNvPr id="133" name="正方形/長方形 132"/>
                    <p:cNvSpPr/>
                    <p:nvPr/>
                  </p:nvSpPr>
                  <p:spPr>
                    <a:xfrm>
                      <a:off x="742426" y="2789179"/>
                      <a:ext cx="477272" cy="54200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/>
                      </a:endParaRPr>
                    </a:p>
                  </p:txBody>
                </p:sp>
              </p:grpSp>
              <p:grpSp>
                <p:nvGrpSpPr>
                  <p:cNvPr id="109" name="図形グループ 108"/>
                  <p:cNvGrpSpPr/>
                  <p:nvPr/>
                </p:nvGrpSpPr>
                <p:grpSpPr>
                  <a:xfrm flipH="1">
                    <a:off x="698096" y="5300758"/>
                    <a:ext cx="954863" cy="1247100"/>
                    <a:chOff x="751007" y="2174822"/>
                    <a:chExt cx="954863" cy="1247100"/>
                  </a:xfrm>
                </p:grpSpPr>
                <p:pic>
                  <p:nvPicPr>
                    <p:cNvPr id="128" name="図 127" descr="EBand_level_0606.eps"/>
                    <p:cNvPicPr>
                      <a:picLocks noChangeAspect="1"/>
                    </p:cNvPicPr>
                    <p:nvPr/>
                  </p:nvPicPr>
                  <p:blipFill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2380" t="24217" r="63936" b="39359"/>
                    <a:stretch/>
                  </p:blipFill>
                  <p:spPr>
                    <a:xfrm>
                      <a:off x="881739" y="2174822"/>
                      <a:ext cx="760399" cy="12471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29" name="正方形/長方形 128"/>
                    <p:cNvSpPr/>
                    <p:nvPr/>
                  </p:nvSpPr>
                  <p:spPr>
                    <a:xfrm>
                      <a:off x="1228598" y="2240271"/>
                      <a:ext cx="477272" cy="54200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/>
                      </a:endParaRPr>
                    </a:p>
                  </p:txBody>
                </p:sp>
                <p:sp>
                  <p:nvSpPr>
                    <p:cNvPr id="130" name="正方形/長方形 129"/>
                    <p:cNvSpPr/>
                    <p:nvPr/>
                  </p:nvSpPr>
                  <p:spPr>
                    <a:xfrm>
                      <a:off x="751007" y="2789183"/>
                      <a:ext cx="477272" cy="54200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/>
                      </a:endParaRPr>
                    </a:p>
                  </p:txBody>
                </p:sp>
              </p:grpSp>
              <p:cxnSp>
                <p:nvCxnSpPr>
                  <p:cNvPr id="110" name="直線矢印コネクタ 109"/>
                  <p:cNvCxnSpPr/>
                  <p:nvPr/>
                </p:nvCxnSpPr>
                <p:spPr>
                  <a:xfrm>
                    <a:off x="521743" y="6557249"/>
                    <a:ext cx="2807005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11" name="図形グループ 110"/>
                  <p:cNvGrpSpPr/>
                  <p:nvPr/>
                </p:nvGrpSpPr>
                <p:grpSpPr>
                  <a:xfrm>
                    <a:off x="2317582" y="6476352"/>
                    <a:ext cx="613493" cy="71497"/>
                    <a:chOff x="2248840" y="2862426"/>
                    <a:chExt cx="613493" cy="97076"/>
                  </a:xfrm>
                </p:grpSpPr>
                <p:cxnSp>
                  <p:nvCxnSpPr>
                    <p:cNvPr id="122" name="直線コネクタ 121"/>
                    <p:cNvCxnSpPr/>
                    <p:nvPr/>
                  </p:nvCxnSpPr>
                  <p:spPr>
                    <a:xfrm>
                      <a:off x="2248840" y="2862426"/>
                      <a:ext cx="0" cy="9707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直線コネクタ 122"/>
                    <p:cNvCxnSpPr/>
                    <p:nvPr/>
                  </p:nvCxnSpPr>
                  <p:spPr>
                    <a:xfrm>
                      <a:off x="2862333" y="2862426"/>
                      <a:ext cx="0" cy="9707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" name="直線コネクタ 123"/>
                    <p:cNvCxnSpPr/>
                    <p:nvPr/>
                  </p:nvCxnSpPr>
                  <p:spPr>
                    <a:xfrm>
                      <a:off x="2371539" y="2862426"/>
                      <a:ext cx="0" cy="9707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" name="直線コネクタ 124"/>
                    <p:cNvCxnSpPr/>
                    <p:nvPr/>
                  </p:nvCxnSpPr>
                  <p:spPr>
                    <a:xfrm>
                      <a:off x="2494238" y="2862426"/>
                      <a:ext cx="0" cy="9707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" name="直線コネクタ 125"/>
                    <p:cNvCxnSpPr/>
                    <p:nvPr/>
                  </p:nvCxnSpPr>
                  <p:spPr>
                    <a:xfrm>
                      <a:off x="2616937" y="2862426"/>
                      <a:ext cx="0" cy="9707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" name="直線コネクタ 126"/>
                    <p:cNvCxnSpPr/>
                    <p:nvPr/>
                  </p:nvCxnSpPr>
                  <p:spPr>
                    <a:xfrm>
                      <a:off x="2739636" y="2862426"/>
                      <a:ext cx="0" cy="9707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2" name="図形グループ 111"/>
                  <p:cNvGrpSpPr/>
                  <p:nvPr/>
                </p:nvGrpSpPr>
                <p:grpSpPr>
                  <a:xfrm>
                    <a:off x="852111" y="6476352"/>
                    <a:ext cx="613493" cy="71497"/>
                    <a:chOff x="2401240" y="3014826"/>
                    <a:chExt cx="613493" cy="97076"/>
                  </a:xfrm>
                </p:grpSpPr>
                <p:cxnSp>
                  <p:nvCxnSpPr>
                    <p:cNvPr id="116" name="直線コネクタ 115"/>
                    <p:cNvCxnSpPr/>
                    <p:nvPr/>
                  </p:nvCxnSpPr>
                  <p:spPr>
                    <a:xfrm>
                      <a:off x="2401240" y="3014826"/>
                      <a:ext cx="0" cy="9707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" name="直線コネクタ 116"/>
                    <p:cNvCxnSpPr/>
                    <p:nvPr/>
                  </p:nvCxnSpPr>
                  <p:spPr>
                    <a:xfrm>
                      <a:off x="3014733" y="3014826"/>
                      <a:ext cx="0" cy="9707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直線コネクタ 117"/>
                    <p:cNvCxnSpPr/>
                    <p:nvPr/>
                  </p:nvCxnSpPr>
                  <p:spPr>
                    <a:xfrm>
                      <a:off x="2523939" y="3014826"/>
                      <a:ext cx="0" cy="9707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" name="直線コネクタ 118"/>
                    <p:cNvCxnSpPr/>
                    <p:nvPr/>
                  </p:nvCxnSpPr>
                  <p:spPr>
                    <a:xfrm>
                      <a:off x="2646638" y="3014826"/>
                      <a:ext cx="0" cy="9707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0" name="直線コネクタ 119"/>
                    <p:cNvCxnSpPr/>
                    <p:nvPr/>
                  </p:nvCxnSpPr>
                  <p:spPr>
                    <a:xfrm>
                      <a:off x="2769337" y="3014826"/>
                      <a:ext cx="0" cy="9707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1" name="直線コネクタ 120"/>
                    <p:cNvCxnSpPr/>
                    <p:nvPr/>
                  </p:nvCxnSpPr>
                  <p:spPr>
                    <a:xfrm>
                      <a:off x="2892036" y="3014826"/>
                      <a:ext cx="0" cy="9707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3" name="正方形/長方形 112"/>
                  <p:cNvSpPr/>
                  <p:nvPr/>
                </p:nvSpPr>
                <p:spPr>
                  <a:xfrm>
                    <a:off x="1877578" y="6442127"/>
                    <a:ext cx="105836" cy="21168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solidFill>
                        <a:prstClr val="white"/>
                      </a:solidFill>
                      <a:latin typeface="Calibri"/>
                      <a:ea typeface="ＭＳ Ｐゴシック"/>
                    </a:endParaRPr>
                  </a:p>
                </p:txBody>
              </p:sp>
              <p:sp>
                <p:nvSpPr>
                  <p:cNvPr id="114" name="等号 113"/>
                  <p:cNvSpPr/>
                  <p:nvPr/>
                </p:nvSpPr>
                <p:spPr>
                  <a:xfrm rot="17611788">
                    <a:off x="1761761" y="6402972"/>
                    <a:ext cx="317064" cy="317064"/>
                  </a:xfrm>
                  <a:prstGeom prst="mathEqual">
                    <a:avLst>
                      <a:gd name="adj1" fmla="val 10893"/>
                      <a:gd name="adj2" fmla="val 18074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solidFill>
                        <a:prstClr val="black"/>
                      </a:solidFill>
                      <a:latin typeface="Calibri"/>
                      <a:ea typeface="ＭＳ Ｐゴシック"/>
                    </a:endParaRPr>
                  </a:p>
                </p:txBody>
              </p:sp>
              <p:sp>
                <p:nvSpPr>
                  <p:cNvPr id="115" name="フリーフォーム 114"/>
                  <p:cNvSpPr/>
                  <p:nvPr/>
                </p:nvSpPr>
                <p:spPr>
                  <a:xfrm rot="10800000" flipV="1">
                    <a:off x="1366275" y="5655263"/>
                    <a:ext cx="1038927" cy="73373"/>
                  </a:xfrm>
                  <a:custGeom>
                    <a:avLst/>
                    <a:gdLst>
                      <a:gd name="connsiteX0" fmla="*/ 0 w 1409700"/>
                      <a:gd name="connsiteY0" fmla="*/ 200043 h 209568"/>
                      <a:gd name="connsiteX1" fmla="*/ 695325 w 1409700"/>
                      <a:gd name="connsiteY1" fmla="*/ 18 h 209568"/>
                      <a:gd name="connsiteX2" fmla="*/ 1409700 w 1409700"/>
                      <a:gd name="connsiteY2" fmla="*/ 209568 h 209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409700" h="209568">
                        <a:moveTo>
                          <a:pt x="0" y="200043"/>
                        </a:moveTo>
                        <a:cubicBezTo>
                          <a:pt x="230187" y="99236"/>
                          <a:pt x="460375" y="-1570"/>
                          <a:pt x="695325" y="18"/>
                        </a:cubicBezTo>
                        <a:cubicBezTo>
                          <a:pt x="930275" y="1605"/>
                          <a:pt x="1409700" y="209568"/>
                          <a:pt x="1409700" y="209568"/>
                        </a:cubicBezTo>
                      </a:path>
                    </a:pathLst>
                  </a:custGeom>
                  <a:ln>
                    <a:solidFill>
                      <a:srgbClr val="FF0000"/>
                    </a:solidFill>
                    <a:headEnd type="triangle"/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solidFill>
                        <a:prstClr val="black"/>
                      </a:solidFill>
                      <a:latin typeface="Calibri"/>
                      <a:ea typeface="ＭＳ Ｐゴシック"/>
                    </a:endParaRPr>
                  </a:p>
                </p:txBody>
              </p:sp>
            </p:grpSp>
            <p:sp>
              <p:nvSpPr>
                <p:cNvPr id="163" name="正方形/長方形 162"/>
                <p:cNvSpPr/>
                <p:nvPr/>
              </p:nvSpPr>
              <p:spPr>
                <a:xfrm>
                  <a:off x="4731391" y="1954332"/>
                  <a:ext cx="264587" cy="25065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i="1" dirty="0">
                      <a:solidFill>
                        <a:srgbClr val="000000"/>
                      </a:solidFill>
                      <a:latin typeface="Calibri"/>
                      <a:ea typeface="ＭＳ Ｐゴシック"/>
                    </a:rPr>
                    <a:t>K’</a:t>
                  </a:r>
                  <a:endParaRPr lang="ja-JP" altLang="en-US" dirty="0">
                    <a:solidFill>
                      <a:srgbClr val="000000"/>
                    </a:solidFill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164" name="正方形/長方形 163"/>
                <p:cNvSpPr/>
                <p:nvPr/>
              </p:nvSpPr>
              <p:spPr>
                <a:xfrm>
                  <a:off x="5737529" y="1954332"/>
                  <a:ext cx="238477" cy="25065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i="1" dirty="0">
                      <a:solidFill>
                        <a:srgbClr val="000000"/>
                      </a:solidFill>
                      <a:latin typeface="Calibri"/>
                      <a:ea typeface="ＭＳ Ｐゴシック"/>
                    </a:rPr>
                    <a:t>K</a:t>
                  </a:r>
                  <a:endParaRPr lang="ja-JP" altLang="en-US" dirty="0">
                    <a:solidFill>
                      <a:srgbClr val="000000"/>
                    </a:solidFill>
                    <a:latin typeface="Calibri"/>
                    <a:ea typeface="ＭＳ Ｐゴシック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正方形/長方形 2"/>
                  <p:cNvSpPr/>
                  <p:nvPr/>
                </p:nvSpPr>
                <p:spPr>
                  <a:xfrm>
                    <a:off x="4777455" y="1405621"/>
                    <a:ext cx="1259768" cy="40607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altLang="ja-JP" sz="12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Δ</m:t>
                          </m:r>
                          <m:sSubSup>
                            <m:sSubSupPr>
                              <m:ctrlPr>
                                <a:rPr lang="en-US" altLang="ja-JP" sz="120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l-GR" altLang="ja-JP" sz="1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ja-JP" sz="1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en-US" altLang="ja-JP" sz="1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r>
                                <a:rPr lang="en-US" altLang="ja-JP" sz="1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𝐾</m:t>
                              </m:r>
                              <m:r>
                                <a:rPr lang="en-US" altLang="ja-JP" sz="1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US" altLang="ja-JP" sz="1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</m:t>
                          </m:r>
                          <m:r>
                            <a:rPr lang="en-US" altLang="ja-JP" sz="12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ℏ</m:t>
                          </m:r>
                          <m:sSubSup>
                            <m:sSubSupPr>
                              <m:ctrlPr>
                                <a:rPr lang="en-US" altLang="ja-JP" sz="12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1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1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en-US" altLang="ja-JP" sz="1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r>
                                <a:rPr lang="en-US" altLang="ja-JP" sz="1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𝐾</m:t>
                              </m:r>
                              <m:r>
                                <a:rPr lang="en-US" altLang="ja-JP" sz="1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sup>
                          </m:sSubSup>
                          <m:f>
                            <m:fPr>
                              <m:ctrlPr>
                                <a:rPr lang="mr-IN" altLang="ja-JP" sz="12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lang="mr-IN" altLang="ja-JP" sz="1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ja-JP" sz="1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𝐿</m:t>
                              </m:r>
                            </m:den>
                          </m:f>
                        </m:oMath>
                      </m:oMathPara>
                    </a14:m>
                    <a:endParaRPr lang="ja-JP" altLang="en-US" sz="1200" dirty="0"/>
                  </a:p>
                </p:txBody>
              </p:sp>
            </mc:Choice>
            <mc:Fallback xmlns="">
              <p:sp>
                <p:nvSpPr>
                  <p:cNvPr id="3" name="正方形/長方形 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77455" y="1405621"/>
                    <a:ext cx="1259768" cy="406073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b="-1515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図形グループ 14"/>
            <p:cNvGrpSpPr/>
            <p:nvPr/>
          </p:nvGrpSpPr>
          <p:grpSpPr>
            <a:xfrm>
              <a:off x="4685952" y="2697781"/>
              <a:ext cx="1484779" cy="1109268"/>
              <a:chOff x="4685952" y="2697781"/>
              <a:chExt cx="1484779" cy="1109268"/>
            </a:xfrm>
          </p:grpSpPr>
          <p:grpSp>
            <p:nvGrpSpPr>
              <p:cNvPr id="134" name="図形グループ 133"/>
              <p:cNvGrpSpPr/>
              <p:nvPr/>
            </p:nvGrpSpPr>
            <p:grpSpPr>
              <a:xfrm>
                <a:off x="4685952" y="3056312"/>
                <a:ext cx="1484779" cy="750737"/>
                <a:chOff x="429409" y="3655343"/>
                <a:chExt cx="2807005" cy="1419278"/>
              </a:xfrm>
            </p:grpSpPr>
            <p:grpSp>
              <p:nvGrpSpPr>
                <p:cNvPr id="135" name="図形グループ 134"/>
                <p:cNvGrpSpPr/>
                <p:nvPr/>
              </p:nvGrpSpPr>
              <p:grpSpPr>
                <a:xfrm>
                  <a:off x="2029800" y="3655343"/>
                  <a:ext cx="972025" cy="1247100"/>
                  <a:chOff x="751007" y="2174822"/>
                  <a:chExt cx="972025" cy="1247100"/>
                </a:xfrm>
              </p:grpSpPr>
              <p:pic>
                <p:nvPicPr>
                  <p:cNvPr id="160" name="図 159" descr="EBand_level_0606.eps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2380" t="24217" r="63936" b="39359"/>
                  <a:stretch/>
                </p:blipFill>
                <p:spPr>
                  <a:xfrm>
                    <a:off x="881739" y="2174822"/>
                    <a:ext cx="760399" cy="1247100"/>
                  </a:xfrm>
                  <a:prstGeom prst="rect">
                    <a:avLst/>
                  </a:prstGeom>
                </p:spPr>
              </p:pic>
              <p:sp>
                <p:nvSpPr>
                  <p:cNvPr id="161" name="正方形/長方形 160"/>
                  <p:cNvSpPr/>
                  <p:nvPr/>
                </p:nvSpPr>
                <p:spPr>
                  <a:xfrm>
                    <a:off x="1245760" y="2815198"/>
                    <a:ext cx="477272" cy="54200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solidFill>
                        <a:prstClr val="white"/>
                      </a:solidFill>
                      <a:latin typeface="Calibri"/>
                      <a:ea typeface="ＭＳ Ｐゴシック"/>
                    </a:endParaRPr>
                  </a:p>
                </p:txBody>
              </p:sp>
              <p:sp>
                <p:nvSpPr>
                  <p:cNvPr id="162" name="正方形/長方形 161"/>
                  <p:cNvSpPr/>
                  <p:nvPr/>
                </p:nvSpPr>
                <p:spPr>
                  <a:xfrm>
                    <a:off x="751007" y="2231445"/>
                    <a:ext cx="477272" cy="54200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solidFill>
                        <a:prstClr val="white"/>
                      </a:solidFill>
                      <a:latin typeface="Calibri"/>
                      <a:ea typeface="ＭＳ Ｐゴシック"/>
                    </a:endParaRPr>
                  </a:p>
                </p:txBody>
              </p:sp>
            </p:grpSp>
            <p:grpSp>
              <p:nvGrpSpPr>
                <p:cNvPr id="136" name="図形グループ 135"/>
                <p:cNvGrpSpPr/>
                <p:nvPr/>
              </p:nvGrpSpPr>
              <p:grpSpPr>
                <a:xfrm flipH="1">
                  <a:off x="588600" y="3655343"/>
                  <a:ext cx="972025" cy="1247100"/>
                  <a:chOff x="751007" y="2174822"/>
                  <a:chExt cx="972025" cy="1247100"/>
                </a:xfrm>
              </p:grpSpPr>
              <p:pic>
                <p:nvPicPr>
                  <p:cNvPr id="157" name="図 156" descr="EBand_level_0606.eps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2380" t="24217" r="63936" b="39359"/>
                  <a:stretch/>
                </p:blipFill>
                <p:spPr>
                  <a:xfrm>
                    <a:off x="881739" y="2174822"/>
                    <a:ext cx="760399" cy="1247100"/>
                  </a:xfrm>
                  <a:prstGeom prst="rect">
                    <a:avLst/>
                  </a:prstGeom>
                </p:spPr>
              </p:pic>
              <p:sp>
                <p:nvSpPr>
                  <p:cNvPr id="158" name="正方形/長方形 157"/>
                  <p:cNvSpPr/>
                  <p:nvPr/>
                </p:nvSpPr>
                <p:spPr>
                  <a:xfrm>
                    <a:off x="1245760" y="2815198"/>
                    <a:ext cx="477272" cy="54200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solidFill>
                        <a:prstClr val="white"/>
                      </a:solidFill>
                      <a:latin typeface="Calibri"/>
                      <a:ea typeface="ＭＳ Ｐゴシック"/>
                    </a:endParaRPr>
                  </a:p>
                </p:txBody>
              </p:sp>
              <p:sp>
                <p:nvSpPr>
                  <p:cNvPr id="159" name="正方形/長方形 158"/>
                  <p:cNvSpPr/>
                  <p:nvPr/>
                </p:nvSpPr>
                <p:spPr>
                  <a:xfrm>
                    <a:off x="751007" y="2231445"/>
                    <a:ext cx="477272" cy="54200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solidFill>
                        <a:prstClr val="white"/>
                      </a:solidFill>
                      <a:latin typeface="Calibri"/>
                      <a:ea typeface="ＭＳ Ｐゴシック"/>
                    </a:endParaRPr>
                  </a:p>
                </p:txBody>
              </p:sp>
            </p:grpSp>
            <p:cxnSp>
              <p:nvCxnSpPr>
                <p:cNvPr id="137" name="直線矢印コネクタ 136"/>
                <p:cNvCxnSpPr/>
                <p:nvPr/>
              </p:nvCxnSpPr>
              <p:spPr>
                <a:xfrm>
                  <a:off x="429409" y="4911834"/>
                  <a:ext cx="2807005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8" name="図形グループ 137"/>
                <p:cNvGrpSpPr/>
                <p:nvPr/>
              </p:nvGrpSpPr>
              <p:grpSpPr>
                <a:xfrm>
                  <a:off x="2225248" y="4830937"/>
                  <a:ext cx="613493" cy="71497"/>
                  <a:chOff x="2248840" y="2862426"/>
                  <a:chExt cx="613493" cy="97076"/>
                </a:xfrm>
              </p:grpSpPr>
              <p:cxnSp>
                <p:nvCxnSpPr>
                  <p:cNvPr id="151" name="直線コネクタ 150"/>
                  <p:cNvCxnSpPr/>
                  <p:nvPr/>
                </p:nvCxnSpPr>
                <p:spPr>
                  <a:xfrm>
                    <a:off x="2248840" y="2862426"/>
                    <a:ext cx="0" cy="9707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直線コネクタ 151"/>
                  <p:cNvCxnSpPr/>
                  <p:nvPr/>
                </p:nvCxnSpPr>
                <p:spPr>
                  <a:xfrm>
                    <a:off x="2862333" y="2862426"/>
                    <a:ext cx="0" cy="9707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直線コネクタ 152"/>
                  <p:cNvCxnSpPr/>
                  <p:nvPr/>
                </p:nvCxnSpPr>
                <p:spPr>
                  <a:xfrm>
                    <a:off x="2371539" y="2862426"/>
                    <a:ext cx="0" cy="9707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直線コネクタ 153"/>
                  <p:cNvCxnSpPr/>
                  <p:nvPr/>
                </p:nvCxnSpPr>
                <p:spPr>
                  <a:xfrm>
                    <a:off x="2494238" y="2862426"/>
                    <a:ext cx="0" cy="9707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直線コネクタ 154"/>
                  <p:cNvCxnSpPr/>
                  <p:nvPr/>
                </p:nvCxnSpPr>
                <p:spPr>
                  <a:xfrm>
                    <a:off x="2616937" y="2862426"/>
                    <a:ext cx="0" cy="9707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直線コネクタ 155"/>
                  <p:cNvCxnSpPr/>
                  <p:nvPr/>
                </p:nvCxnSpPr>
                <p:spPr>
                  <a:xfrm>
                    <a:off x="2739636" y="2862426"/>
                    <a:ext cx="0" cy="9707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9" name="図形グループ 138"/>
                <p:cNvGrpSpPr/>
                <p:nvPr/>
              </p:nvGrpSpPr>
              <p:grpSpPr>
                <a:xfrm>
                  <a:off x="759777" y="4830937"/>
                  <a:ext cx="613493" cy="71497"/>
                  <a:chOff x="2401240" y="3014826"/>
                  <a:chExt cx="613493" cy="97076"/>
                </a:xfrm>
              </p:grpSpPr>
              <p:cxnSp>
                <p:nvCxnSpPr>
                  <p:cNvPr id="145" name="直線コネクタ 144"/>
                  <p:cNvCxnSpPr/>
                  <p:nvPr/>
                </p:nvCxnSpPr>
                <p:spPr>
                  <a:xfrm>
                    <a:off x="2401240" y="3014826"/>
                    <a:ext cx="0" cy="9707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直線コネクタ 145"/>
                  <p:cNvCxnSpPr/>
                  <p:nvPr/>
                </p:nvCxnSpPr>
                <p:spPr>
                  <a:xfrm>
                    <a:off x="3014733" y="3014826"/>
                    <a:ext cx="0" cy="9707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直線コネクタ 146"/>
                  <p:cNvCxnSpPr/>
                  <p:nvPr/>
                </p:nvCxnSpPr>
                <p:spPr>
                  <a:xfrm>
                    <a:off x="2523939" y="3014826"/>
                    <a:ext cx="0" cy="9707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直線コネクタ 147"/>
                  <p:cNvCxnSpPr/>
                  <p:nvPr/>
                </p:nvCxnSpPr>
                <p:spPr>
                  <a:xfrm>
                    <a:off x="2646638" y="3014826"/>
                    <a:ext cx="0" cy="9707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直線コネクタ 148"/>
                  <p:cNvCxnSpPr/>
                  <p:nvPr/>
                </p:nvCxnSpPr>
                <p:spPr>
                  <a:xfrm>
                    <a:off x="2769337" y="3014826"/>
                    <a:ext cx="0" cy="9707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直線コネクタ 149"/>
                  <p:cNvCxnSpPr/>
                  <p:nvPr/>
                </p:nvCxnSpPr>
                <p:spPr>
                  <a:xfrm>
                    <a:off x="2892036" y="3014826"/>
                    <a:ext cx="0" cy="9707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0" name="正方形/長方形 139"/>
                <p:cNvSpPr/>
                <p:nvPr/>
              </p:nvSpPr>
              <p:spPr>
                <a:xfrm>
                  <a:off x="1785244" y="4796712"/>
                  <a:ext cx="105836" cy="21168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white"/>
                    </a:solidFill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141" name="等号 140"/>
                <p:cNvSpPr/>
                <p:nvPr/>
              </p:nvSpPr>
              <p:spPr>
                <a:xfrm rot="17611788">
                  <a:off x="1669427" y="4757557"/>
                  <a:ext cx="317064" cy="317064"/>
                </a:xfrm>
                <a:prstGeom prst="mathEqual">
                  <a:avLst>
                    <a:gd name="adj1" fmla="val 10893"/>
                    <a:gd name="adj2" fmla="val 18074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black"/>
                    </a:solidFill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142" name="フリーフォーム 141"/>
                <p:cNvSpPr/>
                <p:nvPr/>
              </p:nvSpPr>
              <p:spPr>
                <a:xfrm>
                  <a:off x="916416" y="3881078"/>
                  <a:ext cx="1762080" cy="113407"/>
                </a:xfrm>
                <a:custGeom>
                  <a:avLst/>
                  <a:gdLst>
                    <a:gd name="connsiteX0" fmla="*/ 0 w 1409700"/>
                    <a:gd name="connsiteY0" fmla="*/ 200043 h 209568"/>
                    <a:gd name="connsiteX1" fmla="*/ 695325 w 1409700"/>
                    <a:gd name="connsiteY1" fmla="*/ 18 h 209568"/>
                    <a:gd name="connsiteX2" fmla="*/ 1409700 w 1409700"/>
                    <a:gd name="connsiteY2" fmla="*/ 209568 h 209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09700" h="209568">
                      <a:moveTo>
                        <a:pt x="0" y="200043"/>
                      </a:moveTo>
                      <a:cubicBezTo>
                        <a:pt x="230187" y="99236"/>
                        <a:pt x="460375" y="-1570"/>
                        <a:pt x="695325" y="18"/>
                      </a:cubicBezTo>
                      <a:cubicBezTo>
                        <a:pt x="930275" y="1605"/>
                        <a:pt x="1409700" y="209568"/>
                        <a:pt x="1409700" y="209568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  <a:headEnd type="triangl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black"/>
                    </a:solidFill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143" name="正方形/長方形 142"/>
                <p:cNvSpPr/>
                <p:nvPr/>
              </p:nvSpPr>
              <p:spPr>
                <a:xfrm>
                  <a:off x="530074" y="4025889"/>
                  <a:ext cx="500207" cy="4738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i="1" dirty="0">
                      <a:solidFill>
                        <a:srgbClr val="000000"/>
                      </a:solidFill>
                      <a:latin typeface="Calibri"/>
                      <a:ea typeface="ＭＳ Ｐゴシック"/>
                    </a:rPr>
                    <a:t>K’</a:t>
                  </a:r>
                  <a:endParaRPr lang="ja-JP" altLang="en-US" dirty="0">
                    <a:solidFill>
                      <a:srgbClr val="000000"/>
                    </a:solidFill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144" name="正方形/長方形 143"/>
                <p:cNvSpPr/>
                <p:nvPr/>
              </p:nvSpPr>
              <p:spPr>
                <a:xfrm>
                  <a:off x="2396361" y="4025889"/>
                  <a:ext cx="450846" cy="4738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i="1" dirty="0">
                      <a:solidFill>
                        <a:srgbClr val="000000"/>
                      </a:solidFill>
                      <a:latin typeface="Calibri"/>
                      <a:ea typeface="ＭＳ Ｐゴシック"/>
                    </a:rPr>
                    <a:t>K</a:t>
                  </a:r>
                  <a:endParaRPr lang="ja-JP" altLang="en-US" dirty="0">
                    <a:solidFill>
                      <a:srgbClr val="000000"/>
                    </a:solidFill>
                    <a:latin typeface="Calibri"/>
                    <a:ea typeface="ＭＳ Ｐゴシック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3" name="正方形/長方形 212"/>
                  <p:cNvSpPr/>
                  <p:nvPr/>
                </p:nvSpPr>
                <p:spPr>
                  <a:xfrm>
                    <a:off x="4786253" y="2697781"/>
                    <a:ext cx="1259768" cy="40607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altLang="ja-JP" sz="12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Δ</m:t>
                          </m:r>
                          <m:sSubSup>
                            <m:sSubSupPr>
                              <m:ctrlPr>
                                <a:rPr lang="en-US" altLang="ja-JP" sz="120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l-GR" altLang="ja-JP" sz="1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ja-JP" sz="1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en-US" altLang="ja-JP" sz="1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r>
                                <a:rPr lang="en-US" altLang="ja-JP" sz="1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𝐾</m:t>
                              </m:r>
                              <m:r>
                                <a:rPr lang="en-US" altLang="ja-JP" sz="1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US" altLang="ja-JP" sz="1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</m:t>
                          </m:r>
                          <m:r>
                            <a:rPr lang="en-US" altLang="ja-JP" sz="12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ℏ</m:t>
                          </m:r>
                          <m:sSubSup>
                            <m:sSubSupPr>
                              <m:ctrlPr>
                                <a:rPr lang="en-US" altLang="ja-JP" sz="12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1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1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en-US" altLang="ja-JP" sz="1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r>
                                <a:rPr lang="en-US" altLang="ja-JP" sz="1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𝐾</m:t>
                              </m:r>
                              <m:r>
                                <a:rPr lang="en-US" altLang="ja-JP" sz="1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sup>
                          </m:sSubSup>
                          <m:f>
                            <m:fPr>
                              <m:ctrlPr>
                                <a:rPr lang="mr-IN" altLang="ja-JP" sz="12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lang="mr-IN" altLang="ja-JP" sz="1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ja-JP" sz="1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𝐿</m:t>
                              </m:r>
                            </m:den>
                          </m:f>
                        </m:oMath>
                      </m:oMathPara>
                    </a14:m>
                    <a:endParaRPr lang="ja-JP" altLang="en-US" sz="1200" dirty="0"/>
                  </a:p>
                </p:txBody>
              </p:sp>
            </mc:Choice>
            <mc:Fallback xmlns="">
              <p:sp>
                <p:nvSpPr>
                  <p:cNvPr id="213" name="正方形/長方形 2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86253" y="2697781"/>
                    <a:ext cx="1259768" cy="406073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b="-1515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正方形/長方形 7"/>
                <p:cNvSpPr/>
                <p:nvPr/>
              </p:nvSpPr>
              <p:spPr>
                <a:xfrm>
                  <a:off x="4925604" y="3893143"/>
                  <a:ext cx="1105752" cy="3616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ja-JP" sz="140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SupPr>
                          <m:e>
                            <m:r>
                              <a:rPr lang="en-US" altLang="ja-JP" sz="1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sz="1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en-US" altLang="ja-JP" sz="1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(</m:t>
                            </m:r>
                            <m:r>
                              <a:rPr lang="en-US" altLang="ja-JP" sz="1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𝐾</m:t>
                            </m:r>
                            <m:r>
                              <a:rPr lang="en-US" altLang="ja-JP" sz="1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)</m:t>
                            </m:r>
                          </m:sup>
                        </m:sSubSup>
                        <m:r>
                          <a:rPr lang="en-US" altLang="ja-JP" sz="1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&gt;</m:t>
                        </m:r>
                        <m:sSubSup>
                          <m:sSubSupPr>
                            <m:ctrlPr>
                              <a:rPr lang="en-US" altLang="ja-JP" sz="1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SupPr>
                          <m:e>
                            <m:r>
                              <a:rPr lang="en-US" altLang="ja-JP" sz="1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sz="1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𝑅</m:t>
                            </m:r>
                          </m:sub>
                          <m:sup>
                            <m:r>
                              <a:rPr lang="en-US" altLang="ja-JP" sz="1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(</m:t>
                            </m:r>
                            <m:r>
                              <a:rPr lang="en-US" altLang="ja-JP" sz="1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𝐾</m:t>
                            </m:r>
                            <m:r>
                              <a:rPr lang="en-US" altLang="ja-JP" sz="1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)</m:t>
                            </m:r>
                          </m:sup>
                        </m:sSubSup>
                      </m:oMath>
                    </m:oMathPara>
                  </a14:m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8" name="正方形/長方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5604" y="3893143"/>
                  <a:ext cx="1105752" cy="36163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正方形/長方形 9"/>
                <p:cNvSpPr/>
                <p:nvPr/>
              </p:nvSpPr>
              <p:spPr>
                <a:xfrm>
                  <a:off x="6470110" y="3893143"/>
                  <a:ext cx="1287597" cy="3616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altLang="ja-JP" sz="1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Δ</m:t>
                        </m:r>
                        <m:sSubSup>
                          <m:sSubSupPr>
                            <m:ctrlPr>
                              <a:rPr lang="en-US" altLang="ja-JP" sz="1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SupPr>
                          <m:e>
                            <m:r>
                              <a:rPr lang="el-GR" altLang="ja-JP" sz="1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ja-JP" sz="1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en-US" altLang="ja-JP" sz="1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(</m:t>
                            </m:r>
                            <m:r>
                              <a:rPr lang="en-US" altLang="ja-JP" sz="1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𝐾</m:t>
                            </m:r>
                            <m:r>
                              <a:rPr lang="en-US" altLang="ja-JP" sz="1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)</m:t>
                            </m:r>
                          </m:sup>
                        </m:sSubSup>
                        <m:r>
                          <a:rPr lang="en-US" altLang="ja-JP" sz="1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&gt;</m:t>
                        </m:r>
                        <m:r>
                          <m:rPr>
                            <m:sty m:val="p"/>
                          </m:rPr>
                          <a:rPr lang="el-GR" altLang="ja-JP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Δ</m:t>
                        </m:r>
                        <m:sSubSup>
                          <m:sSubSupPr>
                            <m:ctrlPr>
                              <a:rPr lang="en-US" altLang="ja-JP" sz="1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SupPr>
                          <m:e>
                            <m:r>
                              <a:rPr lang="el-GR" altLang="ja-JP" sz="1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ja-JP" sz="1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𝑅</m:t>
                            </m:r>
                          </m:sub>
                          <m:sup>
                            <m:r>
                              <a:rPr lang="en-US" altLang="ja-JP" sz="1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(</m:t>
                            </m:r>
                            <m:r>
                              <a:rPr lang="en-US" altLang="ja-JP" sz="1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𝐾</m:t>
                            </m:r>
                            <m:r>
                              <a:rPr lang="en-US" altLang="ja-JP" sz="1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)</m:t>
                            </m:r>
                          </m:sup>
                        </m:sSubSup>
                      </m:oMath>
                    </m:oMathPara>
                  </a14:m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10" name="正方形/長方形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0110" y="3893143"/>
                  <a:ext cx="1287597" cy="36163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6041-1EDA-E94D-86F3-DBBEB1D991AC}" type="slidenum">
              <a:rPr lang="ja-JP" altLang="en-US" smtClean="0"/>
              <a:pPr/>
              <a:t>18</a:t>
            </a:fld>
            <a:r>
              <a:rPr lang="en-US" altLang="ja-JP"/>
              <a:t>/31</a:t>
            </a:r>
            <a:endParaRPr lang="ja-JP" altLang="en-US" dirty="0"/>
          </a:p>
        </p:txBody>
      </p:sp>
      <p:cxnSp>
        <p:nvCxnSpPr>
          <p:cNvPr id="171" name="直線矢印コネクタ 170">
            <a:extLst>
              <a:ext uri="{FF2B5EF4-FFF2-40B4-BE49-F238E27FC236}">
                <a16:creationId xmlns:a16="http://schemas.microsoft.com/office/drawing/2014/main" id="{C3D16373-D33D-854E-94EE-52FC7905C60A}"/>
              </a:ext>
            </a:extLst>
          </p:cNvPr>
          <p:cNvCxnSpPr>
            <a:cxnSpLocks/>
            <a:stCxn id="214" idx="1"/>
          </p:cNvCxnSpPr>
          <p:nvPr/>
        </p:nvCxnSpPr>
        <p:spPr>
          <a:xfrm flipH="1">
            <a:off x="7360667" y="2442695"/>
            <a:ext cx="174082" cy="2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4" name="テキスト ボックス 213">
            <a:extLst>
              <a:ext uri="{FF2B5EF4-FFF2-40B4-BE49-F238E27FC236}">
                <a16:creationId xmlns:a16="http://schemas.microsoft.com/office/drawing/2014/main" id="{475A7FAC-DFA4-8445-8505-F7E9D5F43C78}"/>
              </a:ext>
            </a:extLst>
          </p:cNvPr>
          <p:cNvSpPr txBox="1"/>
          <p:nvPr/>
        </p:nvSpPr>
        <p:spPr>
          <a:xfrm>
            <a:off x="7534749" y="2288806"/>
            <a:ext cx="896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1400" dirty="0"/>
              <a:t>２重縮退</a:t>
            </a:r>
            <a:endParaRPr lang="en-US" altLang="ja-JP" sz="1400" dirty="0"/>
          </a:p>
        </p:txBody>
      </p:sp>
      <p:sp>
        <p:nvSpPr>
          <p:cNvPr id="2" name="右中かっこ 1">
            <a:extLst>
              <a:ext uri="{FF2B5EF4-FFF2-40B4-BE49-F238E27FC236}">
                <a16:creationId xmlns:a16="http://schemas.microsoft.com/office/drawing/2014/main" id="{B26D94B4-A6DC-A342-84A0-B53EECDF2AC5}"/>
              </a:ext>
            </a:extLst>
          </p:cNvPr>
          <p:cNvSpPr/>
          <p:nvPr/>
        </p:nvSpPr>
        <p:spPr>
          <a:xfrm>
            <a:off x="7221271" y="1966795"/>
            <a:ext cx="104763" cy="955527"/>
          </a:xfrm>
          <a:prstGeom prst="rightBrac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719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図形グループ 1"/>
          <p:cNvGrpSpPr/>
          <p:nvPr/>
        </p:nvGrpSpPr>
        <p:grpSpPr>
          <a:xfrm>
            <a:off x="1021251" y="966860"/>
            <a:ext cx="7101498" cy="4980716"/>
            <a:chOff x="1021251" y="792708"/>
            <a:chExt cx="7101498" cy="4980716"/>
          </a:xfrm>
        </p:grpSpPr>
        <p:sp>
          <p:nvSpPr>
            <p:cNvPr id="13" name="Rectangle 2"/>
            <p:cNvSpPr txBox="1">
              <a:spLocks noChangeArrowheads="1"/>
            </p:cNvSpPr>
            <p:nvPr/>
          </p:nvSpPr>
          <p:spPr bwMode="auto">
            <a:xfrm>
              <a:off x="1021251" y="792708"/>
              <a:ext cx="7101498" cy="1407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Times New Roman" charset="0"/>
                  <a:ea typeface="ＭＳ Ｐゴシック" charset="-128"/>
                  <a:cs typeface="ＭＳ Ｐゴシック" charset="-128"/>
                </a:defRPr>
              </a:lvl2pPr>
              <a:lvl3pPr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Times New Roman" charset="0"/>
                  <a:ea typeface="ＭＳ Ｐゴシック" charset="-128"/>
                  <a:cs typeface="ＭＳ Ｐゴシック" charset="-128"/>
                </a:defRPr>
              </a:lvl3pPr>
              <a:lvl4pPr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Times New Roman" charset="0"/>
                  <a:ea typeface="ＭＳ Ｐゴシック" charset="-128"/>
                  <a:cs typeface="ＭＳ Ｐゴシック" charset="-128"/>
                </a:defRPr>
              </a:lvl4pPr>
              <a:lvl5pPr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Times New Roman" charset="0"/>
                  <a:ea typeface="ＭＳ Ｐゴシック" charset="-128"/>
                  <a:cs typeface="ＭＳ Ｐゴシック" charset="-128"/>
                </a:defRPr>
              </a:lvl5pPr>
              <a:lvl6pPr marL="457200"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Times New Roman" charset="0"/>
                  <a:ea typeface="ＭＳ Ｐゴシック" charset="-128"/>
                  <a:cs typeface="ＭＳ Ｐゴシック" charset="-128"/>
                </a:defRPr>
              </a:lvl6pPr>
              <a:lvl7pPr marL="914400"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Times New Roman" charset="0"/>
                  <a:ea typeface="ＭＳ Ｐゴシック" charset="-128"/>
                  <a:cs typeface="ＭＳ Ｐゴシック" charset="-128"/>
                </a:defRPr>
              </a:lvl7pPr>
              <a:lvl8pPr marL="1371600"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Times New Roman" charset="0"/>
                  <a:ea typeface="ＭＳ Ｐゴシック" charset="-128"/>
                  <a:cs typeface="ＭＳ Ｐゴシック" charset="-128"/>
                </a:defRPr>
              </a:lvl8pPr>
              <a:lvl9pPr marL="1828800"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Times New Roman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ja-JP" altLang="en-US" sz="2400" dirty="0">
                  <a:solidFill>
                    <a:srgbClr val="000000"/>
                  </a:solidFill>
                  <a:cs typeface="Calibri"/>
                </a:rPr>
                <a:t>なにが</a:t>
              </a:r>
              <a:endParaRPr lang="en-US" altLang="ja-JP" sz="2400" dirty="0">
                <a:solidFill>
                  <a:srgbClr val="000000"/>
                </a:solidFill>
                <a:cs typeface="Calibri"/>
              </a:endParaRPr>
            </a:p>
            <a:p>
              <a:r>
                <a:rPr lang="ja-JP" altLang="en-US" sz="2400" dirty="0">
                  <a:solidFill>
                    <a:srgbClr val="000000"/>
                  </a:solidFill>
                  <a:cs typeface="Calibri"/>
                </a:rPr>
                <a:t>（１）谷内結合</a:t>
              </a:r>
              <a:endParaRPr lang="en-US" altLang="ja-JP" sz="2400" dirty="0">
                <a:solidFill>
                  <a:srgbClr val="000000"/>
                </a:solidFill>
                <a:cs typeface="Calibri"/>
              </a:endParaRPr>
            </a:p>
            <a:p>
              <a:r>
                <a:rPr lang="ja-JP" altLang="en-US" sz="2400" dirty="0">
                  <a:solidFill>
                    <a:srgbClr val="000000"/>
                  </a:solidFill>
                  <a:cs typeface="Calibri"/>
                </a:rPr>
                <a:t>（２）谷間結合</a:t>
              </a:r>
              <a:endParaRPr lang="en-US" altLang="ja-JP" sz="2400" dirty="0">
                <a:solidFill>
                  <a:srgbClr val="000000"/>
                </a:solidFill>
                <a:cs typeface="Calibri"/>
              </a:endParaRPr>
            </a:p>
            <a:p>
              <a:r>
                <a:rPr lang="ja-JP" altLang="en-US" sz="2400" dirty="0">
                  <a:solidFill>
                    <a:srgbClr val="000000"/>
                  </a:solidFill>
                  <a:cs typeface="Calibri"/>
                </a:rPr>
                <a:t>を決めるのか？</a:t>
              </a:r>
              <a:endParaRPr lang="en-US" altLang="ja-JP" sz="2400" dirty="0">
                <a:solidFill>
                  <a:srgbClr val="000000"/>
                </a:solidFill>
                <a:cs typeface="Calibri"/>
              </a:endParaRPr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690" y="2143044"/>
              <a:ext cx="2438621" cy="2438621"/>
            </a:xfrm>
            <a:prstGeom prst="rect">
              <a:avLst/>
            </a:prstGeom>
          </p:spPr>
        </p:pic>
        <p:sp>
          <p:nvSpPr>
            <p:cNvPr id="11" name="Rectangle 2"/>
            <p:cNvSpPr txBox="1">
              <a:spLocks noChangeArrowheads="1"/>
            </p:cNvSpPr>
            <p:nvPr/>
          </p:nvSpPr>
          <p:spPr bwMode="auto">
            <a:xfrm>
              <a:off x="2661699" y="4811316"/>
              <a:ext cx="3820602" cy="962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Times New Roman" charset="0"/>
                  <a:ea typeface="ＭＳ Ｐゴシック" charset="-128"/>
                  <a:cs typeface="ＭＳ Ｐゴシック" charset="-128"/>
                </a:defRPr>
              </a:lvl2pPr>
              <a:lvl3pPr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Times New Roman" charset="0"/>
                  <a:ea typeface="ＭＳ Ｐゴシック" charset="-128"/>
                  <a:cs typeface="ＭＳ Ｐゴシック" charset="-128"/>
                </a:defRPr>
              </a:lvl3pPr>
              <a:lvl4pPr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Times New Roman" charset="0"/>
                  <a:ea typeface="ＭＳ Ｐゴシック" charset="-128"/>
                  <a:cs typeface="ＭＳ Ｐゴシック" charset="-128"/>
                </a:defRPr>
              </a:lvl4pPr>
              <a:lvl5pPr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Times New Roman" charset="0"/>
                  <a:ea typeface="ＭＳ Ｐゴシック" charset="-128"/>
                  <a:cs typeface="ＭＳ Ｐゴシック" charset="-128"/>
                </a:defRPr>
              </a:lvl5pPr>
              <a:lvl6pPr marL="457200"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Times New Roman" charset="0"/>
                  <a:ea typeface="ＭＳ Ｐゴシック" charset="-128"/>
                  <a:cs typeface="ＭＳ Ｐゴシック" charset="-128"/>
                </a:defRPr>
              </a:lvl6pPr>
              <a:lvl7pPr marL="914400"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Times New Roman" charset="0"/>
                  <a:ea typeface="ＭＳ Ｐゴシック" charset="-128"/>
                  <a:cs typeface="ＭＳ Ｐゴシック" charset="-128"/>
                </a:defRPr>
              </a:lvl7pPr>
              <a:lvl8pPr marL="1371600"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Times New Roman" charset="0"/>
                  <a:ea typeface="ＭＳ Ｐゴシック" charset="-128"/>
                  <a:cs typeface="ＭＳ Ｐゴシック" charset="-128"/>
                </a:defRPr>
              </a:lvl8pPr>
              <a:lvl9pPr marL="1828800"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Times New Roman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pPr algn="l"/>
              <a:r>
                <a:rPr lang="ja-JP" altLang="en-US" sz="2400" dirty="0">
                  <a:solidFill>
                    <a:srgbClr val="000000"/>
                  </a:solidFill>
                  <a:cs typeface="Calibri"/>
                </a:rPr>
                <a:t>微視的な理論展開が必要！</a:t>
              </a:r>
              <a:endParaRPr lang="en-US" altLang="ja-JP" sz="2400" dirty="0">
                <a:solidFill>
                  <a:srgbClr val="000000"/>
                </a:solidFill>
                <a:cs typeface="Calibri"/>
              </a:endParaRPr>
            </a:p>
            <a:p>
              <a:pPr algn="l"/>
              <a:r>
                <a:rPr lang="en-US" altLang="ja-JP" sz="2000" dirty="0">
                  <a:solidFill>
                    <a:srgbClr val="000000"/>
                  </a:solidFill>
                  <a:cs typeface="Calibri"/>
                </a:rPr>
                <a:t>  (1) </a:t>
              </a:r>
              <a:r>
                <a:rPr lang="ja-JP" altLang="en-US" sz="2000" dirty="0">
                  <a:solidFill>
                    <a:srgbClr val="000000"/>
                  </a:solidFill>
                  <a:cs typeface="Calibri"/>
                </a:rPr>
                <a:t>軸周りの角運動量</a:t>
              </a:r>
              <a:endParaRPr lang="en-US" altLang="ja-JP" sz="2000" dirty="0">
                <a:solidFill>
                  <a:srgbClr val="000000"/>
                </a:solidFill>
                <a:cs typeface="Calibri"/>
              </a:endParaRPr>
            </a:p>
            <a:p>
              <a:pPr algn="l"/>
              <a:r>
                <a:rPr lang="en-US" altLang="ja-JP" sz="2000" dirty="0">
                  <a:solidFill>
                    <a:srgbClr val="000000"/>
                  </a:solidFill>
                  <a:cs typeface="Calibri"/>
                </a:rPr>
                <a:t>  (2) </a:t>
              </a:r>
              <a:r>
                <a:rPr lang="ja-JP" altLang="en-US" sz="2000" dirty="0">
                  <a:solidFill>
                    <a:srgbClr val="000000"/>
                  </a:solidFill>
                  <a:cs typeface="Calibri"/>
                </a:rPr>
                <a:t>境界条件</a:t>
              </a:r>
              <a:endParaRPr lang="en-US" altLang="ja-JP" sz="2000" dirty="0">
                <a:solidFill>
                  <a:srgbClr val="000000"/>
                </a:solidFill>
                <a:cs typeface="Calibri"/>
              </a:endParaRPr>
            </a:p>
          </p:txBody>
        </p:sp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6041-1EDA-E94D-86F3-DBBEB1D991AC}" type="slidenum">
              <a:rPr lang="ja-JP" altLang="en-US" smtClean="0"/>
              <a:pPr/>
              <a:t>19</a:t>
            </a:fld>
            <a:r>
              <a:rPr lang="en-US" altLang="ja-JP"/>
              <a:t>/31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522554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431030" y="1582341"/>
            <a:ext cx="428194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ja-JP" altLang="en-US" dirty="0"/>
              <a:t>カーボンナノチューブの基本的性質</a:t>
            </a:r>
            <a:endParaRPr kumimoji="1" lang="en-US" altLang="ja-JP" dirty="0"/>
          </a:p>
          <a:p>
            <a:pPr marL="800100" lvl="1" indent="-342900">
              <a:buAutoNum type="arabicPeriod"/>
            </a:pPr>
            <a:r>
              <a:rPr lang="ja-JP" altLang="en-US" dirty="0"/>
              <a:t>立体構造（カイラリティ）</a:t>
            </a:r>
            <a:endParaRPr lang="en-US" altLang="ja-JP" dirty="0"/>
          </a:p>
          <a:p>
            <a:pPr marL="800100" lvl="1" indent="-342900">
              <a:buAutoNum type="arabicPeriod"/>
            </a:pPr>
            <a:r>
              <a:rPr kumimoji="1" lang="ja-JP" altLang="en-US" dirty="0"/>
              <a:t>グラフェンの電子状態</a:t>
            </a:r>
            <a:endParaRPr kumimoji="1" lang="en-US" altLang="ja-JP" dirty="0"/>
          </a:p>
          <a:p>
            <a:pPr marL="800100" lvl="1" indent="-342900">
              <a:buAutoNum type="arabicPeriod"/>
            </a:pPr>
            <a:r>
              <a:rPr lang="ja-JP" altLang="en-US" dirty="0"/>
              <a:t>カッティングライン（金属</a:t>
            </a:r>
            <a:r>
              <a:rPr lang="en-US" altLang="ja-JP" dirty="0"/>
              <a:t> / </a:t>
            </a:r>
            <a:r>
              <a:rPr lang="ja-JP" altLang="en-US" dirty="0"/>
              <a:t>半導体）</a:t>
            </a:r>
            <a:endParaRPr lang="en-US" altLang="ja-JP" dirty="0"/>
          </a:p>
          <a:p>
            <a:pPr marL="800100" lvl="1" indent="-342900">
              <a:buAutoNum type="arabicPeriod"/>
            </a:pPr>
            <a:endParaRPr lang="en-US" altLang="ja-JP" dirty="0"/>
          </a:p>
          <a:p>
            <a:pPr marL="342900" indent="-342900">
              <a:buAutoNum type="arabicPeriod"/>
            </a:pPr>
            <a:r>
              <a:rPr kumimoji="1" lang="ja-JP" alt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ナノチューブ表面の曲率効果</a:t>
            </a:r>
            <a:endParaRPr lang="en-US" altLang="ja-JP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800100" lvl="1" indent="-342900">
              <a:buAutoNum type="arabicPeriod"/>
            </a:pPr>
            <a:r>
              <a:rPr kumimoji="1" lang="ja-JP" alt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金属ナノチューブの微小ギャップ</a:t>
            </a:r>
            <a:endParaRPr kumimoji="1" lang="en-US" altLang="ja-JP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800100" lvl="1" indent="-342900">
              <a:buAutoNum type="arabicPeriod"/>
            </a:pPr>
            <a:r>
              <a:rPr lang="ja-JP" alt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スピン軌道相互作用</a:t>
            </a:r>
            <a:endParaRPr lang="en-US" altLang="ja-JP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800100" lvl="1" indent="-342900">
              <a:buAutoNum type="arabicPeriod"/>
            </a:pPr>
            <a:r>
              <a:rPr lang="ja-JP" alt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線形バンドの傾斜</a:t>
            </a:r>
            <a:endParaRPr lang="en-US" altLang="ja-JP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800100" lvl="1" indent="-342900">
              <a:buAutoNum type="arabicPeriod"/>
            </a:pPr>
            <a:endParaRPr lang="en-US" altLang="ja-JP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kumimoji="1" lang="ja-JP" alt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有限長ナノチューブの電子状態</a:t>
            </a:r>
            <a:endParaRPr lang="en-US" altLang="ja-JP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800100" lvl="1" indent="-342900">
              <a:buAutoNum type="arabicPeriod"/>
            </a:pPr>
            <a:endParaRPr lang="en-US" altLang="ja-JP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ja-JP" alt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トポロジカル物質としてのナノチューブ</a:t>
            </a:r>
            <a:endParaRPr kumimoji="1" lang="ja-JP" alt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6041-1EDA-E94D-86F3-DBBEB1D991AC}" type="slidenum">
              <a:rPr lang="ja-JP" altLang="en-US" smtClean="0"/>
              <a:pPr/>
              <a:t>2</a:t>
            </a:fld>
            <a:r>
              <a:rPr lang="en-US" altLang="ja-JP"/>
              <a:t>/31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0865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40458C"/>
              </a:solidFill>
              <a:latin typeface="Calibri"/>
              <a:ea typeface="ＭＳ Ｐゴシック" pitchFamily="-29" charset="-128"/>
              <a:cs typeface="Calibri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09600" y="152400"/>
            <a:ext cx="507247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n-US" altLang="ja-JP" sz="3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K/K’</a:t>
            </a:r>
            <a:r>
              <a:rPr lang="ja-JP" altLang="en-US" sz="3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点の角運動量</a:t>
            </a:r>
            <a:endParaRPr kumimoji="0" lang="en-US" altLang="ja-JP" sz="3200" dirty="0">
              <a:solidFill>
                <a:schemeClr val="tx1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006027" y="869846"/>
            <a:ext cx="5131947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prstClr val="black"/>
                </a:solidFill>
                <a:latin typeface="Calibri"/>
                <a:ea typeface="ＭＳ Ｐゴシック"/>
              </a:rPr>
              <a:t>もし、有限長</a:t>
            </a:r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NT</a:t>
            </a:r>
            <a:r>
              <a:rPr lang="ja-JP" altLang="en-US" dirty="0">
                <a:solidFill>
                  <a:prstClr val="black"/>
                </a:solidFill>
                <a:latin typeface="Calibri"/>
                <a:ea typeface="ＭＳ Ｐゴシック"/>
              </a:rPr>
              <a:t>がバルクと同じ回転対称性（軸周り）</a:t>
            </a:r>
            <a:endParaRPr lang="en-US" altLang="ja-JP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algn="ctr"/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  <a:sym typeface="Wingdings"/>
              </a:rPr>
              <a:t> </a:t>
            </a:r>
            <a:r>
              <a:rPr lang="ja-JP" altLang="en-US" dirty="0">
                <a:solidFill>
                  <a:prstClr val="black"/>
                </a:solidFill>
                <a:latin typeface="Calibri"/>
                <a:ea typeface="ＭＳ Ｐゴシック"/>
                <a:sym typeface="Wingdings"/>
              </a:rPr>
              <a:t>異なる角運動量間の混成はない！</a:t>
            </a:r>
            <a:endParaRPr lang="en-US" altLang="ja-JP" dirty="0">
              <a:solidFill>
                <a:prstClr val="black"/>
              </a:solidFill>
              <a:latin typeface="Calibri"/>
              <a:ea typeface="ＭＳ Ｐゴシック"/>
              <a:sym typeface="Wingdings"/>
            </a:endParaRPr>
          </a:p>
        </p:txBody>
      </p:sp>
      <p:grpSp>
        <p:nvGrpSpPr>
          <p:cNvPr id="2" name="図形グループ 1"/>
          <p:cNvGrpSpPr/>
          <p:nvPr/>
        </p:nvGrpSpPr>
        <p:grpSpPr>
          <a:xfrm>
            <a:off x="2435977" y="1558833"/>
            <a:ext cx="4272047" cy="1877521"/>
            <a:chOff x="2435977" y="1558833"/>
            <a:chExt cx="4272047" cy="1877521"/>
          </a:xfrm>
        </p:grpSpPr>
        <p:sp>
          <p:nvSpPr>
            <p:cNvPr id="56" name="正方形/長方形 55"/>
            <p:cNvSpPr/>
            <p:nvPr/>
          </p:nvSpPr>
          <p:spPr>
            <a:xfrm>
              <a:off x="2435977" y="1558833"/>
              <a:ext cx="42720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000" b="1" dirty="0">
                  <a:ea typeface="ＭＳ Ｐゴシック" pitchFamily="-29" charset="-128"/>
                  <a:cs typeface="Calibri"/>
                </a:rPr>
                <a:t>カッティングライン</a:t>
              </a:r>
              <a:r>
                <a:rPr lang="en-US" altLang="ja-JP" sz="2000" b="1" dirty="0">
                  <a:ea typeface="ＭＳ Ｐゴシック" pitchFamily="-29" charset="-128"/>
                  <a:cs typeface="Calibri"/>
                </a:rPr>
                <a:t> = </a:t>
              </a:r>
              <a:r>
                <a:rPr lang="ja-JP" altLang="en-US" sz="2000" b="1" dirty="0">
                  <a:ea typeface="ＭＳ Ｐゴシック" pitchFamily="-29" charset="-128"/>
                  <a:cs typeface="Calibri"/>
                </a:rPr>
                <a:t>軸周りの角運動量</a:t>
              </a:r>
              <a:endParaRPr lang="ja-JP" altLang="en-US" sz="2000" b="1" dirty="0">
                <a:latin typeface="Symbol" charset="2"/>
                <a:ea typeface="ＭＳ Ｐゴシック"/>
                <a:cs typeface="Symbol" charset="2"/>
              </a:endParaRPr>
            </a:p>
          </p:txBody>
        </p:sp>
        <p:grpSp>
          <p:nvGrpSpPr>
            <p:cNvPr id="129" name="図形グループ 128"/>
            <p:cNvGrpSpPr/>
            <p:nvPr/>
          </p:nvGrpSpPr>
          <p:grpSpPr>
            <a:xfrm>
              <a:off x="2720823" y="2005689"/>
              <a:ext cx="3702355" cy="1430665"/>
              <a:chOff x="2737912" y="1249364"/>
              <a:chExt cx="3702355" cy="1430665"/>
            </a:xfrm>
          </p:grpSpPr>
          <p:grpSp>
            <p:nvGrpSpPr>
              <p:cNvPr id="127" name="図形グループ 126"/>
              <p:cNvGrpSpPr/>
              <p:nvPr/>
            </p:nvGrpSpPr>
            <p:grpSpPr>
              <a:xfrm>
                <a:off x="2737912" y="1259929"/>
                <a:ext cx="1066653" cy="1417581"/>
                <a:chOff x="830921" y="1044675"/>
                <a:chExt cx="1066653" cy="1417581"/>
              </a:xfrm>
            </p:grpSpPr>
            <p:pic>
              <p:nvPicPr>
                <p:cNvPr id="103" name="図 102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0921" y="1118066"/>
                  <a:ext cx="1066653" cy="1249051"/>
                </a:xfrm>
                <a:prstGeom prst="rect">
                  <a:avLst/>
                </a:prstGeom>
              </p:spPr>
            </p:pic>
            <p:sp>
              <p:nvSpPr>
                <p:cNvPr id="64" name="円/楕円 63"/>
                <p:cNvSpPr/>
                <p:nvPr/>
              </p:nvSpPr>
              <p:spPr>
                <a:xfrm>
                  <a:off x="1237191" y="1044675"/>
                  <a:ext cx="247791" cy="247791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" name="円/楕円 66"/>
                <p:cNvSpPr/>
                <p:nvPr/>
              </p:nvSpPr>
              <p:spPr>
                <a:xfrm>
                  <a:off x="1237191" y="2214465"/>
                  <a:ext cx="247791" cy="247791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17" name="直線コネクタ 116"/>
                <p:cNvCxnSpPr/>
                <p:nvPr/>
              </p:nvCxnSpPr>
              <p:spPr>
                <a:xfrm>
                  <a:off x="1357953" y="1168875"/>
                  <a:ext cx="200128" cy="106041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直線コネクタ 120"/>
                <p:cNvCxnSpPr/>
                <p:nvPr/>
              </p:nvCxnSpPr>
              <p:spPr>
                <a:xfrm>
                  <a:off x="1155284" y="1276753"/>
                  <a:ext cx="200128" cy="106041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図形グループ 127"/>
              <p:cNvGrpSpPr/>
              <p:nvPr/>
            </p:nvGrpSpPr>
            <p:grpSpPr>
              <a:xfrm>
                <a:off x="5373614" y="1249364"/>
                <a:ext cx="1066653" cy="1430665"/>
                <a:chOff x="5208258" y="1222748"/>
                <a:chExt cx="1066653" cy="1430665"/>
              </a:xfrm>
            </p:grpSpPr>
            <p:pic>
              <p:nvPicPr>
                <p:cNvPr id="74" name="図 7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08258" y="1307295"/>
                  <a:ext cx="1066653" cy="1249051"/>
                </a:xfrm>
                <a:prstGeom prst="rect">
                  <a:avLst/>
                </a:prstGeom>
              </p:spPr>
            </p:pic>
            <p:cxnSp>
              <p:nvCxnSpPr>
                <p:cNvPr id="122" name="直線コネクタ 121"/>
                <p:cNvCxnSpPr/>
                <p:nvPr/>
              </p:nvCxnSpPr>
              <p:spPr>
                <a:xfrm>
                  <a:off x="5741584" y="1336979"/>
                  <a:ext cx="170266" cy="1113573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直線コネクタ 123"/>
                <p:cNvCxnSpPr/>
                <p:nvPr/>
              </p:nvCxnSpPr>
              <p:spPr>
                <a:xfrm>
                  <a:off x="5571318" y="1440432"/>
                  <a:ext cx="170266" cy="1113573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5" name="円/楕円 124"/>
                <p:cNvSpPr/>
                <p:nvPr/>
              </p:nvSpPr>
              <p:spPr>
                <a:xfrm>
                  <a:off x="5612138" y="2405622"/>
                  <a:ext cx="247791" cy="247791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" name="円/楕円 125"/>
                <p:cNvSpPr/>
                <p:nvPr/>
              </p:nvSpPr>
              <p:spPr>
                <a:xfrm>
                  <a:off x="5618488" y="1222748"/>
                  <a:ext cx="247791" cy="247791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grpSp>
        <p:nvGrpSpPr>
          <p:cNvPr id="218" name="図形グループ 217"/>
          <p:cNvGrpSpPr/>
          <p:nvPr/>
        </p:nvGrpSpPr>
        <p:grpSpPr>
          <a:xfrm>
            <a:off x="135472" y="3548269"/>
            <a:ext cx="4327051" cy="3249132"/>
            <a:chOff x="135472" y="3548269"/>
            <a:chExt cx="4327051" cy="3249132"/>
          </a:xfrm>
        </p:grpSpPr>
        <p:sp>
          <p:nvSpPr>
            <p:cNvPr id="19" name="正方形/長方形 18"/>
            <p:cNvSpPr/>
            <p:nvPr/>
          </p:nvSpPr>
          <p:spPr>
            <a:xfrm>
              <a:off x="135472" y="3548269"/>
              <a:ext cx="252054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b="1" dirty="0">
                  <a:latin typeface="Calibri"/>
                  <a:ea typeface="ＭＳ Ｐゴシック" pitchFamily="-29" charset="-128"/>
                  <a:cs typeface="Calibri"/>
                </a:rPr>
                <a:t>Zigzag-class: </a:t>
              </a:r>
              <a:r>
                <a:rPr lang="en-US" altLang="ja-JP" b="1" i="1" dirty="0" err="1">
                  <a:latin typeface="Symbol" charset="2"/>
                  <a:ea typeface="ＭＳ Ｐゴシック" pitchFamily="-29" charset="-128"/>
                  <a:cs typeface="Symbol" charset="2"/>
                </a:rPr>
                <a:t>m</a:t>
              </a:r>
              <a:r>
                <a:rPr lang="en-US" altLang="ja-JP" i="1" baseline="-25000" dirty="0" err="1">
                  <a:ea typeface="ＭＳ Ｐゴシック" pitchFamily="-29" charset="-128"/>
                  <a:cs typeface="Calibri"/>
                </a:rPr>
                <a:t>K</a:t>
              </a:r>
              <a:r>
                <a:rPr lang="en-US" altLang="ja-JP" i="1" dirty="0">
                  <a:ea typeface="ＭＳ Ｐゴシック" pitchFamily="-29" charset="-128"/>
                  <a:cs typeface="Calibri"/>
                </a:rPr>
                <a:t> ≠ </a:t>
              </a:r>
              <a:r>
                <a:rPr lang="en-US" altLang="ja-JP" b="1" i="1" dirty="0" err="1">
                  <a:latin typeface="Symbol" charset="2"/>
                  <a:ea typeface="ＭＳ Ｐゴシック" pitchFamily="-29" charset="-128"/>
                  <a:cs typeface="Symbol" charset="2"/>
                </a:rPr>
                <a:t>m</a:t>
              </a:r>
              <a:r>
                <a:rPr lang="en-US" altLang="ja-JP" i="1" baseline="-25000" dirty="0" err="1">
                  <a:ea typeface="ＭＳ Ｐゴシック" pitchFamily="-29" charset="-128"/>
                  <a:cs typeface="Calibri"/>
                </a:rPr>
                <a:t>K</a:t>
              </a:r>
              <a:r>
                <a:rPr lang="en-US" altLang="ja-JP" i="1" baseline="-25000" dirty="0">
                  <a:ea typeface="ＭＳ Ｐゴシック" pitchFamily="-29" charset="-128"/>
                  <a:cs typeface="Calibri"/>
                </a:rPr>
                <a:t>’</a:t>
              </a:r>
              <a:endParaRPr lang="en-US" altLang="ja-JP" i="1" dirty="0">
                <a:latin typeface="Calibri"/>
                <a:ea typeface="ＭＳ Ｐゴシック" pitchFamily="-29" charset="-128"/>
                <a:cs typeface="Calibri"/>
              </a:endParaRPr>
            </a:p>
          </p:txBody>
        </p:sp>
        <p:grpSp>
          <p:nvGrpSpPr>
            <p:cNvPr id="22" name="図形グループ 21"/>
            <p:cNvGrpSpPr/>
            <p:nvPr/>
          </p:nvGrpSpPr>
          <p:grpSpPr>
            <a:xfrm>
              <a:off x="440812" y="4047801"/>
              <a:ext cx="1367888" cy="1577175"/>
              <a:chOff x="146410" y="2514340"/>
              <a:chExt cx="2505965" cy="2889378"/>
            </a:xfrm>
          </p:grpSpPr>
          <p:pic>
            <p:nvPicPr>
              <p:cNvPr id="23" name="図 22" descr="0900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410" y="2514340"/>
                <a:ext cx="2505965" cy="2889378"/>
              </a:xfrm>
              <a:prstGeom prst="rect">
                <a:avLst/>
              </a:prstGeom>
            </p:spPr>
          </p:pic>
          <p:cxnSp>
            <p:nvCxnSpPr>
              <p:cNvPr id="24" name="直線コネクタ 23"/>
              <p:cNvCxnSpPr/>
              <p:nvPr/>
            </p:nvCxnSpPr>
            <p:spPr>
              <a:xfrm>
                <a:off x="780273" y="3598494"/>
                <a:ext cx="495300" cy="8636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/>
              <p:nvPr/>
            </p:nvCxnSpPr>
            <p:spPr>
              <a:xfrm>
                <a:off x="1027923" y="3452444"/>
                <a:ext cx="495300" cy="8636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正方形/長方形 25"/>
              <p:cNvSpPr/>
              <p:nvPr/>
            </p:nvSpPr>
            <p:spPr>
              <a:xfrm>
                <a:off x="996311" y="4201405"/>
                <a:ext cx="34882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400" b="1" i="1" dirty="0">
                    <a:solidFill>
                      <a:srgbClr val="40458C"/>
                    </a:solidFill>
                    <a:latin typeface="Calibri"/>
                    <a:ea typeface="ＭＳ Ｐゴシック" pitchFamily="-29" charset="-128"/>
                    <a:cs typeface="Calibri"/>
                  </a:rPr>
                  <a:t>K’</a:t>
                </a:r>
                <a:endParaRPr lang="ja-JP" altLang="en-US" sz="1400" dirty="0">
                  <a:solidFill>
                    <a:prstClr val="black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27" name="正方形/長方形 26"/>
              <p:cNvSpPr/>
              <p:nvPr/>
            </p:nvSpPr>
            <p:spPr>
              <a:xfrm>
                <a:off x="992898" y="3377780"/>
                <a:ext cx="29752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400" b="1" i="1" dirty="0">
                    <a:solidFill>
                      <a:srgbClr val="40458C"/>
                    </a:solidFill>
                    <a:latin typeface="Calibri"/>
                    <a:ea typeface="ＭＳ Ｐゴシック" pitchFamily="-29" charset="-128"/>
                    <a:cs typeface="Calibri"/>
                  </a:rPr>
                  <a:t>K</a:t>
                </a:r>
                <a:endParaRPr lang="ja-JP" altLang="en-US" sz="1400" dirty="0">
                  <a:solidFill>
                    <a:prstClr val="black"/>
                  </a:solidFill>
                  <a:latin typeface="Calibri"/>
                  <a:ea typeface="ＭＳ Ｐゴシック"/>
                </a:endParaRPr>
              </a:p>
            </p:txBody>
          </p:sp>
        </p:grpSp>
        <p:grpSp>
          <p:nvGrpSpPr>
            <p:cNvPr id="107" name="図形グループ 106"/>
            <p:cNvGrpSpPr/>
            <p:nvPr/>
          </p:nvGrpSpPr>
          <p:grpSpPr>
            <a:xfrm>
              <a:off x="1858758" y="4175020"/>
              <a:ext cx="2502093" cy="1487355"/>
              <a:chOff x="1788592" y="3401444"/>
              <a:chExt cx="2661169" cy="1581917"/>
            </a:xfrm>
          </p:grpSpPr>
          <p:pic>
            <p:nvPicPr>
              <p:cNvPr id="12" name="図 11" descr="6-3.gi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8592" y="3401444"/>
                <a:ext cx="2661169" cy="1581917"/>
              </a:xfrm>
              <a:prstGeom prst="rect">
                <a:avLst/>
              </a:prstGeom>
            </p:spPr>
          </p:pic>
          <p:cxnSp>
            <p:nvCxnSpPr>
              <p:cNvPr id="20" name="直線コネクタ 19"/>
              <p:cNvCxnSpPr/>
              <p:nvPr/>
            </p:nvCxnSpPr>
            <p:spPr>
              <a:xfrm>
                <a:off x="2951973" y="3593581"/>
                <a:ext cx="244475" cy="12954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/>
              <p:cNvCxnSpPr/>
              <p:nvPr/>
            </p:nvCxnSpPr>
            <p:spPr>
              <a:xfrm>
                <a:off x="3059923" y="3568181"/>
                <a:ext cx="244475" cy="12954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正方形/長方形 53"/>
              <p:cNvSpPr/>
              <p:nvPr/>
            </p:nvSpPr>
            <p:spPr>
              <a:xfrm>
                <a:off x="3060641" y="3668977"/>
                <a:ext cx="34882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400" b="1" i="1" dirty="0">
                    <a:solidFill>
                      <a:srgbClr val="40458C"/>
                    </a:solidFill>
                    <a:latin typeface="Calibri"/>
                    <a:ea typeface="ＭＳ Ｐゴシック" pitchFamily="-29" charset="-128"/>
                    <a:cs typeface="Calibri"/>
                  </a:rPr>
                  <a:t>K’</a:t>
                </a:r>
                <a:endParaRPr lang="ja-JP" altLang="en-US" sz="1400" dirty="0">
                  <a:solidFill>
                    <a:prstClr val="black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55" name="正方形/長方形 54"/>
              <p:cNvSpPr/>
              <p:nvPr/>
            </p:nvSpPr>
            <p:spPr>
              <a:xfrm>
                <a:off x="2894929" y="4388782"/>
                <a:ext cx="29752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400" b="1" i="1" dirty="0">
                    <a:solidFill>
                      <a:srgbClr val="40458C"/>
                    </a:solidFill>
                    <a:latin typeface="Calibri"/>
                    <a:ea typeface="ＭＳ Ｐゴシック" pitchFamily="-29" charset="-128"/>
                    <a:cs typeface="Calibri"/>
                  </a:rPr>
                  <a:t>K</a:t>
                </a:r>
                <a:endParaRPr lang="ja-JP" altLang="en-US" sz="1400" dirty="0">
                  <a:solidFill>
                    <a:prstClr val="black"/>
                  </a:solidFill>
                  <a:latin typeface="Calibri"/>
                  <a:ea typeface="ＭＳ Ｐゴシック"/>
                </a:endParaRPr>
              </a:p>
            </p:txBody>
          </p:sp>
        </p:grpSp>
        <p:grpSp>
          <p:nvGrpSpPr>
            <p:cNvPr id="105" name="図形グループ 104"/>
            <p:cNvGrpSpPr/>
            <p:nvPr/>
          </p:nvGrpSpPr>
          <p:grpSpPr>
            <a:xfrm>
              <a:off x="1038118" y="5802776"/>
              <a:ext cx="2533124" cy="994625"/>
              <a:chOff x="62241" y="4308115"/>
              <a:chExt cx="4036263" cy="1584829"/>
            </a:xfrm>
          </p:grpSpPr>
          <p:grpSp>
            <p:nvGrpSpPr>
              <p:cNvPr id="75" name="図形グループ 74"/>
              <p:cNvGrpSpPr/>
              <p:nvPr/>
            </p:nvGrpSpPr>
            <p:grpSpPr>
              <a:xfrm>
                <a:off x="650068" y="4617161"/>
                <a:ext cx="2807005" cy="1275783"/>
                <a:chOff x="4864311" y="1913365"/>
                <a:chExt cx="2807005" cy="1275783"/>
              </a:xfrm>
            </p:grpSpPr>
            <p:grpSp>
              <p:nvGrpSpPr>
                <p:cNvPr id="76" name="図形グループ 75"/>
                <p:cNvGrpSpPr/>
                <p:nvPr/>
              </p:nvGrpSpPr>
              <p:grpSpPr>
                <a:xfrm>
                  <a:off x="5001486" y="1913365"/>
                  <a:ext cx="998685" cy="1258850"/>
                  <a:chOff x="5878918" y="4969738"/>
                  <a:chExt cx="998685" cy="1258850"/>
                </a:xfrm>
              </p:grpSpPr>
              <p:pic>
                <p:nvPicPr>
                  <p:cNvPr id="99" name="図 98" descr="名称未設定.gif"/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99703" y="4971288"/>
                    <a:ext cx="977900" cy="1257300"/>
                  </a:xfrm>
                  <a:prstGeom prst="rect">
                    <a:avLst/>
                  </a:prstGeom>
                </p:spPr>
              </p:pic>
              <p:pic>
                <p:nvPicPr>
                  <p:cNvPr id="100" name="図 99" descr="名称未設定.gif"/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878918" y="4969738"/>
                    <a:ext cx="977900" cy="1257300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77" name="直線矢印コネクタ 76"/>
                <p:cNvCxnSpPr/>
                <p:nvPr/>
              </p:nvCxnSpPr>
              <p:spPr>
                <a:xfrm>
                  <a:off x="4864311" y="3046051"/>
                  <a:ext cx="2807005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8" name="図形グループ 77"/>
                <p:cNvGrpSpPr/>
                <p:nvPr/>
              </p:nvGrpSpPr>
              <p:grpSpPr>
                <a:xfrm>
                  <a:off x="6660150" y="2965154"/>
                  <a:ext cx="613493" cy="71497"/>
                  <a:chOff x="2248840" y="2862426"/>
                  <a:chExt cx="613493" cy="97076"/>
                </a:xfrm>
              </p:grpSpPr>
              <p:cxnSp>
                <p:nvCxnSpPr>
                  <p:cNvPr id="93" name="直線コネクタ 92"/>
                  <p:cNvCxnSpPr/>
                  <p:nvPr/>
                </p:nvCxnSpPr>
                <p:spPr>
                  <a:xfrm>
                    <a:off x="2248840" y="2862426"/>
                    <a:ext cx="0" cy="9707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直線コネクタ 93"/>
                  <p:cNvCxnSpPr/>
                  <p:nvPr/>
                </p:nvCxnSpPr>
                <p:spPr>
                  <a:xfrm>
                    <a:off x="2862333" y="2862426"/>
                    <a:ext cx="0" cy="9707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直線コネクタ 94"/>
                  <p:cNvCxnSpPr/>
                  <p:nvPr/>
                </p:nvCxnSpPr>
                <p:spPr>
                  <a:xfrm>
                    <a:off x="2371539" y="2862426"/>
                    <a:ext cx="0" cy="9707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直線コネクタ 95"/>
                  <p:cNvCxnSpPr/>
                  <p:nvPr/>
                </p:nvCxnSpPr>
                <p:spPr>
                  <a:xfrm>
                    <a:off x="2494238" y="2862426"/>
                    <a:ext cx="0" cy="9707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直線コネクタ 96"/>
                  <p:cNvCxnSpPr/>
                  <p:nvPr/>
                </p:nvCxnSpPr>
                <p:spPr>
                  <a:xfrm>
                    <a:off x="2616937" y="2862426"/>
                    <a:ext cx="0" cy="9707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直線コネクタ 97"/>
                  <p:cNvCxnSpPr/>
                  <p:nvPr/>
                </p:nvCxnSpPr>
                <p:spPr>
                  <a:xfrm>
                    <a:off x="2739636" y="2862426"/>
                    <a:ext cx="0" cy="9707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9" name="図形グループ 78"/>
                <p:cNvGrpSpPr/>
                <p:nvPr/>
              </p:nvGrpSpPr>
              <p:grpSpPr>
                <a:xfrm>
                  <a:off x="5194679" y="2965154"/>
                  <a:ext cx="613493" cy="71497"/>
                  <a:chOff x="2401240" y="3014826"/>
                  <a:chExt cx="613493" cy="97076"/>
                </a:xfrm>
              </p:grpSpPr>
              <p:cxnSp>
                <p:nvCxnSpPr>
                  <p:cNvPr id="87" name="直線コネクタ 86"/>
                  <p:cNvCxnSpPr/>
                  <p:nvPr/>
                </p:nvCxnSpPr>
                <p:spPr>
                  <a:xfrm>
                    <a:off x="2401240" y="3014826"/>
                    <a:ext cx="0" cy="9707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直線コネクタ 87"/>
                  <p:cNvCxnSpPr/>
                  <p:nvPr/>
                </p:nvCxnSpPr>
                <p:spPr>
                  <a:xfrm>
                    <a:off x="3014733" y="3014826"/>
                    <a:ext cx="0" cy="9707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直線コネクタ 88"/>
                  <p:cNvCxnSpPr/>
                  <p:nvPr/>
                </p:nvCxnSpPr>
                <p:spPr>
                  <a:xfrm>
                    <a:off x="2523939" y="3014826"/>
                    <a:ext cx="0" cy="9707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直線コネクタ 89"/>
                  <p:cNvCxnSpPr/>
                  <p:nvPr/>
                </p:nvCxnSpPr>
                <p:spPr>
                  <a:xfrm>
                    <a:off x="2646638" y="3014826"/>
                    <a:ext cx="0" cy="9707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直線コネクタ 90"/>
                  <p:cNvCxnSpPr/>
                  <p:nvPr/>
                </p:nvCxnSpPr>
                <p:spPr>
                  <a:xfrm>
                    <a:off x="2769337" y="3014826"/>
                    <a:ext cx="0" cy="9707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直線コネクタ 91"/>
                  <p:cNvCxnSpPr/>
                  <p:nvPr/>
                </p:nvCxnSpPr>
                <p:spPr>
                  <a:xfrm>
                    <a:off x="2892036" y="3014826"/>
                    <a:ext cx="0" cy="9707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0" name="正方形/長方形 79"/>
                <p:cNvSpPr/>
                <p:nvPr/>
              </p:nvSpPr>
              <p:spPr>
                <a:xfrm>
                  <a:off x="6220146" y="2930929"/>
                  <a:ext cx="105836" cy="21168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" name="等号 80"/>
                <p:cNvSpPr/>
                <p:nvPr/>
              </p:nvSpPr>
              <p:spPr>
                <a:xfrm rot="17611788">
                  <a:off x="6104329" y="2872084"/>
                  <a:ext cx="317064" cy="317064"/>
                </a:xfrm>
                <a:prstGeom prst="mathEqual">
                  <a:avLst>
                    <a:gd name="adj1" fmla="val 10893"/>
                    <a:gd name="adj2" fmla="val 18074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2" name="図形グループ 81"/>
                <p:cNvGrpSpPr/>
                <p:nvPr/>
              </p:nvGrpSpPr>
              <p:grpSpPr>
                <a:xfrm flipH="1">
                  <a:off x="6462405" y="1913365"/>
                  <a:ext cx="998685" cy="1258850"/>
                  <a:chOff x="5878918" y="4969738"/>
                  <a:chExt cx="998685" cy="1258850"/>
                </a:xfrm>
              </p:grpSpPr>
              <p:pic>
                <p:nvPicPr>
                  <p:cNvPr id="85" name="図 84" descr="名称未設定.gif"/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99703" y="4971288"/>
                    <a:ext cx="977900" cy="1257300"/>
                  </a:xfrm>
                  <a:prstGeom prst="rect">
                    <a:avLst/>
                  </a:prstGeom>
                </p:spPr>
              </p:pic>
              <p:pic>
                <p:nvPicPr>
                  <p:cNvPr id="86" name="図 85" descr="名称未設定.gif"/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878918" y="4969738"/>
                    <a:ext cx="977900" cy="12573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83" name="フリーフォーム 82"/>
                <p:cNvSpPr/>
                <p:nvPr/>
              </p:nvSpPr>
              <p:spPr>
                <a:xfrm>
                  <a:off x="5344761" y="2143481"/>
                  <a:ext cx="330025" cy="126635"/>
                </a:xfrm>
                <a:custGeom>
                  <a:avLst/>
                  <a:gdLst>
                    <a:gd name="connsiteX0" fmla="*/ 0 w 1409700"/>
                    <a:gd name="connsiteY0" fmla="*/ 200043 h 209568"/>
                    <a:gd name="connsiteX1" fmla="*/ 695325 w 1409700"/>
                    <a:gd name="connsiteY1" fmla="*/ 18 h 209568"/>
                    <a:gd name="connsiteX2" fmla="*/ 1409700 w 1409700"/>
                    <a:gd name="connsiteY2" fmla="*/ 209568 h 209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09700" h="209568">
                      <a:moveTo>
                        <a:pt x="0" y="200043"/>
                      </a:moveTo>
                      <a:cubicBezTo>
                        <a:pt x="230187" y="99236"/>
                        <a:pt x="460375" y="-1570"/>
                        <a:pt x="695325" y="18"/>
                      </a:cubicBezTo>
                      <a:cubicBezTo>
                        <a:pt x="930275" y="1605"/>
                        <a:pt x="1409700" y="209568"/>
                        <a:pt x="1409700" y="209568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  <a:prstDash val="sysDot"/>
                  <a:headEnd type="triangl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" name="フリーフォーム 83"/>
                <p:cNvSpPr/>
                <p:nvPr/>
              </p:nvSpPr>
              <p:spPr>
                <a:xfrm>
                  <a:off x="6796059" y="2132309"/>
                  <a:ext cx="330025" cy="126635"/>
                </a:xfrm>
                <a:custGeom>
                  <a:avLst/>
                  <a:gdLst>
                    <a:gd name="connsiteX0" fmla="*/ 0 w 1409700"/>
                    <a:gd name="connsiteY0" fmla="*/ 200043 h 209568"/>
                    <a:gd name="connsiteX1" fmla="*/ 695325 w 1409700"/>
                    <a:gd name="connsiteY1" fmla="*/ 18 h 209568"/>
                    <a:gd name="connsiteX2" fmla="*/ 1409700 w 1409700"/>
                    <a:gd name="connsiteY2" fmla="*/ 209568 h 209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09700" h="209568">
                      <a:moveTo>
                        <a:pt x="0" y="200043"/>
                      </a:moveTo>
                      <a:cubicBezTo>
                        <a:pt x="230187" y="99236"/>
                        <a:pt x="460375" y="-1570"/>
                        <a:pt x="695325" y="18"/>
                      </a:cubicBezTo>
                      <a:cubicBezTo>
                        <a:pt x="930275" y="1605"/>
                        <a:pt x="1409700" y="209568"/>
                        <a:pt x="1409700" y="209568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  <a:prstDash val="sysDot"/>
                  <a:headEnd type="triangl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01" name="角丸四角形 100"/>
              <p:cNvSpPr/>
              <p:nvPr/>
            </p:nvSpPr>
            <p:spPr>
              <a:xfrm>
                <a:off x="100806" y="4308115"/>
                <a:ext cx="3997698" cy="1566346"/>
              </a:xfrm>
              <a:prstGeom prst="roundRect">
                <a:avLst>
                  <a:gd name="adj" fmla="val 6370"/>
                </a:avLst>
              </a:prstGeom>
              <a:noFill/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Rectangle 4" descr="Rectangle: Click to edit Master text styles&#10;Second level&#10;Third level&#10;Fourth level&#10;Fifth level"/>
              <p:cNvSpPr>
                <a:spLocks noChangeArrowheads="1"/>
              </p:cNvSpPr>
              <p:nvPr/>
            </p:nvSpPr>
            <p:spPr bwMode="auto">
              <a:xfrm>
                <a:off x="62241" y="4308115"/>
                <a:ext cx="3984846" cy="4239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90000"/>
                  </a:lnSpc>
                  <a:spcBef>
                    <a:spcPct val="20000"/>
                  </a:spcBef>
                  <a:buClr>
                    <a:srgbClr val="6F89F7"/>
                  </a:buClr>
                  <a:buSzPct val="110000"/>
                </a:pPr>
                <a:r>
                  <a:rPr lang="ja-JP" altLang="en-US" sz="1600" b="1"/>
                  <a:t>２つの谷は分離</a:t>
                </a:r>
                <a:endParaRPr lang="en-US" altLang="ja-JP" sz="1600" dirty="0"/>
              </a:p>
            </p:txBody>
          </p:sp>
        </p:grpSp>
        <p:sp>
          <p:nvSpPr>
            <p:cNvPr id="13" name="正方形/長方形 12"/>
            <p:cNvSpPr/>
            <p:nvPr/>
          </p:nvSpPr>
          <p:spPr>
            <a:xfrm>
              <a:off x="2233575" y="3923844"/>
              <a:ext cx="780585" cy="3139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ctr"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F89F7"/>
                </a:buClr>
                <a:buSzPct val="110000"/>
              </a:pPr>
              <a:r>
                <a:rPr lang="en-US" altLang="ja-JP" sz="1600" dirty="0">
                  <a:latin typeface="Calibri"/>
                  <a:ea typeface="ＭＳ Ｐゴシック" pitchFamily="-29" charset="-128"/>
                  <a:cs typeface="Calibri"/>
                </a:rPr>
                <a:t>(6,3)</a:t>
              </a: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135472" y="3923844"/>
              <a:ext cx="745943" cy="3139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ctr"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F89F7"/>
                </a:buClr>
                <a:buSzPct val="110000"/>
              </a:pPr>
              <a:r>
                <a:rPr lang="en-US" altLang="ja-JP" sz="1600" dirty="0">
                  <a:latin typeface="Calibri"/>
                  <a:ea typeface="ＭＳ Ｐゴシック" pitchFamily="-29" charset="-128"/>
                  <a:cs typeface="Calibri"/>
                </a:rPr>
                <a:t>(9,0)</a:t>
              </a:r>
            </a:p>
          </p:txBody>
        </p:sp>
        <p:sp>
          <p:nvSpPr>
            <p:cNvPr id="159" name="角丸四角形 158"/>
            <p:cNvSpPr/>
            <p:nvPr/>
          </p:nvSpPr>
          <p:spPr>
            <a:xfrm>
              <a:off x="135472" y="3601816"/>
              <a:ext cx="4327051" cy="2142635"/>
            </a:xfrm>
            <a:prstGeom prst="roundRect">
              <a:avLst>
                <a:gd name="adj" fmla="val 6370"/>
              </a:avLst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9" name="図形グループ 218"/>
          <p:cNvGrpSpPr/>
          <p:nvPr/>
        </p:nvGrpSpPr>
        <p:grpSpPr>
          <a:xfrm>
            <a:off x="4681478" y="3548269"/>
            <a:ext cx="4327051" cy="3211928"/>
            <a:chOff x="4681478" y="3548269"/>
            <a:chExt cx="4327051" cy="3211928"/>
          </a:xfrm>
        </p:grpSpPr>
        <p:sp>
          <p:nvSpPr>
            <p:cNvPr id="17" name="正方形/長方形 16"/>
            <p:cNvSpPr/>
            <p:nvPr/>
          </p:nvSpPr>
          <p:spPr>
            <a:xfrm>
              <a:off x="4687924" y="3548269"/>
              <a:ext cx="2572776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b="1" dirty="0">
                  <a:latin typeface="Calibri"/>
                  <a:ea typeface="ＭＳ Ｐゴシック" pitchFamily="-29" charset="-128"/>
                  <a:cs typeface="Calibri"/>
                </a:rPr>
                <a:t>Armchair-class:</a:t>
              </a:r>
              <a:r>
                <a:rPr lang="en-US" altLang="ja-JP" b="1" dirty="0">
                  <a:ea typeface="ＭＳ Ｐゴシック" pitchFamily="-29" charset="-128"/>
                  <a:cs typeface="Calibri"/>
                </a:rPr>
                <a:t> </a:t>
              </a:r>
              <a:r>
                <a:rPr lang="en-US" altLang="ja-JP" b="1" i="1" dirty="0" err="1">
                  <a:latin typeface="Symbol" charset="2"/>
                  <a:ea typeface="ＭＳ Ｐゴシック" pitchFamily="-29" charset="-128"/>
                  <a:cs typeface="Symbol" charset="2"/>
                </a:rPr>
                <a:t>m</a:t>
              </a:r>
              <a:r>
                <a:rPr lang="en-US" altLang="ja-JP" i="1" baseline="-25000" dirty="0" err="1">
                  <a:ea typeface="ＭＳ Ｐゴシック" pitchFamily="-29" charset="-128"/>
                  <a:cs typeface="Calibri"/>
                </a:rPr>
                <a:t>K</a:t>
              </a:r>
              <a:r>
                <a:rPr lang="en-US" altLang="ja-JP" i="1" dirty="0">
                  <a:ea typeface="ＭＳ Ｐゴシック" pitchFamily="-29" charset="-128"/>
                  <a:cs typeface="Calibri"/>
                </a:rPr>
                <a:t> = </a:t>
              </a:r>
              <a:r>
                <a:rPr lang="en-US" altLang="ja-JP" b="1" i="1" dirty="0" err="1">
                  <a:latin typeface="Symbol" charset="2"/>
                  <a:ea typeface="ＭＳ Ｐゴシック" pitchFamily="-29" charset="-128"/>
                  <a:cs typeface="Symbol" charset="2"/>
                </a:rPr>
                <a:t>m</a:t>
              </a:r>
              <a:r>
                <a:rPr lang="en-US" altLang="ja-JP" i="1" baseline="-25000" dirty="0" err="1">
                  <a:ea typeface="ＭＳ Ｐゴシック" pitchFamily="-29" charset="-128"/>
                  <a:cs typeface="Calibri"/>
                </a:rPr>
                <a:t>K</a:t>
              </a:r>
              <a:r>
                <a:rPr lang="en-US" altLang="ja-JP" i="1" baseline="-25000" dirty="0">
                  <a:ea typeface="ＭＳ Ｐゴシック" pitchFamily="-29" charset="-128"/>
                  <a:cs typeface="Calibri"/>
                </a:rPr>
                <a:t>’</a:t>
              </a:r>
              <a:r>
                <a:rPr lang="en-US" altLang="ja-JP" b="1" i="1" dirty="0">
                  <a:solidFill>
                    <a:prstClr val="black"/>
                  </a:solidFill>
                  <a:sym typeface="Wingdings"/>
                </a:rPr>
                <a:t> </a:t>
              </a:r>
              <a:endParaRPr lang="en-US" altLang="ja-JP" b="1" i="1" dirty="0">
                <a:latin typeface="Calibri"/>
                <a:ea typeface="ＭＳ Ｐゴシック" pitchFamily="-29" charset="-128"/>
                <a:cs typeface="Calibri"/>
              </a:endParaRPr>
            </a:p>
          </p:txBody>
        </p:sp>
        <p:grpSp>
          <p:nvGrpSpPr>
            <p:cNvPr id="28" name="図形グループ 27"/>
            <p:cNvGrpSpPr/>
            <p:nvPr/>
          </p:nvGrpSpPr>
          <p:grpSpPr>
            <a:xfrm>
              <a:off x="4695045" y="4110849"/>
              <a:ext cx="1583947" cy="1505371"/>
              <a:chOff x="4343775" y="1555995"/>
              <a:chExt cx="2930903" cy="2785499"/>
            </a:xfrm>
          </p:grpSpPr>
          <p:pic>
            <p:nvPicPr>
              <p:cNvPr id="29" name="図 28" descr="0606.jp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88797" y="1943639"/>
                <a:ext cx="2485881" cy="2396389"/>
              </a:xfrm>
              <a:prstGeom prst="rect">
                <a:avLst/>
              </a:prstGeom>
            </p:spPr>
          </p:pic>
          <p:sp>
            <p:nvSpPr>
              <p:cNvPr id="30" name="正方形/長方形 29"/>
              <p:cNvSpPr/>
              <p:nvPr/>
            </p:nvSpPr>
            <p:spPr>
              <a:xfrm>
                <a:off x="5554726" y="3771991"/>
                <a:ext cx="715267" cy="5695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1400" b="1" i="1" dirty="0">
                    <a:solidFill>
                      <a:srgbClr val="40458C"/>
                    </a:solidFill>
                    <a:latin typeface="Calibri"/>
                    <a:ea typeface="ＭＳ Ｐゴシック" pitchFamily="-29" charset="-128"/>
                    <a:cs typeface="Calibri"/>
                  </a:rPr>
                  <a:t>K’</a:t>
                </a:r>
                <a:endParaRPr lang="ja-JP" altLang="en-US" sz="1400" dirty="0">
                  <a:solidFill>
                    <a:prstClr val="black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31" name="正方形/長方形 30"/>
              <p:cNvSpPr/>
              <p:nvPr/>
            </p:nvSpPr>
            <p:spPr>
              <a:xfrm>
                <a:off x="5614432" y="3370751"/>
                <a:ext cx="570422" cy="590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1400" b="1" i="1" dirty="0">
                    <a:solidFill>
                      <a:srgbClr val="40458C"/>
                    </a:solidFill>
                    <a:latin typeface="Calibri"/>
                    <a:ea typeface="ＭＳ Ｐゴシック" pitchFamily="-29" charset="-128"/>
                    <a:cs typeface="Calibri"/>
                  </a:rPr>
                  <a:t>K</a:t>
                </a:r>
                <a:endParaRPr lang="ja-JP" altLang="en-US" sz="1400" dirty="0">
                  <a:solidFill>
                    <a:prstClr val="black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32" name="正方形/長方形 31"/>
              <p:cNvSpPr/>
              <p:nvPr/>
            </p:nvSpPr>
            <p:spPr>
              <a:xfrm>
                <a:off x="4343775" y="1555995"/>
                <a:ext cx="1242807" cy="5808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ctr"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6F89F7"/>
                  </a:buClr>
                  <a:buSzPct val="110000"/>
                </a:pPr>
                <a:r>
                  <a:rPr lang="en-US" altLang="ja-JP" sz="1600" dirty="0">
                    <a:latin typeface="Calibri"/>
                    <a:ea typeface="ＭＳ Ｐゴシック" pitchFamily="-29" charset="-128"/>
                    <a:cs typeface="Calibri"/>
                  </a:rPr>
                  <a:t>(6,6)</a:t>
                </a:r>
              </a:p>
            </p:txBody>
          </p:sp>
          <p:cxnSp>
            <p:nvCxnSpPr>
              <p:cNvPr id="33" name="直線コネクタ 32"/>
              <p:cNvCxnSpPr/>
              <p:nvPr/>
            </p:nvCxnSpPr>
            <p:spPr>
              <a:xfrm>
                <a:off x="6031488" y="2785417"/>
                <a:ext cx="0" cy="142557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正方形/長方形 33"/>
              <p:cNvSpPr/>
              <p:nvPr/>
            </p:nvSpPr>
            <p:spPr>
              <a:xfrm>
                <a:off x="5175798" y="3003420"/>
                <a:ext cx="34882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400" b="1" i="1" dirty="0">
                    <a:solidFill>
                      <a:srgbClr val="40458C"/>
                    </a:solidFill>
                    <a:latin typeface="Calibri"/>
                    <a:ea typeface="ＭＳ Ｐゴシック" pitchFamily="-29" charset="-128"/>
                    <a:cs typeface="Calibri"/>
                  </a:rPr>
                  <a:t>K’</a:t>
                </a:r>
                <a:endParaRPr lang="ja-JP" altLang="en-US" sz="1400" dirty="0">
                  <a:solidFill>
                    <a:prstClr val="black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35" name="正方形/長方形 34"/>
              <p:cNvSpPr/>
              <p:nvPr/>
            </p:nvSpPr>
            <p:spPr>
              <a:xfrm>
                <a:off x="5201446" y="2653259"/>
                <a:ext cx="506611" cy="5695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1400" b="1" i="1" dirty="0">
                    <a:solidFill>
                      <a:srgbClr val="40458C"/>
                    </a:solidFill>
                    <a:latin typeface="Calibri"/>
                    <a:ea typeface="ＭＳ Ｐゴシック" pitchFamily="-29" charset="-128"/>
                    <a:cs typeface="Calibri"/>
                  </a:rPr>
                  <a:t>K</a:t>
                </a:r>
                <a:endParaRPr lang="ja-JP" altLang="en-US" sz="1400" dirty="0">
                  <a:solidFill>
                    <a:prstClr val="black"/>
                  </a:solidFill>
                  <a:latin typeface="Calibri"/>
                  <a:ea typeface="ＭＳ Ｐゴシック"/>
                </a:endParaRPr>
              </a:p>
            </p:txBody>
          </p:sp>
        </p:grpSp>
        <p:grpSp>
          <p:nvGrpSpPr>
            <p:cNvPr id="36" name="図形グループ 35"/>
            <p:cNvGrpSpPr/>
            <p:nvPr/>
          </p:nvGrpSpPr>
          <p:grpSpPr>
            <a:xfrm>
              <a:off x="6791119" y="3697667"/>
              <a:ext cx="2158828" cy="1995325"/>
              <a:chOff x="6146966" y="3661645"/>
              <a:chExt cx="3227011" cy="2982607"/>
            </a:xfrm>
          </p:grpSpPr>
          <p:pic>
            <p:nvPicPr>
              <p:cNvPr id="37" name="図 36" descr="7.4.pdf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9984" y="3661645"/>
                <a:ext cx="2154104" cy="2982607"/>
              </a:xfrm>
              <a:prstGeom prst="rect">
                <a:avLst/>
              </a:prstGeom>
            </p:spPr>
          </p:pic>
          <p:sp>
            <p:nvSpPr>
              <p:cNvPr id="38" name="正方形/長方形 37"/>
              <p:cNvSpPr/>
              <p:nvPr/>
            </p:nvSpPr>
            <p:spPr>
              <a:xfrm>
                <a:off x="8312457" y="3703087"/>
                <a:ext cx="1061520" cy="4692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342900" indent="-342900" algn="ctr"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6F89F7"/>
                  </a:buClr>
                  <a:buSzPct val="110000"/>
                </a:pPr>
                <a:r>
                  <a:rPr lang="en-US" altLang="ja-JP" sz="1600" dirty="0">
                    <a:latin typeface="Calibri"/>
                    <a:ea typeface="ＭＳ Ｐゴシック" pitchFamily="-29" charset="-128"/>
                    <a:cs typeface="Calibri"/>
                  </a:rPr>
                  <a:t>(7,4)</a:t>
                </a:r>
              </a:p>
            </p:txBody>
          </p:sp>
          <p:sp>
            <p:nvSpPr>
              <p:cNvPr id="39" name="円/楕円 38"/>
              <p:cNvSpPr/>
              <p:nvPr/>
            </p:nvSpPr>
            <p:spPr>
              <a:xfrm>
                <a:off x="7609835" y="3980825"/>
                <a:ext cx="423357" cy="423357"/>
              </a:xfrm>
              <a:prstGeom prst="ellipse">
                <a:avLst/>
              </a:prstGeom>
              <a:noFill/>
              <a:ln w="28575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  <a:latin typeface="Calibri"/>
                  <a:ea typeface="ＭＳ Ｐゴシック"/>
                </a:endParaRPr>
              </a:p>
            </p:txBody>
          </p:sp>
          <p:pic>
            <p:nvPicPr>
              <p:cNvPr id="40" name="図 39" descr="7.4.pdf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807" t="11235" r="48658" b="77222"/>
              <a:stretch/>
            </p:blipFill>
            <p:spPr>
              <a:xfrm>
                <a:off x="6211526" y="4411664"/>
                <a:ext cx="658311" cy="636316"/>
              </a:xfrm>
              <a:prstGeom prst="rect">
                <a:avLst/>
              </a:prstGeom>
            </p:spPr>
          </p:pic>
          <p:pic>
            <p:nvPicPr>
              <p:cNvPr id="41" name="図 40" descr="7.4.pdf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442" t="76863" r="35023" b="11594"/>
              <a:stretch/>
            </p:blipFill>
            <p:spPr>
              <a:xfrm>
                <a:off x="6211526" y="5869300"/>
                <a:ext cx="658311" cy="636316"/>
              </a:xfrm>
              <a:prstGeom prst="rect">
                <a:avLst/>
              </a:prstGeom>
              <a:noFill/>
            </p:spPr>
          </p:pic>
          <p:sp>
            <p:nvSpPr>
              <p:cNvPr id="42" name="円/楕円 41"/>
              <p:cNvSpPr/>
              <p:nvPr/>
            </p:nvSpPr>
            <p:spPr>
              <a:xfrm>
                <a:off x="6146966" y="4368855"/>
                <a:ext cx="787431" cy="787431"/>
              </a:xfrm>
              <a:prstGeom prst="ellipse">
                <a:avLst/>
              </a:prstGeom>
              <a:noFill/>
              <a:ln w="28575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43" name="円/楕円 42"/>
              <p:cNvSpPr/>
              <p:nvPr/>
            </p:nvSpPr>
            <p:spPr>
              <a:xfrm>
                <a:off x="6146966" y="5755938"/>
                <a:ext cx="787431" cy="787431"/>
              </a:xfrm>
              <a:prstGeom prst="ellipse">
                <a:avLst/>
              </a:prstGeom>
              <a:noFill/>
              <a:ln w="28575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44" name="円/楕円 43"/>
              <p:cNvSpPr/>
              <p:nvPr/>
            </p:nvSpPr>
            <p:spPr>
              <a:xfrm>
                <a:off x="7903352" y="5888243"/>
                <a:ext cx="423357" cy="423357"/>
              </a:xfrm>
              <a:prstGeom prst="ellipse">
                <a:avLst/>
              </a:prstGeom>
              <a:noFill/>
              <a:ln w="28575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  <a:latin typeface="Calibri"/>
                  <a:ea typeface="ＭＳ Ｐゴシック"/>
                </a:endParaRPr>
              </a:p>
            </p:txBody>
          </p:sp>
          <p:cxnSp>
            <p:nvCxnSpPr>
              <p:cNvPr id="45" name="直線コネクタ 44"/>
              <p:cNvCxnSpPr>
                <a:stCxn id="39" idx="1"/>
                <a:endCxn id="42" idx="0"/>
              </p:cNvCxnSpPr>
              <p:nvPr/>
            </p:nvCxnSpPr>
            <p:spPr>
              <a:xfrm flipH="1">
                <a:off x="6540682" y="4042824"/>
                <a:ext cx="1131152" cy="326031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/>
              <p:cNvCxnSpPr>
                <a:stCxn id="39" idx="4"/>
                <a:endCxn id="42" idx="5"/>
              </p:cNvCxnSpPr>
              <p:nvPr/>
            </p:nvCxnSpPr>
            <p:spPr>
              <a:xfrm flipH="1">
                <a:off x="6819080" y="4404182"/>
                <a:ext cx="1002434" cy="636787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/>
              <p:cNvCxnSpPr>
                <a:stCxn id="44" idx="0"/>
                <a:endCxn id="43" idx="0"/>
              </p:cNvCxnSpPr>
              <p:nvPr/>
            </p:nvCxnSpPr>
            <p:spPr>
              <a:xfrm flipH="1" flipV="1">
                <a:off x="6540682" y="5755938"/>
                <a:ext cx="1574349" cy="132305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/>
              <p:cNvCxnSpPr>
                <a:stCxn id="44" idx="4"/>
                <a:endCxn id="43" idx="4"/>
              </p:cNvCxnSpPr>
              <p:nvPr/>
            </p:nvCxnSpPr>
            <p:spPr>
              <a:xfrm flipH="1">
                <a:off x="6540682" y="6311600"/>
                <a:ext cx="1574349" cy="231769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/>
              <p:cNvCxnSpPr/>
              <p:nvPr/>
            </p:nvCxnSpPr>
            <p:spPr>
              <a:xfrm>
                <a:off x="7765038" y="3766492"/>
                <a:ext cx="431800" cy="280035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/>
              <p:cNvCxnSpPr/>
              <p:nvPr/>
            </p:nvCxnSpPr>
            <p:spPr>
              <a:xfrm>
                <a:off x="6479163" y="4414192"/>
                <a:ext cx="107950" cy="70167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>
                <a:off x="6491863" y="5792142"/>
                <a:ext cx="107950" cy="70167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正方形/長方形 51"/>
              <p:cNvSpPr/>
              <p:nvPr/>
            </p:nvSpPr>
            <p:spPr>
              <a:xfrm>
                <a:off x="6457509" y="4508143"/>
                <a:ext cx="34882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400" b="1" i="1" dirty="0">
                    <a:solidFill>
                      <a:srgbClr val="40458C"/>
                    </a:solidFill>
                    <a:latin typeface="Calibri"/>
                    <a:ea typeface="ＭＳ Ｐゴシック" pitchFamily="-29" charset="-128"/>
                    <a:cs typeface="Calibri"/>
                  </a:rPr>
                  <a:t>K’</a:t>
                </a:r>
                <a:endParaRPr lang="ja-JP" altLang="en-US" sz="1400" dirty="0">
                  <a:solidFill>
                    <a:prstClr val="black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53" name="正方形/長方形 52"/>
              <p:cNvSpPr/>
              <p:nvPr/>
            </p:nvSpPr>
            <p:spPr>
              <a:xfrm>
                <a:off x="6217112" y="5970533"/>
                <a:ext cx="495555" cy="460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1400" b="1" i="1" dirty="0">
                    <a:solidFill>
                      <a:srgbClr val="40458C"/>
                    </a:solidFill>
                    <a:latin typeface="Calibri"/>
                    <a:ea typeface="ＭＳ Ｐゴシック" pitchFamily="-29" charset="-128"/>
                    <a:cs typeface="Calibri"/>
                  </a:rPr>
                  <a:t>K</a:t>
                </a:r>
                <a:endParaRPr lang="ja-JP" altLang="en-US" sz="1400" dirty="0">
                  <a:solidFill>
                    <a:prstClr val="black"/>
                  </a:solidFill>
                  <a:latin typeface="Calibri"/>
                  <a:ea typeface="ＭＳ Ｐゴシック"/>
                </a:endParaRPr>
              </a:p>
            </p:txBody>
          </p:sp>
        </p:grpSp>
        <p:sp>
          <p:nvSpPr>
            <p:cNvPr id="160" name="角丸四角形 159"/>
            <p:cNvSpPr/>
            <p:nvPr/>
          </p:nvSpPr>
          <p:spPr>
            <a:xfrm>
              <a:off x="4681478" y="3595623"/>
              <a:ext cx="4327051" cy="2142635"/>
            </a:xfrm>
            <a:prstGeom prst="roundRect">
              <a:avLst>
                <a:gd name="adj" fmla="val 6370"/>
              </a:avLst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角丸四角形 163"/>
            <p:cNvSpPr/>
            <p:nvPr/>
          </p:nvSpPr>
          <p:spPr>
            <a:xfrm>
              <a:off x="5616262" y="5777172"/>
              <a:ext cx="2508921" cy="983025"/>
            </a:xfrm>
            <a:prstGeom prst="roundRect">
              <a:avLst>
                <a:gd name="adj" fmla="val 6370"/>
              </a:avLst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Rectangle 4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5592059" y="5777172"/>
              <a:ext cx="2500855" cy="266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rgbClr val="6F89F7"/>
                </a:buClr>
                <a:buSzPct val="110000"/>
              </a:pPr>
              <a:r>
                <a:rPr lang="ja-JP" altLang="en-US" sz="1600" b="1" dirty="0"/>
                <a:t>谷間の（強</a:t>
              </a:r>
              <a:r>
                <a:rPr lang="en-US" altLang="ja-JP" sz="1600" b="1" dirty="0"/>
                <a:t> or </a:t>
              </a:r>
              <a:r>
                <a:rPr lang="ja-JP" altLang="en-US" sz="1600" b="1" dirty="0"/>
                <a:t>弱）結合</a:t>
              </a:r>
              <a:endParaRPr lang="en-US" altLang="ja-JP" sz="1600" dirty="0"/>
            </a:p>
          </p:txBody>
        </p:sp>
        <p:grpSp>
          <p:nvGrpSpPr>
            <p:cNvPr id="194" name="図形グループ 193"/>
            <p:cNvGrpSpPr/>
            <p:nvPr/>
          </p:nvGrpSpPr>
          <p:grpSpPr>
            <a:xfrm>
              <a:off x="6092355" y="6074962"/>
              <a:ext cx="1607554" cy="613612"/>
              <a:chOff x="4875468" y="5054381"/>
              <a:chExt cx="2807005" cy="1385668"/>
            </a:xfrm>
          </p:grpSpPr>
          <p:sp>
            <p:nvSpPr>
              <p:cNvPr id="195" name="フリーフォーム 194"/>
              <p:cNvSpPr/>
              <p:nvPr/>
            </p:nvSpPr>
            <p:spPr>
              <a:xfrm rot="10800000">
                <a:off x="5727117" y="5614455"/>
                <a:ext cx="1038927" cy="153445"/>
              </a:xfrm>
              <a:custGeom>
                <a:avLst/>
                <a:gdLst>
                  <a:gd name="connsiteX0" fmla="*/ 0 w 1409700"/>
                  <a:gd name="connsiteY0" fmla="*/ 200043 h 209568"/>
                  <a:gd name="connsiteX1" fmla="*/ 695325 w 1409700"/>
                  <a:gd name="connsiteY1" fmla="*/ 18 h 209568"/>
                  <a:gd name="connsiteX2" fmla="*/ 1409700 w 1409700"/>
                  <a:gd name="connsiteY2" fmla="*/ 209568 h 209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9700" h="209568">
                    <a:moveTo>
                      <a:pt x="0" y="200043"/>
                    </a:moveTo>
                    <a:cubicBezTo>
                      <a:pt x="230187" y="99236"/>
                      <a:pt x="460375" y="-1570"/>
                      <a:pt x="695325" y="18"/>
                    </a:cubicBezTo>
                    <a:cubicBezTo>
                      <a:pt x="930275" y="1605"/>
                      <a:pt x="1409700" y="209568"/>
                      <a:pt x="1409700" y="209568"/>
                    </a:cubicBezTo>
                  </a:path>
                </a:pathLst>
              </a:custGeom>
              <a:ln>
                <a:solidFill>
                  <a:srgbClr val="FF0000"/>
                </a:solidFill>
                <a:prstDash val="sysDot"/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96" name="図 195" descr="EBand_level_0606.eps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80" t="24217" r="63936" b="39359"/>
              <a:stretch/>
            </p:blipFill>
            <p:spPr>
              <a:xfrm>
                <a:off x="6606591" y="5183558"/>
                <a:ext cx="760399" cy="1247100"/>
              </a:xfrm>
              <a:prstGeom prst="rect">
                <a:avLst/>
              </a:prstGeom>
            </p:spPr>
          </p:pic>
          <p:pic>
            <p:nvPicPr>
              <p:cNvPr id="197" name="図 196" descr="EBand_level_0606.eps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80" t="24217" r="63936" b="39359"/>
              <a:stretch/>
            </p:blipFill>
            <p:spPr>
              <a:xfrm flipH="1">
                <a:off x="5115553" y="5183558"/>
                <a:ext cx="760399" cy="1247100"/>
              </a:xfrm>
              <a:prstGeom prst="rect">
                <a:avLst/>
              </a:prstGeom>
            </p:spPr>
          </p:pic>
          <p:cxnSp>
            <p:nvCxnSpPr>
              <p:cNvPr id="198" name="直線矢印コネクタ 197"/>
              <p:cNvCxnSpPr/>
              <p:nvPr/>
            </p:nvCxnSpPr>
            <p:spPr>
              <a:xfrm>
                <a:off x="4875468" y="6440049"/>
                <a:ext cx="280700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9" name="図形グループ 198"/>
              <p:cNvGrpSpPr/>
              <p:nvPr/>
            </p:nvGrpSpPr>
            <p:grpSpPr>
              <a:xfrm>
                <a:off x="6671307" y="6359152"/>
                <a:ext cx="613493" cy="71497"/>
                <a:chOff x="2248840" y="2862426"/>
                <a:chExt cx="613493" cy="97076"/>
              </a:xfrm>
            </p:grpSpPr>
            <p:cxnSp>
              <p:nvCxnSpPr>
                <p:cNvPr id="212" name="直線コネクタ 211"/>
                <p:cNvCxnSpPr/>
                <p:nvPr/>
              </p:nvCxnSpPr>
              <p:spPr>
                <a:xfrm>
                  <a:off x="2248840" y="2862426"/>
                  <a:ext cx="0" cy="970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直線コネクタ 212"/>
                <p:cNvCxnSpPr/>
                <p:nvPr/>
              </p:nvCxnSpPr>
              <p:spPr>
                <a:xfrm>
                  <a:off x="2862333" y="2862426"/>
                  <a:ext cx="0" cy="970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直線コネクタ 213"/>
                <p:cNvCxnSpPr/>
                <p:nvPr/>
              </p:nvCxnSpPr>
              <p:spPr>
                <a:xfrm>
                  <a:off x="2371539" y="2862426"/>
                  <a:ext cx="0" cy="970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直線コネクタ 214"/>
                <p:cNvCxnSpPr/>
                <p:nvPr/>
              </p:nvCxnSpPr>
              <p:spPr>
                <a:xfrm>
                  <a:off x="2494238" y="2862426"/>
                  <a:ext cx="0" cy="970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直線コネクタ 215"/>
                <p:cNvCxnSpPr/>
                <p:nvPr/>
              </p:nvCxnSpPr>
              <p:spPr>
                <a:xfrm>
                  <a:off x="2616937" y="2862426"/>
                  <a:ext cx="0" cy="970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直線コネクタ 216"/>
                <p:cNvCxnSpPr/>
                <p:nvPr/>
              </p:nvCxnSpPr>
              <p:spPr>
                <a:xfrm>
                  <a:off x="2739636" y="2862426"/>
                  <a:ext cx="0" cy="970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0" name="図形グループ 199"/>
              <p:cNvGrpSpPr/>
              <p:nvPr/>
            </p:nvGrpSpPr>
            <p:grpSpPr>
              <a:xfrm>
                <a:off x="5205836" y="6359152"/>
                <a:ext cx="613493" cy="71497"/>
                <a:chOff x="2401240" y="3014826"/>
                <a:chExt cx="613493" cy="97076"/>
              </a:xfrm>
            </p:grpSpPr>
            <p:cxnSp>
              <p:nvCxnSpPr>
                <p:cNvPr id="206" name="直線コネクタ 205"/>
                <p:cNvCxnSpPr/>
                <p:nvPr/>
              </p:nvCxnSpPr>
              <p:spPr>
                <a:xfrm>
                  <a:off x="2401240" y="3014826"/>
                  <a:ext cx="0" cy="970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直線コネクタ 206"/>
                <p:cNvCxnSpPr/>
                <p:nvPr/>
              </p:nvCxnSpPr>
              <p:spPr>
                <a:xfrm>
                  <a:off x="3014733" y="3014826"/>
                  <a:ext cx="0" cy="970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直線コネクタ 207"/>
                <p:cNvCxnSpPr/>
                <p:nvPr/>
              </p:nvCxnSpPr>
              <p:spPr>
                <a:xfrm>
                  <a:off x="2523939" y="3014826"/>
                  <a:ext cx="0" cy="970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直線コネクタ 208"/>
                <p:cNvCxnSpPr/>
                <p:nvPr/>
              </p:nvCxnSpPr>
              <p:spPr>
                <a:xfrm>
                  <a:off x="2646638" y="3014826"/>
                  <a:ext cx="0" cy="970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直線コネクタ 209"/>
                <p:cNvCxnSpPr/>
                <p:nvPr/>
              </p:nvCxnSpPr>
              <p:spPr>
                <a:xfrm>
                  <a:off x="2769337" y="3014826"/>
                  <a:ext cx="0" cy="970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直線コネクタ 210"/>
                <p:cNvCxnSpPr/>
                <p:nvPr/>
              </p:nvCxnSpPr>
              <p:spPr>
                <a:xfrm>
                  <a:off x="2892036" y="3014826"/>
                  <a:ext cx="0" cy="970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1" name="フリーフォーム 200"/>
              <p:cNvSpPr/>
              <p:nvPr/>
            </p:nvSpPr>
            <p:spPr>
              <a:xfrm>
                <a:off x="5365540" y="5393152"/>
                <a:ext cx="1762080" cy="113406"/>
              </a:xfrm>
              <a:custGeom>
                <a:avLst/>
                <a:gdLst>
                  <a:gd name="connsiteX0" fmla="*/ 0 w 1409700"/>
                  <a:gd name="connsiteY0" fmla="*/ 200043 h 209568"/>
                  <a:gd name="connsiteX1" fmla="*/ 695325 w 1409700"/>
                  <a:gd name="connsiteY1" fmla="*/ 18 h 209568"/>
                  <a:gd name="connsiteX2" fmla="*/ 1409700 w 1409700"/>
                  <a:gd name="connsiteY2" fmla="*/ 209568 h 209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9700" h="209568">
                    <a:moveTo>
                      <a:pt x="0" y="200043"/>
                    </a:moveTo>
                    <a:cubicBezTo>
                      <a:pt x="230187" y="99236"/>
                      <a:pt x="460375" y="-1570"/>
                      <a:pt x="695325" y="18"/>
                    </a:cubicBezTo>
                    <a:cubicBezTo>
                      <a:pt x="930275" y="1605"/>
                      <a:pt x="1409700" y="209568"/>
                      <a:pt x="1409700" y="209568"/>
                    </a:cubicBezTo>
                  </a:path>
                </a:pathLst>
              </a:custGeom>
              <a:ln>
                <a:solidFill>
                  <a:srgbClr val="FF0000"/>
                </a:solidFill>
                <a:prstDash val="sysDot"/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4" name="フリーフォーム 203"/>
              <p:cNvSpPr/>
              <p:nvPr/>
            </p:nvSpPr>
            <p:spPr>
              <a:xfrm>
                <a:off x="5882375" y="5054381"/>
                <a:ext cx="730441" cy="298806"/>
              </a:xfrm>
              <a:custGeom>
                <a:avLst/>
                <a:gdLst>
                  <a:gd name="connsiteX0" fmla="*/ 0 w 688939"/>
                  <a:gd name="connsiteY0" fmla="*/ 373522 h 373522"/>
                  <a:gd name="connsiteX1" fmla="*/ 340319 w 688939"/>
                  <a:gd name="connsiteY1" fmla="*/ 15 h 373522"/>
                  <a:gd name="connsiteX2" fmla="*/ 688939 w 688939"/>
                  <a:gd name="connsiteY2" fmla="*/ 356922 h 373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8939" h="373522">
                    <a:moveTo>
                      <a:pt x="0" y="373522"/>
                    </a:moveTo>
                    <a:cubicBezTo>
                      <a:pt x="112748" y="188152"/>
                      <a:pt x="225496" y="2782"/>
                      <a:pt x="340319" y="15"/>
                    </a:cubicBezTo>
                    <a:cubicBezTo>
                      <a:pt x="455142" y="-2752"/>
                      <a:pt x="688939" y="356922"/>
                      <a:pt x="688939" y="356922"/>
                    </a:cubicBezTo>
                  </a:path>
                </a:pathLst>
              </a:custGeom>
              <a:ln w="12700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5" name="フリーフォーム 204"/>
              <p:cNvSpPr/>
              <p:nvPr/>
            </p:nvSpPr>
            <p:spPr>
              <a:xfrm flipV="1">
                <a:off x="5882375" y="6177898"/>
                <a:ext cx="730441" cy="229407"/>
              </a:xfrm>
              <a:custGeom>
                <a:avLst/>
                <a:gdLst>
                  <a:gd name="connsiteX0" fmla="*/ 0 w 688939"/>
                  <a:gd name="connsiteY0" fmla="*/ 373522 h 373522"/>
                  <a:gd name="connsiteX1" fmla="*/ 340319 w 688939"/>
                  <a:gd name="connsiteY1" fmla="*/ 15 h 373522"/>
                  <a:gd name="connsiteX2" fmla="*/ 688939 w 688939"/>
                  <a:gd name="connsiteY2" fmla="*/ 356922 h 373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8939" h="373522">
                    <a:moveTo>
                      <a:pt x="0" y="373522"/>
                    </a:moveTo>
                    <a:cubicBezTo>
                      <a:pt x="112748" y="188152"/>
                      <a:pt x="225496" y="2782"/>
                      <a:pt x="340319" y="15"/>
                    </a:cubicBezTo>
                    <a:cubicBezTo>
                      <a:pt x="455142" y="-2752"/>
                      <a:pt x="688939" y="356922"/>
                      <a:pt x="688939" y="356922"/>
                    </a:cubicBezTo>
                  </a:path>
                </a:pathLst>
              </a:custGeom>
              <a:ln w="12700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20" name="スライド番号プレースホルダー 2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6041-1EDA-E94D-86F3-DBBEB1D991AC}" type="slidenum">
              <a:rPr lang="ja-JP" altLang="en-US" smtClean="0"/>
              <a:pPr/>
              <a:t>20</a:t>
            </a:fld>
            <a:r>
              <a:rPr lang="en-US" altLang="ja-JP"/>
              <a:t>/31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501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40458C"/>
              </a:solidFill>
              <a:latin typeface="Calibri"/>
              <a:ea typeface="ＭＳ Ｐゴシック" pitchFamily="-29" charset="-128"/>
              <a:cs typeface="Calibri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09599" y="152400"/>
            <a:ext cx="818207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ja-JP" altLang="en-US" sz="320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角運動量によるナノチューブの分類</a:t>
            </a:r>
            <a:endParaRPr kumimoji="0" lang="en-US" altLang="ja-JP" sz="3200" dirty="0">
              <a:solidFill>
                <a:schemeClr val="tx1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561391" y="2956135"/>
            <a:ext cx="3112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prstClr val="black"/>
                </a:solidFill>
                <a:ea typeface="ＭＳ Ｐゴシック" pitchFamily="-29" charset="-128"/>
                <a:cs typeface="Calibri"/>
              </a:rPr>
              <a:t>Armchair-class</a:t>
            </a:r>
            <a:r>
              <a:rPr lang="ja-JP" altLang="en-US" sz="2000" b="1" dirty="0">
                <a:solidFill>
                  <a:prstClr val="black"/>
                </a:solidFill>
                <a:ea typeface="ＭＳ Ｐゴシック" pitchFamily="-29" charset="-128"/>
                <a:cs typeface="Calibri"/>
              </a:rPr>
              <a:t>（</a:t>
            </a:r>
            <a:r>
              <a:rPr lang="en-US" altLang="ja-JP" sz="2000" b="1" i="1" dirty="0" err="1">
                <a:latin typeface="Symbol" charset="2"/>
                <a:ea typeface="ＭＳ Ｐゴシック" pitchFamily="-29" charset="-128"/>
                <a:cs typeface="Symbol" charset="2"/>
              </a:rPr>
              <a:t>m</a:t>
            </a:r>
            <a:r>
              <a:rPr lang="en-US" altLang="ja-JP" sz="2000" b="1" i="1" baseline="-25000" dirty="0" err="1">
                <a:ea typeface="ＭＳ Ｐゴシック" pitchFamily="-29" charset="-128"/>
                <a:cs typeface="Calibri"/>
              </a:rPr>
              <a:t>K</a:t>
            </a:r>
            <a:r>
              <a:rPr lang="en-US" altLang="ja-JP" sz="2000" b="1" i="1" dirty="0">
                <a:ea typeface="ＭＳ Ｐゴシック" pitchFamily="-29" charset="-128"/>
                <a:cs typeface="Calibri"/>
              </a:rPr>
              <a:t> = </a:t>
            </a:r>
            <a:r>
              <a:rPr lang="en-US" altLang="ja-JP" sz="2000" b="1" i="1" dirty="0" err="1">
                <a:latin typeface="Symbol" charset="2"/>
                <a:ea typeface="ＭＳ Ｐゴシック" pitchFamily="-29" charset="-128"/>
                <a:cs typeface="Symbol" charset="2"/>
              </a:rPr>
              <a:t>m</a:t>
            </a:r>
            <a:r>
              <a:rPr lang="en-US" altLang="ja-JP" sz="2000" b="1" i="1" baseline="-25000" dirty="0" err="1">
                <a:ea typeface="ＭＳ Ｐゴシック" pitchFamily="-29" charset="-128"/>
                <a:cs typeface="Calibri"/>
              </a:rPr>
              <a:t>K</a:t>
            </a:r>
            <a:r>
              <a:rPr lang="en-US" altLang="ja-JP" sz="2000" b="1" i="1" baseline="-25000" dirty="0">
                <a:ea typeface="ＭＳ Ｐゴシック" pitchFamily="-29" charset="-128"/>
                <a:cs typeface="Calibri"/>
              </a:rPr>
              <a:t>’</a:t>
            </a:r>
            <a:r>
              <a:rPr lang="ja-JP" altLang="en-US" sz="2000" b="1" dirty="0">
                <a:solidFill>
                  <a:prstClr val="black"/>
                </a:solidFill>
                <a:ea typeface="ＭＳ Ｐゴシック" pitchFamily="-29" charset="-128"/>
                <a:cs typeface="Calibri"/>
              </a:rPr>
              <a:t>）</a:t>
            </a:r>
            <a:r>
              <a:rPr lang="en-US" altLang="ja-JP" sz="2000" b="1" dirty="0">
                <a:solidFill>
                  <a:prstClr val="black"/>
                </a:solidFill>
                <a:ea typeface="ＭＳ Ｐゴシック" pitchFamily="-29" charset="-128"/>
                <a:cs typeface="Calibri"/>
              </a:rPr>
              <a:t> </a:t>
            </a:r>
          </a:p>
          <a:p>
            <a:pPr algn="ctr"/>
            <a:r>
              <a:rPr lang="en-US" altLang="ja-JP" sz="2000" b="1" dirty="0">
                <a:solidFill>
                  <a:prstClr val="black"/>
                </a:solidFill>
                <a:ea typeface="ＭＳ Ｐゴシック" pitchFamily="-29" charset="-128"/>
                <a:cs typeface="Calibri"/>
              </a:rPr>
              <a:t>&gt; 82%</a:t>
            </a:r>
            <a:endParaRPr lang="en-US" altLang="ja-JP" sz="2000" b="1" dirty="0">
              <a:ea typeface="ＭＳ Ｐゴシック" pitchFamily="-29" charset="-128"/>
              <a:cs typeface="Calibri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476917" y="3738883"/>
            <a:ext cx="3314759" cy="707886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000" b="1" dirty="0">
                <a:solidFill>
                  <a:prstClr val="black"/>
                </a:solidFill>
              </a:rPr>
              <a:t>多数のナノチューブで</a:t>
            </a:r>
            <a:r>
              <a:rPr lang="ja-JP" altLang="en-US" sz="2000" b="1" dirty="0"/>
              <a:t>谷間の</a:t>
            </a:r>
            <a:endParaRPr lang="en-US" altLang="ja-JP" sz="2000" b="1" dirty="0"/>
          </a:p>
          <a:p>
            <a:pPr algn="ctr"/>
            <a:r>
              <a:rPr lang="ja-JP" altLang="en-US" sz="2000" b="1" dirty="0"/>
              <a:t>（強</a:t>
            </a:r>
            <a:r>
              <a:rPr lang="en-US" altLang="ja-JP" sz="2000" b="1" dirty="0"/>
              <a:t> or </a:t>
            </a:r>
            <a:r>
              <a:rPr lang="ja-JP" altLang="en-US" sz="2000" b="1" dirty="0"/>
              <a:t>弱）結合！</a:t>
            </a:r>
            <a:endParaRPr lang="en-US" altLang="ja-JP" sz="2000" b="1" dirty="0"/>
          </a:p>
        </p:txBody>
      </p:sp>
      <p:pic>
        <p:nvPicPr>
          <p:cNvPr id="122" name="図 1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3" y="869377"/>
            <a:ext cx="4973743" cy="3466699"/>
          </a:xfrm>
          <a:prstGeom prst="rect">
            <a:avLst/>
          </a:prstGeom>
        </p:spPr>
      </p:pic>
      <p:pic>
        <p:nvPicPr>
          <p:cNvPr id="123" name="図 1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042" y="944095"/>
            <a:ext cx="1933026" cy="1944625"/>
          </a:xfrm>
          <a:prstGeom prst="rect">
            <a:avLst/>
          </a:prstGeom>
        </p:spPr>
      </p:pic>
      <p:grpSp>
        <p:nvGrpSpPr>
          <p:cNvPr id="5" name="図形グループ 4"/>
          <p:cNvGrpSpPr/>
          <p:nvPr/>
        </p:nvGrpSpPr>
        <p:grpSpPr>
          <a:xfrm>
            <a:off x="1254176" y="4891515"/>
            <a:ext cx="6635648" cy="1418504"/>
            <a:chOff x="1254176" y="4891515"/>
            <a:chExt cx="6635648" cy="1418504"/>
          </a:xfrm>
        </p:grpSpPr>
        <p:grpSp>
          <p:nvGrpSpPr>
            <p:cNvPr id="126" name="図形グループ 125"/>
            <p:cNvGrpSpPr/>
            <p:nvPr/>
          </p:nvGrpSpPr>
          <p:grpSpPr>
            <a:xfrm>
              <a:off x="1254176" y="4891515"/>
              <a:ext cx="6635648" cy="1418504"/>
              <a:chOff x="967683" y="5082015"/>
              <a:chExt cx="6635648" cy="1418504"/>
            </a:xfrm>
          </p:grpSpPr>
          <p:grpSp>
            <p:nvGrpSpPr>
              <p:cNvPr id="8" name="図形グループ 7"/>
              <p:cNvGrpSpPr/>
              <p:nvPr/>
            </p:nvGrpSpPr>
            <p:grpSpPr>
              <a:xfrm>
                <a:off x="967683" y="5082015"/>
                <a:ext cx="2672726" cy="1418504"/>
                <a:chOff x="5063306" y="2334124"/>
                <a:chExt cx="3644519" cy="1934267"/>
              </a:xfrm>
            </p:grpSpPr>
            <p:sp>
              <p:nvSpPr>
                <p:cNvPr id="9" name="Rectangle 4" descr="Rectangle: Click to edit Master text styles&#10;Second level&#10;Third level&#10;Fourth level&#10;Fifth level"/>
                <p:cNvSpPr>
                  <a:spLocks noChangeArrowheads="1"/>
                </p:cNvSpPr>
                <p:nvPr/>
              </p:nvSpPr>
              <p:spPr bwMode="auto">
                <a:xfrm>
                  <a:off x="5086791" y="2334124"/>
                  <a:ext cx="3512043" cy="3328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6F89F7"/>
                    </a:buClr>
                    <a:buSzPct val="110000"/>
                  </a:pPr>
                  <a:r>
                    <a:rPr lang="ja-JP" altLang="en-US" sz="1600" b="1"/>
                    <a:t>強結合：</a:t>
                  </a:r>
                  <a:endParaRPr lang="en-US" altLang="ja-JP" sz="1600" dirty="0">
                    <a:sym typeface="Wingdings"/>
                  </a:endParaRPr>
                </a:p>
              </p:txBody>
            </p:sp>
            <p:sp>
              <p:nvSpPr>
                <p:cNvPr id="10" name="角丸四角形 9"/>
                <p:cNvSpPr/>
                <p:nvPr/>
              </p:nvSpPr>
              <p:spPr>
                <a:xfrm>
                  <a:off x="5063306" y="2365375"/>
                  <a:ext cx="3644519" cy="1903016"/>
                </a:xfrm>
                <a:prstGeom prst="roundRect">
                  <a:avLst>
                    <a:gd name="adj" fmla="val 6370"/>
                  </a:avLst>
                </a:prstGeom>
                <a:noFill/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  <p:grpSp>
              <p:nvGrpSpPr>
                <p:cNvPr id="11" name="図形グループ 10"/>
                <p:cNvGrpSpPr/>
                <p:nvPr/>
              </p:nvGrpSpPr>
              <p:grpSpPr>
                <a:xfrm>
                  <a:off x="5482063" y="2592127"/>
                  <a:ext cx="2807005" cy="1535855"/>
                  <a:chOff x="4875468" y="4904194"/>
                  <a:chExt cx="2807005" cy="1535855"/>
                </a:xfrm>
              </p:grpSpPr>
              <p:sp>
                <p:nvSpPr>
                  <p:cNvPr id="12" name="フリーフォーム 11"/>
                  <p:cNvSpPr/>
                  <p:nvPr/>
                </p:nvSpPr>
                <p:spPr>
                  <a:xfrm rot="10800000">
                    <a:off x="5727117" y="5614455"/>
                    <a:ext cx="1038927" cy="153445"/>
                  </a:xfrm>
                  <a:custGeom>
                    <a:avLst/>
                    <a:gdLst>
                      <a:gd name="connsiteX0" fmla="*/ 0 w 1409700"/>
                      <a:gd name="connsiteY0" fmla="*/ 200043 h 209568"/>
                      <a:gd name="connsiteX1" fmla="*/ 695325 w 1409700"/>
                      <a:gd name="connsiteY1" fmla="*/ 18 h 209568"/>
                      <a:gd name="connsiteX2" fmla="*/ 1409700 w 1409700"/>
                      <a:gd name="connsiteY2" fmla="*/ 209568 h 209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409700" h="209568">
                        <a:moveTo>
                          <a:pt x="0" y="200043"/>
                        </a:moveTo>
                        <a:cubicBezTo>
                          <a:pt x="230187" y="99236"/>
                          <a:pt x="460375" y="-1570"/>
                          <a:pt x="695325" y="18"/>
                        </a:cubicBezTo>
                        <a:cubicBezTo>
                          <a:pt x="930275" y="1605"/>
                          <a:pt x="1409700" y="209568"/>
                          <a:pt x="1409700" y="209568"/>
                        </a:cubicBezTo>
                      </a:path>
                    </a:pathLst>
                  </a:custGeom>
                  <a:ln>
                    <a:solidFill>
                      <a:srgbClr val="FF0000"/>
                    </a:solidFill>
                    <a:prstDash val="sysDot"/>
                    <a:headEnd type="triangle"/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600"/>
                  </a:p>
                </p:txBody>
              </p:sp>
              <p:pic>
                <p:nvPicPr>
                  <p:cNvPr id="13" name="図 12" descr="EBand_level_0606.eps"/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2380" t="24217" r="63936" b="39359"/>
                  <a:stretch/>
                </p:blipFill>
                <p:spPr>
                  <a:xfrm>
                    <a:off x="6606591" y="5183558"/>
                    <a:ext cx="760399" cy="1247100"/>
                  </a:xfrm>
                  <a:prstGeom prst="rect">
                    <a:avLst/>
                  </a:prstGeom>
                </p:spPr>
              </p:pic>
              <p:pic>
                <p:nvPicPr>
                  <p:cNvPr id="14" name="図 13" descr="EBand_level_0606.eps"/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2380" t="24217" r="63936" b="39359"/>
                  <a:stretch/>
                </p:blipFill>
                <p:spPr>
                  <a:xfrm flipH="1">
                    <a:off x="5115553" y="5183558"/>
                    <a:ext cx="760399" cy="1247100"/>
                  </a:xfrm>
                  <a:prstGeom prst="rect">
                    <a:avLst/>
                  </a:prstGeom>
                </p:spPr>
              </p:pic>
              <p:cxnSp>
                <p:nvCxnSpPr>
                  <p:cNvPr id="15" name="直線矢印コネクタ 14"/>
                  <p:cNvCxnSpPr/>
                  <p:nvPr/>
                </p:nvCxnSpPr>
                <p:spPr>
                  <a:xfrm>
                    <a:off x="4875468" y="6440049"/>
                    <a:ext cx="2807005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6" name="図形グループ 15"/>
                  <p:cNvGrpSpPr/>
                  <p:nvPr/>
                </p:nvGrpSpPr>
                <p:grpSpPr>
                  <a:xfrm>
                    <a:off x="6671307" y="6359152"/>
                    <a:ext cx="613493" cy="71497"/>
                    <a:chOff x="2248840" y="2862426"/>
                    <a:chExt cx="613493" cy="97076"/>
                  </a:xfrm>
                </p:grpSpPr>
                <p:cxnSp>
                  <p:nvCxnSpPr>
                    <p:cNvPr id="29" name="直線コネクタ 28"/>
                    <p:cNvCxnSpPr/>
                    <p:nvPr/>
                  </p:nvCxnSpPr>
                  <p:spPr>
                    <a:xfrm>
                      <a:off x="2248840" y="2862426"/>
                      <a:ext cx="0" cy="9707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直線コネクタ 29"/>
                    <p:cNvCxnSpPr/>
                    <p:nvPr/>
                  </p:nvCxnSpPr>
                  <p:spPr>
                    <a:xfrm>
                      <a:off x="2862333" y="2862426"/>
                      <a:ext cx="0" cy="9707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直線コネクタ 30"/>
                    <p:cNvCxnSpPr/>
                    <p:nvPr/>
                  </p:nvCxnSpPr>
                  <p:spPr>
                    <a:xfrm>
                      <a:off x="2371539" y="2862426"/>
                      <a:ext cx="0" cy="9707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直線コネクタ 31"/>
                    <p:cNvCxnSpPr/>
                    <p:nvPr/>
                  </p:nvCxnSpPr>
                  <p:spPr>
                    <a:xfrm>
                      <a:off x="2494238" y="2862426"/>
                      <a:ext cx="0" cy="9707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直線コネクタ 32"/>
                    <p:cNvCxnSpPr/>
                    <p:nvPr/>
                  </p:nvCxnSpPr>
                  <p:spPr>
                    <a:xfrm>
                      <a:off x="2616937" y="2862426"/>
                      <a:ext cx="0" cy="9707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直線コネクタ 33"/>
                    <p:cNvCxnSpPr/>
                    <p:nvPr/>
                  </p:nvCxnSpPr>
                  <p:spPr>
                    <a:xfrm>
                      <a:off x="2739636" y="2862426"/>
                      <a:ext cx="0" cy="9707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" name="図形グループ 16"/>
                  <p:cNvGrpSpPr/>
                  <p:nvPr/>
                </p:nvGrpSpPr>
                <p:grpSpPr>
                  <a:xfrm>
                    <a:off x="5205836" y="6359152"/>
                    <a:ext cx="613493" cy="71497"/>
                    <a:chOff x="2401240" y="3014826"/>
                    <a:chExt cx="613493" cy="97076"/>
                  </a:xfrm>
                </p:grpSpPr>
                <p:cxnSp>
                  <p:nvCxnSpPr>
                    <p:cNvPr id="23" name="直線コネクタ 22"/>
                    <p:cNvCxnSpPr/>
                    <p:nvPr/>
                  </p:nvCxnSpPr>
                  <p:spPr>
                    <a:xfrm>
                      <a:off x="2401240" y="3014826"/>
                      <a:ext cx="0" cy="9707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直線コネクタ 23"/>
                    <p:cNvCxnSpPr/>
                    <p:nvPr/>
                  </p:nvCxnSpPr>
                  <p:spPr>
                    <a:xfrm>
                      <a:off x="3014733" y="3014826"/>
                      <a:ext cx="0" cy="9707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" name="直線コネクタ 24"/>
                    <p:cNvCxnSpPr/>
                    <p:nvPr/>
                  </p:nvCxnSpPr>
                  <p:spPr>
                    <a:xfrm>
                      <a:off x="2523939" y="3014826"/>
                      <a:ext cx="0" cy="9707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直線コネクタ 25"/>
                    <p:cNvCxnSpPr/>
                    <p:nvPr/>
                  </p:nvCxnSpPr>
                  <p:spPr>
                    <a:xfrm>
                      <a:off x="2646638" y="3014826"/>
                      <a:ext cx="0" cy="9707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直線コネクタ 26"/>
                    <p:cNvCxnSpPr/>
                    <p:nvPr/>
                  </p:nvCxnSpPr>
                  <p:spPr>
                    <a:xfrm>
                      <a:off x="2769337" y="3014826"/>
                      <a:ext cx="0" cy="9707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直線コネクタ 27"/>
                    <p:cNvCxnSpPr/>
                    <p:nvPr/>
                  </p:nvCxnSpPr>
                  <p:spPr>
                    <a:xfrm>
                      <a:off x="2892036" y="3014826"/>
                      <a:ext cx="0" cy="9707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8" name="フリーフォーム 17"/>
                  <p:cNvSpPr/>
                  <p:nvPr/>
                </p:nvSpPr>
                <p:spPr>
                  <a:xfrm>
                    <a:off x="5365540" y="5393151"/>
                    <a:ext cx="1762080" cy="113407"/>
                  </a:xfrm>
                  <a:custGeom>
                    <a:avLst/>
                    <a:gdLst>
                      <a:gd name="connsiteX0" fmla="*/ 0 w 1409700"/>
                      <a:gd name="connsiteY0" fmla="*/ 200043 h 209568"/>
                      <a:gd name="connsiteX1" fmla="*/ 695325 w 1409700"/>
                      <a:gd name="connsiteY1" fmla="*/ 18 h 209568"/>
                      <a:gd name="connsiteX2" fmla="*/ 1409700 w 1409700"/>
                      <a:gd name="connsiteY2" fmla="*/ 209568 h 209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409700" h="209568">
                        <a:moveTo>
                          <a:pt x="0" y="200043"/>
                        </a:moveTo>
                        <a:cubicBezTo>
                          <a:pt x="230187" y="99236"/>
                          <a:pt x="460375" y="-1570"/>
                          <a:pt x="695325" y="18"/>
                        </a:cubicBezTo>
                        <a:cubicBezTo>
                          <a:pt x="930275" y="1605"/>
                          <a:pt x="1409700" y="209568"/>
                          <a:pt x="1409700" y="209568"/>
                        </a:cubicBezTo>
                      </a:path>
                    </a:pathLst>
                  </a:custGeom>
                  <a:ln>
                    <a:solidFill>
                      <a:srgbClr val="FF0000"/>
                    </a:solidFill>
                    <a:prstDash val="sysDot"/>
                    <a:headEnd type="triangle"/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600"/>
                  </a:p>
                </p:txBody>
              </p:sp>
              <p:sp>
                <p:nvSpPr>
                  <p:cNvPr id="19" name="正方形/長方形 18"/>
                  <p:cNvSpPr/>
                  <p:nvPr/>
                </p:nvSpPr>
                <p:spPr>
                  <a:xfrm>
                    <a:off x="5337329" y="4904194"/>
                    <a:ext cx="480983" cy="46165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ja-JP" sz="1600" i="1" dirty="0">
                        <a:solidFill>
                          <a:srgbClr val="000000"/>
                        </a:solidFill>
                      </a:rPr>
                      <a:t>K’</a:t>
                    </a:r>
                    <a:endParaRPr lang="ja-JP" altLang="en-US" sz="16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0" name="正方形/長方形 19"/>
                  <p:cNvSpPr/>
                  <p:nvPr/>
                </p:nvSpPr>
                <p:spPr>
                  <a:xfrm>
                    <a:off x="6809411" y="4952303"/>
                    <a:ext cx="440680" cy="46165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ja-JP" sz="1600" i="1" dirty="0">
                        <a:solidFill>
                          <a:srgbClr val="000000"/>
                        </a:solidFill>
                      </a:rPr>
                      <a:t>K</a:t>
                    </a:r>
                    <a:endParaRPr lang="ja-JP" altLang="en-US" sz="16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" name="フリーフォーム 20"/>
                  <p:cNvSpPr/>
                  <p:nvPr/>
                </p:nvSpPr>
                <p:spPr>
                  <a:xfrm>
                    <a:off x="5882375" y="5054381"/>
                    <a:ext cx="730441" cy="298806"/>
                  </a:xfrm>
                  <a:custGeom>
                    <a:avLst/>
                    <a:gdLst>
                      <a:gd name="connsiteX0" fmla="*/ 0 w 688939"/>
                      <a:gd name="connsiteY0" fmla="*/ 373522 h 373522"/>
                      <a:gd name="connsiteX1" fmla="*/ 340319 w 688939"/>
                      <a:gd name="connsiteY1" fmla="*/ 15 h 373522"/>
                      <a:gd name="connsiteX2" fmla="*/ 688939 w 688939"/>
                      <a:gd name="connsiteY2" fmla="*/ 356922 h 373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8939" h="373522">
                        <a:moveTo>
                          <a:pt x="0" y="373522"/>
                        </a:moveTo>
                        <a:cubicBezTo>
                          <a:pt x="112748" y="188152"/>
                          <a:pt x="225496" y="2782"/>
                          <a:pt x="340319" y="15"/>
                        </a:cubicBezTo>
                        <a:cubicBezTo>
                          <a:pt x="455142" y="-2752"/>
                          <a:pt x="688939" y="356922"/>
                          <a:pt x="688939" y="356922"/>
                        </a:cubicBezTo>
                      </a:path>
                    </a:pathLst>
                  </a:custGeom>
                  <a:ln w="12700" cmpd="sng">
                    <a:solidFill>
                      <a:schemeClr val="tx1"/>
                    </a:solidFill>
                    <a:prstDash val="sysDash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600"/>
                  </a:p>
                </p:txBody>
              </p:sp>
              <p:sp>
                <p:nvSpPr>
                  <p:cNvPr id="22" name="フリーフォーム 21"/>
                  <p:cNvSpPr/>
                  <p:nvPr/>
                </p:nvSpPr>
                <p:spPr>
                  <a:xfrm flipV="1">
                    <a:off x="5882375" y="6177898"/>
                    <a:ext cx="730441" cy="229407"/>
                  </a:xfrm>
                  <a:custGeom>
                    <a:avLst/>
                    <a:gdLst>
                      <a:gd name="connsiteX0" fmla="*/ 0 w 688939"/>
                      <a:gd name="connsiteY0" fmla="*/ 373522 h 373522"/>
                      <a:gd name="connsiteX1" fmla="*/ 340319 w 688939"/>
                      <a:gd name="connsiteY1" fmla="*/ 15 h 373522"/>
                      <a:gd name="connsiteX2" fmla="*/ 688939 w 688939"/>
                      <a:gd name="connsiteY2" fmla="*/ 356922 h 373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8939" h="373522">
                        <a:moveTo>
                          <a:pt x="0" y="373522"/>
                        </a:moveTo>
                        <a:cubicBezTo>
                          <a:pt x="112748" y="188152"/>
                          <a:pt x="225496" y="2782"/>
                          <a:pt x="340319" y="15"/>
                        </a:cubicBezTo>
                        <a:cubicBezTo>
                          <a:pt x="455142" y="-2752"/>
                          <a:pt x="688939" y="356922"/>
                          <a:pt x="688939" y="356922"/>
                        </a:cubicBezTo>
                      </a:path>
                    </a:pathLst>
                  </a:custGeom>
                  <a:ln w="12700" cmpd="sng">
                    <a:solidFill>
                      <a:schemeClr val="tx1"/>
                    </a:solidFill>
                    <a:prstDash val="sysDash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600"/>
                  </a:p>
                </p:txBody>
              </p:sp>
            </p:grpSp>
          </p:grpSp>
          <p:grpSp>
            <p:nvGrpSpPr>
              <p:cNvPr id="35" name="図形グループ 34"/>
              <p:cNvGrpSpPr/>
              <p:nvPr/>
            </p:nvGrpSpPr>
            <p:grpSpPr>
              <a:xfrm>
                <a:off x="4930605" y="5086480"/>
                <a:ext cx="2672726" cy="1414039"/>
                <a:chOff x="4880873" y="5282133"/>
                <a:chExt cx="2978603" cy="1575867"/>
              </a:xfrm>
            </p:grpSpPr>
            <p:sp>
              <p:nvSpPr>
                <p:cNvPr id="36" name="Rectangle 4" descr="Rectangle: Click to edit Master text styles&#10;Second level&#10;Third level&#10;Fourth level&#10;Fifth level"/>
                <p:cNvSpPr>
                  <a:spLocks noChangeArrowheads="1"/>
                </p:cNvSpPr>
                <p:nvPr/>
              </p:nvSpPr>
              <p:spPr bwMode="auto">
                <a:xfrm>
                  <a:off x="5063720" y="5282133"/>
                  <a:ext cx="2774864" cy="2449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6F89F7"/>
                    </a:buClr>
                    <a:buSzPct val="110000"/>
                  </a:pPr>
                  <a:r>
                    <a:rPr lang="ja-JP" altLang="en-US" sz="1600" b="1"/>
                    <a:t>弱結合：</a:t>
                  </a:r>
                  <a:endParaRPr lang="en-US" altLang="ja-JP" sz="1600" dirty="0"/>
                </a:p>
              </p:txBody>
            </p:sp>
            <p:grpSp>
              <p:nvGrpSpPr>
                <p:cNvPr id="37" name="図形グループ 36"/>
                <p:cNvGrpSpPr/>
                <p:nvPr/>
              </p:nvGrpSpPr>
              <p:grpSpPr>
                <a:xfrm>
                  <a:off x="5047754" y="5644719"/>
                  <a:ext cx="2669487" cy="1213281"/>
                  <a:chOff x="4864311" y="1913365"/>
                  <a:chExt cx="2807005" cy="1275783"/>
                </a:xfrm>
              </p:grpSpPr>
              <p:grpSp>
                <p:nvGrpSpPr>
                  <p:cNvPr id="95" name="図形グループ 94"/>
                  <p:cNvGrpSpPr/>
                  <p:nvPr/>
                </p:nvGrpSpPr>
                <p:grpSpPr>
                  <a:xfrm>
                    <a:off x="5001486" y="1913365"/>
                    <a:ext cx="998685" cy="1258850"/>
                    <a:chOff x="5878918" y="4969738"/>
                    <a:chExt cx="998685" cy="1258850"/>
                  </a:xfrm>
                </p:grpSpPr>
                <p:pic>
                  <p:nvPicPr>
                    <p:cNvPr id="118" name="図 117" descr="名称未設定.gif"/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899703" y="4971288"/>
                      <a:ext cx="977900" cy="12573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9" name="図 118" descr="名称未設定.gif"/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5878918" y="4969738"/>
                      <a:ext cx="977900" cy="1257300"/>
                    </a:xfrm>
                    <a:prstGeom prst="rect">
                      <a:avLst/>
                    </a:prstGeom>
                  </p:spPr>
                </p:pic>
              </p:grpSp>
              <p:cxnSp>
                <p:nvCxnSpPr>
                  <p:cNvPr id="96" name="直線矢印コネクタ 95"/>
                  <p:cNvCxnSpPr/>
                  <p:nvPr/>
                </p:nvCxnSpPr>
                <p:spPr>
                  <a:xfrm>
                    <a:off x="4864311" y="3046051"/>
                    <a:ext cx="2807005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7" name="図形グループ 96"/>
                  <p:cNvGrpSpPr/>
                  <p:nvPr/>
                </p:nvGrpSpPr>
                <p:grpSpPr>
                  <a:xfrm>
                    <a:off x="6660150" y="2965154"/>
                    <a:ext cx="613493" cy="71497"/>
                    <a:chOff x="2248840" y="2862426"/>
                    <a:chExt cx="613493" cy="97076"/>
                  </a:xfrm>
                </p:grpSpPr>
                <p:cxnSp>
                  <p:nvCxnSpPr>
                    <p:cNvPr id="112" name="直線コネクタ 111"/>
                    <p:cNvCxnSpPr/>
                    <p:nvPr/>
                  </p:nvCxnSpPr>
                  <p:spPr>
                    <a:xfrm>
                      <a:off x="2248840" y="2862426"/>
                      <a:ext cx="0" cy="9707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" name="直線コネクタ 112"/>
                    <p:cNvCxnSpPr/>
                    <p:nvPr/>
                  </p:nvCxnSpPr>
                  <p:spPr>
                    <a:xfrm>
                      <a:off x="2862333" y="2862426"/>
                      <a:ext cx="0" cy="9707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直線コネクタ 113"/>
                    <p:cNvCxnSpPr/>
                    <p:nvPr/>
                  </p:nvCxnSpPr>
                  <p:spPr>
                    <a:xfrm>
                      <a:off x="2371539" y="2862426"/>
                      <a:ext cx="0" cy="9707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" name="直線コネクタ 114"/>
                    <p:cNvCxnSpPr/>
                    <p:nvPr/>
                  </p:nvCxnSpPr>
                  <p:spPr>
                    <a:xfrm>
                      <a:off x="2494238" y="2862426"/>
                      <a:ext cx="0" cy="9707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直線コネクタ 115"/>
                    <p:cNvCxnSpPr/>
                    <p:nvPr/>
                  </p:nvCxnSpPr>
                  <p:spPr>
                    <a:xfrm>
                      <a:off x="2616937" y="2862426"/>
                      <a:ext cx="0" cy="9707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" name="直線コネクタ 116"/>
                    <p:cNvCxnSpPr/>
                    <p:nvPr/>
                  </p:nvCxnSpPr>
                  <p:spPr>
                    <a:xfrm>
                      <a:off x="2739636" y="2862426"/>
                      <a:ext cx="0" cy="9707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8" name="図形グループ 97"/>
                  <p:cNvGrpSpPr/>
                  <p:nvPr/>
                </p:nvGrpSpPr>
                <p:grpSpPr>
                  <a:xfrm>
                    <a:off x="5194679" y="2965154"/>
                    <a:ext cx="613493" cy="71497"/>
                    <a:chOff x="2401240" y="3014826"/>
                    <a:chExt cx="613493" cy="97076"/>
                  </a:xfrm>
                </p:grpSpPr>
                <p:cxnSp>
                  <p:nvCxnSpPr>
                    <p:cNvPr id="106" name="直線コネクタ 105"/>
                    <p:cNvCxnSpPr/>
                    <p:nvPr/>
                  </p:nvCxnSpPr>
                  <p:spPr>
                    <a:xfrm>
                      <a:off x="2401240" y="3014826"/>
                      <a:ext cx="0" cy="9707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" name="直線コネクタ 106"/>
                    <p:cNvCxnSpPr/>
                    <p:nvPr/>
                  </p:nvCxnSpPr>
                  <p:spPr>
                    <a:xfrm>
                      <a:off x="3014733" y="3014826"/>
                      <a:ext cx="0" cy="9707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" name="直線コネクタ 107"/>
                    <p:cNvCxnSpPr/>
                    <p:nvPr/>
                  </p:nvCxnSpPr>
                  <p:spPr>
                    <a:xfrm>
                      <a:off x="2523939" y="3014826"/>
                      <a:ext cx="0" cy="9707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" name="直線コネクタ 108"/>
                    <p:cNvCxnSpPr/>
                    <p:nvPr/>
                  </p:nvCxnSpPr>
                  <p:spPr>
                    <a:xfrm>
                      <a:off x="2646638" y="3014826"/>
                      <a:ext cx="0" cy="9707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直線コネクタ 109"/>
                    <p:cNvCxnSpPr/>
                    <p:nvPr/>
                  </p:nvCxnSpPr>
                  <p:spPr>
                    <a:xfrm>
                      <a:off x="2769337" y="3014826"/>
                      <a:ext cx="0" cy="9707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" name="直線コネクタ 110"/>
                    <p:cNvCxnSpPr/>
                    <p:nvPr/>
                  </p:nvCxnSpPr>
                  <p:spPr>
                    <a:xfrm>
                      <a:off x="2892036" y="3014826"/>
                      <a:ext cx="0" cy="9707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9" name="正方形/長方形 98"/>
                  <p:cNvSpPr/>
                  <p:nvPr/>
                </p:nvSpPr>
                <p:spPr>
                  <a:xfrm>
                    <a:off x="6220146" y="2930929"/>
                    <a:ext cx="105836" cy="21168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600"/>
                  </a:p>
                </p:txBody>
              </p:sp>
              <p:sp>
                <p:nvSpPr>
                  <p:cNvPr id="100" name="等号 99"/>
                  <p:cNvSpPr/>
                  <p:nvPr/>
                </p:nvSpPr>
                <p:spPr>
                  <a:xfrm rot="17611788">
                    <a:off x="6104329" y="2872084"/>
                    <a:ext cx="317064" cy="317064"/>
                  </a:xfrm>
                  <a:prstGeom prst="mathEqual">
                    <a:avLst>
                      <a:gd name="adj1" fmla="val 10893"/>
                      <a:gd name="adj2" fmla="val 18074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60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01" name="図形グループ 100"/>
                  <p:cNvGrpSpPr/>
                  <p:nvPr/>
                </p:nvGrpSpPr>
                <p:grpSpPr>
                  <a:xfrm flipH="1">
                    <a:off x="6462405" y="1913365"/>
                    <a:ext cx="998685" cy="1258850"/>
                    <a:chOff x="5878918" y="4969738"/>
                    <a:chExt cx="998685" cy="1258850"/>
                  </a:xfrm>
                </p:grpSpPr>
                <p:pic>
                  <p:nvPicPr>
                    <p:cNvPr id="104" name="図 103" descr="名称未設定.gif"/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899703" y="4971288"/>
                      <a:ext cx="977900" cy="12573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5" name="図 104" descr="名称未設定.gif"/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5878918" y="4969738"/>
                      <a:ext cx="977900" cy="1257300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102" name="フリーフォーム 101"/>
                  <p:cNvSpPr/>
                  <p:nvPr/>
                </p:nvSpPr>
                <p:spPr>
                  <a:xfrm>
                    <a:off x="5344761" y="2143481"/>
                    <a:ext cx="330025" cy="126635"/>
                  </a:xfrm>
                  <a:custGeom>
                    <a:avLst/>
                    <a:gdLst>
                      <a:gd name="connsiteX0" fmla="*/ 0 w 1409700"/>
                      <a:gd name="connsiteY0" fmla="*/ 200043 h 209568"/>
                      <a:gd name="connsiteX1" fmla="*/ 695325 w 1409700"/>
                      <a:gd name="connsiteY1" fmla="*/ 18 h 209568"/>
                      <a:gd name="connsiteX2" fmla="*/ 1409700 w 1409700"/>
                      <a:gd name="connsiteY2" fmla="*/ 209568 h 209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409700" h="209568">
                        <a:moveTo>
                          <a:pt x="0" y="200043"/>
                        </a:moveTo>
                        <a:cubicBezTo>
                          <a:pt x="230187" y="99236"/>
                          <a:pt x="460375" y="-1570"/>
                          <a:pt x="695325" y="18"/>
                        </a:cubicBezTo>
                        <a:cubicBezTo>
                          <a:pt x="930275" y="1605"/>
                          <a:pt x="1409700" y="209568"/>
                          <a:pt x="1409700" y="209568"/>
                        </a:cubicBezTo>
                      </a:path>
                    </a:pathLst>
                  </a:custGeom>
                  <a:ln>
                    <a:solidFill>
                      <a:srgbClr val="FF0000"/>
                    </a:solidFill>
                    <a:prstDash val="sysDot"/>
                    <a:headEnd type="triangle"/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600"/>
                  </a:p>
                </p:txBody>
              </p:sp>
              <p:sp>
                <p:nvSpPr>
                  <p:cNvPr id="103" name="フリーフォーム 102"/>
                  <p:cNvSpPr/>
                  <p:nvPr/>
                </p:nvSpPr>
                <p:spPr>
                  <a:xfrm>
                    <a:off x="6796059" y="2132309"/>
                    <a:ext cx="330025" cy="126635"/>
                  </a:xfrm>
                  <a:custGeom>
                    <a:avLst/>
                    <a:gdLst>
                      <a:gd name="connsiteX0" fmla="*/ 0 w 1409700"/>
                      <a:gd name="connsiteY0" fmla="*/ 200043 h 209568"/>
                      <a:gd name="connsiteX1" fmla="*/ 695325 w 1409700"/>
                      <a:gd name="connsiteY1" fmla="*/ 18 h 209568"/>
                      <a:gd name="connsiteX2" fmla="*/ 1409700 w 1409700"/>
                      <a:gd name="connsiteY2" fmla="*/ 209568 h 209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409700" h="209568">
                        <a:moveTo>
                          <a:pt x="0" y="200043"/>
                        </a:moveTo>
                        <a:cubicBezTo>
                          <a:pt x="230187" y="99236"/>
                          <a:pt x="460375" y="-1570"/>
                          <a:pt x="695325" y="18"/>
                        </a:cubicBezTo>
                        <a:cubicBezTo>
                          <a:pt x="930275" y="1605"/>
                          <a:pt x="1409700" y="209568"/>
                          <a:pt x="1409700" y="209568"/>
                        </a:cubicBezTo>
                      </a:path>
                    </a:pathLst>
                  </a:custGeom>
                  <a:ln>
                    <a:solidFill>
                      <a:srgbClr val="FF0000"/>
                    </a:solidFill>
                    <a:prstDash val="sysDot"/>
                    <a:headEnd type="triangle"/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600"/>
                  </a:p>
                </p:txBody>
              </p:sp>
            </p:grpSp>
            <p:sp>
              <p:nvSpPr>
                <p:cNvPr id="38" name="正方形/長方形 37"/>
                <p:cNvSpPr/>
                <p:nvPr/>
              </p:nvSpPr>
              <p:spPr>
                <a:xfrm>
                  <a:off x="5505777" y="5544556"/>
                  <a:ext cx="370764" cy="6517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1600" i="1" dirty="0">
                      <a:solidFill>
                        <a:srgbClr val="000000"/>
                      </a:solidFill>
                    </a:rPr>
                    <a:t>K’</a:t>
                  </a:r>
                  <a:endParaRPr lang="ja-JP" alt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" name="正方形/長方形 38"/>
                <p:cNvSpPr/>
                <p:nvPr/>
              </p:nvSpPr>
              <p:spPr>
                <a:xfrm>
                  <a:off x="6884408" y="5544556"/>
                  <a:ext cx="334175" cy="3772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1600" i="1" dirty="0">
                      <a:solidFill>
                        <a:srgbClr val="000000"/>
                      </a:solidFill>
                    </a:rPr>
                    <a:t>K</a:t>
                  </a:r>
                  <a:endParaRPr lang="ja-JP" altLang="en-US" sz="1600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40" name="直線コネクタ 39"/>
                <p:cNvCxnSpPr/>
                <p:nvPr/>
              </p:nvCxnSpPr>
              <p:spPr bwMode="auto">
                <a:xfrm>
                  <a:off x="6026270" y="6389385"/>
                  <a:ext cx="153047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線コネクタ 40"/>
                <p:cNvCxnSpPr/>
                <p:nvPr/>
              </p:nvCxnSpPr>
              <p:spPr bwMode="auto">
                <a:xfrm>
                  <a:off x="6026270" y="6525785"/>
                  <a:ext cx="153047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線コネクタ 41"/>
                <p:cNvCxnSpPr/>
                <p:nvPr/>
              </p:nvCxnSpPr>
              <p:spPr bwMode="auto">
                <a:xfrm>
                  <a:off x="6026270" y="6254248"/>
                  <a:ext cx="153047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線コネクタ 42"/>
                <p:cNvCxnSpPr/>
                <p:nvPr/>
              </p:nvCxnSpPr>
              <p:spPr bwMode="auto">
                <a:xfrm>
                  <a:off x="6026270" y="5982712"/>
                  <a:ext cx="153047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線コネクタ 43"/>
                <p:cNvCxnSpPr/>
                <p:nvPr/>
              </p:nvCxnSpPr>
              <p:spPr bwMode="auto">
                <a:xfrm>
                  <a:off x="6026270" y="6119112"/>
                  <a:ext cx="153047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線コネクタ 44"/>
                <p:cNvCxnSpPr/>
                <p:nvPr/>
              </p:nvCxnSpPr>
              <p:spPr bwMode="auto">
                <a:xfrm>
                  <a:off x="6026270" y="5847574"/>
                  <a:ext cx="153047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線コネクタ 45"/>
                <p:cNvCxnSpPr/>
                <p:nvPr/>
              </p:nvCxnSpPr>
              <p:spPr bwMode="auto">
                <a:xfrm>
                  <a:off x="6523078" y="6391912"/>
                  <a:ext cx="153047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線コネクタ 46"/>
                <p:cNvCxnSpPr/>
                <p:nvPr/>
              </p:nvCxnSpPr>
              <p:spPr bwMode="auto">
                <a:xfrm>
                  <a:off x="6523078" y="6528311"/>
                  <a:ext cx="153047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線コネクタ 47"/>
                <p:cNvCxnSpPr/>
                <p:nvPr/>
              </p:nvCxnSpPr>
              <p:spPr bwMode="auto">
                <a:xfrm>
                  <a:off x="6523078" y="6256774"/>
                  <a:ext cx="153047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線コネクタ 48"/>
                <p:cNvCxnSpPr/>
                <p:nvPr/>
              </p:nvCxnSpPr>
              <p:spPr bwMode="auto">
                <a:xfrm>
                  <a:off x="6523078" y="5985237"/>
                  <a:ext cx="153047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線コネクタ 49"/>
                <p:cNvCxnSpPr/>
                <p:nvPr/>
              </p:nvCxnSpPr>
              <p:spPr bwMode="auto">
                <a:xfrm>
                  <a:off x="6523078" y="6120374"/>
                  <a:ext cx="153047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線コネクタ 50"/>
                <p:cNvCxnSpPr/>
                <p:nvPr/>
              </p:nvCxnSpPr>
              <p:spPr bwMode="auto">
                <a:xfrm>
                  <a:off x="6523078" y="5850100"/>
                  <a:ext cx="153047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線コネクタ 51"/>
                <p:cNvCxnSpPr/>
                <p:nvPr/>
              </p:nvCxnSpPr>
              <p:spPr bwMode="auto">
                <a:xfrm>
                  <a:off x="6275240" y="6372880"/>
                  <a:ext cx="153047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線コネクタ 52"/>
                <p:cNvCxnSpPr/>
                <p:nvPr/>
              </p:nvCxnSpPr>
              <p:spPr bwMode="auto">
                <a:xfrm>
                  <a:off x="6275240" y="6509280"/>
                  <a:ext cx="153047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線コネクタ 53"/>
                <p:cNvCxnSpPr/>
                <p:nvPr/>
              </p:nvCxnSpPr>
              <p:spPr bwMode="auto">
                <a:xfrm>
                  <a:off x="6275240" y="6237743"/>
                  <a:ext cx="153047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線コネクタ 54"/>
                <p:cNvCxnSpPr/>
                <p:nvPr/>
              </p:nvCxnSpPr>
              <p:spPr bwMode="auto">
                <a:xfrm>
                  <a:off x="6275240" y="5966206"/>
                  <a:ext cx="153047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線コネクタ 55"/>
                <p:cNvCxnSpPr/>
                <p:nvPr/>
              </p:nvCxnSpPr>
              <p:spPr bwMode="auto">
                <a:xfrm>
                  <a:off x="6275240" y="6101343"/>
                  <a:ext cx="153047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線コネクタ 56"/>
                <p:cNvCxnSpPr/>
                <p:nvPr/>
              </p:nvCxnSpPr>
              <p:spPr bwMode="auto">
                <a:xfrm>
                  <a:off x="6275240" y="5831068"/>
                  <a:ext cx="153047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線コネクタ 57"/>
                <p:cNvCxnSpPr/>
                <p:nvPr/>
              </p:nvCxnSpPr>
              <p:spPr bwMode="auto">
                <a:xfrm>
                  <a:off x="6275240" y="6405040"/>
                  <a:ext cx="153047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線コネクタ 58"/>
                <p:cNvCxnSpPr/>
                <p:nvPr/>
              </p:nvCxnSpPr>
              <p:spPr bwMode="auto">
                <a:xfrm>
                  <a:off x="6275240" y="6541440"/>
                  <a:ext cx="153047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線コネクタ 59"/>
                <p:cNvCxnSpPr/>
                <p:nvPr/>
              </p:nvCxnSpPr>
              <p:spPr bwMode="auto">
                <a:xfrm>
                  <a:off x="6275240" y="6269903"/>
                  <a:ext cx="153047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線コネクタ 60"/>
                <p:cNvCxnSpPr/>
                <p:nvPr/>
              </p:nvCxnSpPr>
              <p:spPr bwMode="auto">
                <a:xfrm>
                  <a:off x="6275240" y="5998366"/>
                  <a:ext cx="153047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線コネクタ 61"/>
                <p:cNvCxnSpPr/>
                <p:nvPr/>
              </p:nvCxnSpPr>
              <p:spPr bwMode="auto">
                <a:xfrm>
                  <a:off x="6275240" y="6133503"/>
                  <a:ext cx="153047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線コネクタ 62"/>
                <p:cNvCxnSpPr/>
                <p:nvPr/>
              </p:nvCxnSpPr>
              <p:spPr bwMode="auto">
                <a:xfrm>
                  <a:off x="6275240" y="5863228"/>
                  <a:ext cx="153047" cy="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4" name="図形グループ 63"/>
                <p:cNvGrpSpPr/>
                <p:nvPr/>
              </p:nvGrpSpPr>
              <p:grpSpPr>
                <a:xfrm>
                  <a:off x="6190208" y="5831068"/>
                  <a:ext cx="325762" cy="30810"/>
                  <a:chOff x="16300061" y="9922736"/>
                  <a:chExt cx="857638" cy="81115"/>
                </a:xfrm>
              </p:grpSpPr>
              <p:cxnSp>
                <p:nvCxnSpPr>
                  <p:cNvPr id="91" name="直線コネクタ 90"/>
                  <p:cNvCxnSpPr/>
                  <p:nvPr/>
                </p:nvCxnSpPr>
                <p:spPr bwMode="auto">
                  <a:xfrm>
                    <a:off x="16963247" y="9926969"/>
                    <a:ext cx="194452" cy="43456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  <a:prstDash val="sysDash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直線コネクタ 91"/>
                  <p:cNvCxnSpPr/>
                  <p:nvPr/>
                </p:nvCxnSpPr>
                <p:spPr bwMode="auto">
                  <a:xfrm>
                    <a:off x="16300061" y="9959960"/>
                    <a:ext cx="194452" cy="43456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  <a:prstDash val="sysDash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直線コネクタ 92"/>
                  <p:cNvCxnSpPr/>
                  <p:nvPr/>
                </p:nvCxnSpPr>
                <p:spPr bwMode="auto">
                  <a:xfrm flipV="1">
                    <a:off x="16300061" y="9922736"/>
                    <a:ext cx="194452" cy="35028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  <a:prstDash val="sysDash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直線コネクタ 93"/>
                  <p:cNvCxnSpPr/>
                  <p:nvPr/>
                </p:nvCxnSpPr>
                <p:spPr bwMode="auto">
                  <a:xfrm flipV="1">
                    <a:off x="16963247" y="9968823"/>
                    <a:ext cx="194452" cy="35028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  <a:prstDash val="sysDash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5" name="図形グループ 64"/>
                <p:cNvGrpSpPr/>
                <p:nvPr/>
              </p:nvGrpSpPr>
              <p:grpSpPr>
                <a:xfrm>
                  <a:off x="6190208" y="5967032"/>
                  <a:ext cx="325762" cy="30810"/>
                  <a:chOff x="16295828" y="10274493"/>
                  <a:chExt cx="857638" cy="81115"/>
                </a:xfrm>
              </p:grpSpPr>
              <p:cxnSp>
                <p:nvCxnSpPr>
                  <p:cNvPr id="87" name="直線コネクタ 86"/>
                  <p:cNvCxnSpPr/>
                  <p:nvPr/>
                </p:nvCxnSpPr>
                <p:spPr bwMode="auto">
                  <a:xfrm>
                    <a:off x="16959014" y="10278726"/>
                    <a:ext cx="194452" cy="43456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  <a:prstDash val="sysDash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直線コネクタ 87"/>
                  <p:cNvCxnSpPr/>
                  <p:nvPr/>
                </p:nvCxnSpPr>
                <p:spPr bwMode="auto">
                  <a:xfrm>
                    <a:off x="16295828" y="10311717"/>
                    <a:ext cx="194452" cy="43456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  <a:prstDash val="sysDash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直線コネクタ 88"/>
                  <p:cNvCxnSpPr/>
                  <p:nvPr/>
                </p:nvCxnSpPr>
                <p:spPr bwMode="auto">
                  <a:xfrm flipV="1">
                    <a:off x="16295828" y="10274493"/>
                    <a:ext cx="194452" cy="35028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  <a:prstDash val="sysDash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直線コネクタ 89"/>
                  <p:cNvCxnSpPr/>
                  <p:nvPr/>
                </p:nvCxnSpPr>
                <p:spPr bwMode="auto">
                  <a:xfrm flipV="1">
                    <a:off x="16959014" y="10320580"/>
                    <a:ext cx="194452" cy="35028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  <a:prstDash val="sysDash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6" name="図形グループ 65"/>
                <p:cNvGrpSpPr/>
                <p:nvPr/>
              </p:nvGrpSpPr>
              <p:grpSpPr>
                <a:xfrm>
                  <a:off x="6190208" y="6102996"/>
                  <a:ext cx="325762" cy="30810"/>
                  <a:chOff x="16300061" y="9922736"/>
                  <a:chExt cx="857638" cy="81115"/>
                </a:xfrm>
              </p:grpSpPr>
              <p:cxnSp>
                <p:nvCxnSpPr>
                  <p:cNvPr id="83" name="直線コネクタ 82"/>
                  <p:cNvCxnSpPr/>
                  <p:nvPr/>
                </p:nvCxnSpPr>
                <p:spPr bwMode="auto">
                  <a:xfrm>
                    <a:off x="16963247" y="9926969"/>
                    <a:ext cx="194452" cy="43456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  <a:prstDash val="sysDash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直線コネクタ 83"/>
                  <p:cNvCxnSpPr/>
                  <p:nvPr/>
                </p:nvCxnSpPr>
                <p:spPr bwMode="auto">
                  <a:xfrm>
                    <a:off x="16300061" y="9959960"/>
                    <a:ext cx="194452" cy="43456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  <a:prstDash val="sysDash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直線コネクタ 84"/>
                  <p:cNvCxnSpPr/>
                  <p:nvPr/>
                </p:nvCxnSpPr>
                <p:spPr bwMode="auto">
                  <a:xfrm flipV="1">
                    <a:off x="16300061" y="9922736"/>
                    <a:ext cx="194452" cy="35028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  <a:prstDash val="sysDash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直線コネクタ 85"/>
                  <p:cNvCxnSpPr/>
                  <p:nvPr/>
                </p:nvCxnSpPr>
                <p:spPr bwMode="auto">
                  <a:xfrm flipV="1">
                    <a:off x="16963247" y="9968823"/>
                    <a:ext cx="194452" cy="35028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  <a:prstDash val="sysDash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7" name="図形グループ 66"/>
                <p:cNvGrpSpPr/>
                <p:nvPr/>
              </p:nvGrpSpPr>
              <p:grpSpPr>
                <a:xfrm>
                  <a:off x="6190208" y="6238960"/>
                  <a:ext cx="325762" cy="30810"/>
                  <a:chOff x="16295828" y="10274493"/>
                  <a:chExt cx="857638" cy="81115"/>
                </a:xfrm>
              </p:grpSpPr>
              <p:cxnSp>
                <p:nvCxnSpPr>
                  <p:cNvPr id="79" name="直線コネクタ 78"/>
                  <p:cNvCxnSpPr/>
                  <p:nvPr/>
                </p:nvCxnSpPr>
                <p:spPr bwMode="auto">
                  <a:xfrm>
                    <a:off x="16959014" y="10278726"/>
                    <a:ext cx="194452" cy="43456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  <a:prstDash val="sysDash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直線コネクタ 79"/>
                  <p:cNvCxnSpPr/>
                  <p:nvPr/>
                </p:nvCxnSpPr>
                <p:spPr bwMode="auto">
                  <a:xfrm>
                    <a:off x="16295828" y="10311717"/>
                    <a:ext cx="194452" cy="43456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  <a:prstDash val="sysDash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直線コネクタ 80"/>
                  <p:cNvCxnSpPr/>
                  <p:nvPr/>
                </p:nvCxnSpPr>
                <p:spPr bwMode="auto">
                  <a:xfrm flipV="1">
                    <a:off x="16295828" y="10274493"/>
                    <a:ext cx="194452" cy="35028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  <a:prstDash val="sysDash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直線コネクタ 81"/>
                  <p:cNvCxnSpPr/>
                  <p:nvPr/>
                </p:nvCxnSpPr>
                <p:spPr bwMode="auto">
                  <a:xfrm flipV="1">
                    <a:off x="16959014" y="10320580"/>
                    <a:ext cx="194452" cy="35028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  <a:prstDash val="sysDash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8" name="図形グループ 67"/>
                <p:cNvGrpSpPr/>
                <p:nvPr/>
              </p:nvGrpSpPr>
              <p:grpSpPr>
                <a:xfrm>
                  <a:off x="6190208" y="6374924"/>
                  <a:ext cx="325762" cy="30810"/>
                  <a:chOff x="16300061" y="9922736"/>
                  <a:chExt cx="857638" cy="81115"/>
                </a:xfrm>
              </p:grpSpPr>
              <p:cxnSp>
                <p:nvCxnSpPr>
                  <p:cNvPr id="75" name="直線コネクタ 74"/>
                  <p:cNvCxnSpPr/>
                  <p:nvPr/>
                </p:nvCxnSpPr>
                <p:spPr bwMode="auto">
                  <a:xfrm>
                    <a:off x="16963247" y="9926969"/>
                    <a:ext cx="194452" cy="43456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  <a:prstDash val="sysDash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直線コネクタ 75"/>
                  <p:cNvCxnSpPr/>
                  <p:nvPr/>
                </p:nvCxnSpPr>
                <p:spPr bwMode="auto">
                  <a:xfrm>
                    <a:off x="16300061" y="9959960"/>
                    <a:ext cx="194452" cy="43456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  <a:prstDash val="sysDash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直線コネクタ 76"/>
                  <p:cNvCxnSpPr/>
                  <p:nvPr/>
                </p:nvCxnSpPr>
                <p:spPr bwMode="auto">
                  <a:xfrm flipV="1">
                    <a:off x="16300061" y="9922736"/>
                    <a:ext cx="194452" cy="35028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  <a:prstDash val="sysDash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直線コネクタ 77"/>
                  <p:cNvCxnSpPr/>
                  <p:nvPr/>
                </p:nvCxnSpPr>
                <p:spPr bwMode="auto">
                  <a:xfrm flipV="1">
                    <a:off x="16963247" y="9968823"/>
                    <a:ext cx="194452" cy="35028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  <a:prstDash val="sysDash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9" name="図形グループ 68"/>
                <p:cNvGrpSpPr/>
                <p:nvPr/>
              </p:nvGrpSpPr>
              <p:grpSpPr>
                <a:xfrm>
                  <a:off x="6190208" y="6510888"/>
                  <a:ext cx="325762" cy="30810"/>
                  <a:chOff x="16295828" y="10274493"/>
                  <a:chExt cx="857638" cy="81115"/>
                </a:xfrm>
              </p:grpSpPr>
              <p:cxnSp>
                <p:nvCxnSpPr>
                  <p:cNvPr id="71" name="直線コネクタ 70"/>
                  <p:cNvCxnSpPr/>
                  <p:nvPr/>
                </p:nvCxnSpPr>
                <p:spPr bwMode="auto">
                  <a:xfrm>
                    <a:off x="16959014" y="10278726"/>
                    <a:ext cx="194452" cy="43456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  <a:prstDash val="sysDash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直線コネクタ 71"/>
                  <p:cNvCxnSpPr/>
                  <p:nvPr/>
                </p:nvCxnSpPr>
                <p:spPr bwMode="auto">
                  <a:xfrm>
                    <a:off x="16295828" y="10311717"/>
                    <a:ext cx="194452" cy="43456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  <a:prstDash val="sysDash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直線コネクタ 72"/>
                  <p:cNvCxnSpPr/>
                  <p:nvPr/>
                </p:nvCxnSpPr>
                <p:spPr bwMode="auto">
                  <a:xfrm flipV="1">
                    <a:off x="16295828" y="10274493"/>
                    <a:ext cx="194452" cy="35028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  <a:prstDash val="sysDash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直線コネクタ 73"/>
                  <p:cNvCxnSpPr/>
                  <p:nvPr/>
                </p:nvCxnSpPr>
                <p:spPr bwMode="auto">
                  <a:xfrm flipV="1">
                    <a:off x="16959014" y="10320580"/>
                    <a:ext cx="194452" cy="35028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  <a:prstDash val="sysDash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0" name="角丸四角形 69"/>
                <p:cNvSpPr/>
                <p:nvPr/>
              </p:nvSpPr>
              <p:spPr>
                <a:xfrm>
                  <a:off x="4880873" y="5302698"/>
                  <a:ext cx="2978603" cy="1555302"/>
                </a:xfrm>
                <a:prstGeom prst="roundRect">
                  <a:avLst>
                    <a:gd name="adj" fmla="val 6370"/>
                  </a:avLst>
                </a:prstGeom>
                <a:noFill/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</p:grpSp>
        </p:grpSp>
        <p:sp>
          <p:nvSpPr>
            <p:cNvPr id="124" name="左右矢印 123"/>
            <p:cNvSpPr/>
            <p:nvPr/>
          </p:nvSpPr>
          <p:spPr>
            <a:xfrm>
              <a:off x="4141870" y="5470008"/>
              <a:ext cx="860260" cy="374325"/>
            </a:xfrm>
            <a:prstGeom prst="leftRightArrow">
              <a:avLst/>
            </a:prstGeom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/>
                <a:t>？</a:t>
              </a:r>
            </a:p>
          </p:txBody>
        </p:sp>
      </p:grpSp>
      <p:sp>
        <p:nvSpPr>
          <p:cNvPr id="127" name="スライド番号プレースホルダー 1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6041-1EDA-E94D-86F3-DBBEB1D991AC}" type="slidenum">
              <a:rPr lang="ja-JP" altLang="en-US" smtClean="0"/>
              <a:pPr/>
              <a:t>21</a:t>
            </a:fld>
            <a:r>
              <a:rPr lang="en-US" altLang="ja-JP"/>
              <a:t>/31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906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609600" y="152400"/>
            <a:ext cx="544258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ja-JP" altLang="en-US" sz="3200" dirty="0">
                <a:solidFill>
                  <a:schemeClr val="tx1"/>
                </a:solidFill>
                <a:cs typeface="Calibri"/>
              </a:rPr>
              <a:t>有限系の固有状態</a:t>
            </a:r>
            <a:endParaRPr kumimoji="0" lang="en-US" altLang="ja-JP" sz="3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55" name="Line 3"/>
          <p:cNvSpPr>
            <a:spLocks noChangeShapeType="1"/>
          </p:cNvSpPr>
          <p:nvPr/>
        </p:nvSpPr>
        <p:spPr bwMode="auto">
          <a:xfrm>
            <a:off x="0" y="8381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latin typeface="Calibri"/>
              <a:ea typeface="ＭＳ Ｐゴシック" pitchFamily="-29" charset="-128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/>
              <p:cNvSpPr txBox="1"/>
              <p:nvPr/>
            </p:nvSpPr>
            <p:spPr>
              <a:xfrm>
                <a:off x="993838" y="838188"/>
                <a:ext cx="7156324" cy="130375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dirty="0">
                    <a:solidFill>
                      <a:srgbClr val="0000FF"/>
                    </a:solidFill>
                  </a:rPr>
                  <a:t>（端付近の）固有状態</a:t>
                </a:r>
                <a:r>
                  <a:rPr lang="en-US" altLang="ja-JP" sz="20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ja-JP" sz="2000" dirty="0"/>
                  <a:t>= </a:t>
                </a:r>
                <a:r>
                  <a:rPr lang="en-US" altLang="ja-JP" sz="2000" dirty="0" err="1"/>
                  <a:t>Σ</a:t>
                </a:r>
                <a:r>
                  <a:rPr lang="en-US" altLang="ja-JP" sz="2000" dirty="0"/>
                  <a:t> (</a:t>
                </a:r>
                <a:r>
                  <a:rPr lang="ja-JP" altLang="en-US" sz="2000" dirty="0"/>
                  <a:t>独立なモード</a:t>
                </a:r>
                <a:r>
                  <a:rPr lang="en-US" altLang="ja-JP" sz="2000" dirty="0"/>
                  <a:t>) = </a:t>
                </a:r>
                <a:r>
                  <a:rPr lang="en-US" altLang="ja-JP" sz="2000" dirty="0" err="1"/>
                  <a:t>Σ</a:t>
                </a:r>
                <a:r>
                  <a:rPr lang="en-US" altLang="ja-JP" sz="2000" dirty="0"/>
                  <a:t> (</a:t>
                </a:r>
                <a:r>
                  <a:rPr lang="ja-JP" altLang="en-US" sz="2000" dirty="0"/>
                  <a:t>進行波</a:t>
                </a:r>
                <a:r>
                  <a:rPr lang="en-US" altLang="ja-JP" sz="2000" dirty="0"/>
                  <a:t>) + </a:t>
                </a:r>
                <a:r>
                  <a:rPr lang="en-US" altLang="ja-JP" sz="2000" dirty="0" err="1"/>
                  <a:t>Σ</a:t>
                </a:r>
                <a:r>
                  <a:rPr lang="en-US" altLang="ja-JP" sz="2000" dirty="0"/>
                  <a:t>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(</a:t>
                </a:r>
                <a:r>
                  <a:rPr lang="ja-JP" altLang="en-US" sz="2000" dirty="0">
                    <a:solidFill>
                      <a:srgbClr val="FF0000"/>
                    </a:solidFill>
                  </a:rPr>
                  <a:t>減衰波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)</a:t>
                </a:r>
                <a:endParaRPr lang="en-US" altLang="ja-JP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ja-JP" sz="20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sub>
                      </m:sSub>
                      <m:d>
                        <m:dPr>
                          <m:ctrlPr>
                            <a:rPr lang="mr-IN" altLang="ja-JP" sz="20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mr-IN" altLang="ja-JP" sz="2000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ℓ</m:t>
                          </m:r>
                        </m:e>
                      </m:d>
                      <m:r>
                        <a:rPr lang="en-US" altLang="ja-JP" sz="20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𝜏</m:t>
                          </m:r>
                          <m:r>
                            <a:rPr lang="en-US" altLang="ja-JP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=±1</m:t>
                          </m:r>
                        </m:sub>
                        <m:sup/>
                        <m:e>
                          <m:limLow>
                            <m:limLow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en-US" altLang="ja-JP" sz="2000" i="1">
                                      <a:latin typeface="Cambria Math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mr-IN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mr-IN" altLang="ja-JP" sz="20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ℓ</m:t>
                                      </m:r>
                                    </m:e>
                                  </m:d>
                                </m:e>
                              </m:groupChr>
                            </m:e>
                            <m:lim>
                              <m:r>
                                <m:rPr>
                                  <m:nor/>
                                </m:rPr>
                                <a:rPr lang="en-US" altLang="ja-JP" sz="2000" b="0" i="0" smtClean="0">
                                  <a:latin typeface="Cambria Math" charset="0"/>
                                </a:rPr>
                                <m:t>env</m:t>
                              </m:r>
                              <m:r>
                                <m:rPr>
                                  <m:nor/>
                                </m:rPr>
                                <a:rPr lang="en-US" altLang="ja-JP" sz="2000" b="0" i="0" smtClean="0">
                                  <a:latin typeface="Cambria Math" charset="0"/>
                                </a:rPr>
                                <m:t>. </m:t>
                              </m:r>
                              <m:r>
                                <m:rPr>
                                  <m:nor/>
                                </m:rPr>
                                <a:rPr lang="en-US" altLang="ja-JP" sz="2000" b="0" i="0" smtClean="0">
                                  <a:latin typeface="Cambria Math" charset="0"/>
                                </a:rPr>
                                <m:t>f</m:t>
                              </m:r>
                            </m:lim>
                          </m:limLow>
                          <m:sSup>
                            <m:sSupPr>
                              <m:ctrlPr>
                                <a:rPr lang="mr-IN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000" i="1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altLang="ja-JP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𝜏</m:t>
                              </m:r>
                              <m:r>
                                <a:rPr lang="en-US" altLang="ja-JP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𝐾</m:t>
                              </m:r>
                              <m:r>
                                <a:rPr lang="mr-IN" altLang="ja-JP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ℓ</m:t>
                              </m:r>
                            </m:sup>
                          </m:sSup>
                        </m:e>
                      </m:nary>
                      <m:r>
                        <a:rPr lang="en-US" altLang="ja-JP" sz="2000" b="0" i="1" smtClean="0">
                          <a:latin typeface="Cambria Math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is-I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𝜎</m:t>
                              </m:r>
                              <m:r>
                                <a:rPr lang="en-US" altLang="ja-JP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𝜎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charset="0"/>
                                </a:rPr>
                                <m:t>𝑐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0" i="1" smtClean="0">
                                      <a:latin typeface="Cambria Math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𝜎</m:t>
                                  </m:r>
                                </m:sub>
                              </m:sSub>
                            </m:sub>
                          </m:sSub>
                          <m:sSubSup>
                            <m:sSubSupPr>
                              <m:ctrlPr>
                                <a:rPr lang="en-US" altLang="ja-JP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0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𝜆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ja-JP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𝜎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mr-IN" altLang="ja-JP" sz="20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ℓ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altLang="ja-JP" sz="2000" dirty="0"/>
              </a:p>
            </p:txBody>
          </p:sp>
        </mc:Choice>
        <mc:Fallback xmlns="">
          <p:sp>
            <p:nvSpPr>
              <p:cNvPr id="53" name="テキスト ボックス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838" y="838188"/>
                <a:ext cx="7156324" cy="1303755"/>
              </a:xfrm>
              <a:prstGeom prst="rect">
                <a:avLst/>
              </a:prstGeom>
              <a:blipFill rotWithShape="0">
                <a:blip r:embed="rId4"/>
                <a:stretch>
                  <a:fillRect l="-765" t="-3241" r="-8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図形グループ 7"/>
          <p:cNvGrpSpPr/>
          <p:nvPr/>
        </p:nvGrpSpPr>
        <p:grpSpPr>
          <a:xfrm>
            <a:off x="1818629" y="2230605"/>
            <a:ext cx="5506742" cy="1070957"/>
            <a:chOff x="1741673" y="2859082"/>
            <a:chExt cx="5506742" cy="1070957"/>
          </a:xfrm>
        </p:grpSpPr>
        <p:sp>
          <p:nvSpPr>
            <p:cNvPr id="62" name="正方形/長方形 61"/>
            <p:cNvSpPr/>
            <p:nvPr/>
          </p:nvSpPr>
          <p:spPr>
            <a:xfrm>
              <a:off x="3417118" y="3227851"/>
              <a:ext cx="256732" cy="3334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b="1" dirty="0"/>
                <a:t>=</a:t>
              </a:r>
              <a:endParaRPr lang="ja-JP" altLang="en-US" sz="2000" b="1" dirty="0"/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5320019" y="3227851"/>
              <a:ext cx="232051" cy="3334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b="1" dirty="0"/>
                <a:t>+</a:t>
              </a:r>
              <a:endParaRPr lang="ja-JP" altLang="en-US" sz="2000" b="1" dirty="0"/>
            </a:p>
          </p:txBody>
        </p:sp>
        <p:pic>
          <p:nvPicPr>
            <p:cNvPr id="68" name="図 67" descr="0704_tra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761" y="2887864"/>
              <a:ext cx="1568347" cy="1013392"/>
            </a:xfrm>
            <a:prstGeom prst="rect">
              <a:avLst/>
            </a:prstGeom>
          </p:spPr>
        </p:pic>
        <p:pic>
          <p:nvPicPr>
            <p:cNvPr id="72" name="図 71" descr="0704_wf_minB_phiA_large.ep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673" y="2887864"/>
              <a:ext cx="1636534" cy="1013392"/>
            </a:xfrm>
            <a:prstGeom prst="rect">
              <a:avLst/>
            </a:prstGeom>
          </p:spPr>
        </p:pic>
        <p:pic>
          <p:nvPicPr>
            <p:cNvPr id="76" name="図 75" descr="0704_evaB.eps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981" y="2859082"/>
              <a:ext cx="1657434" cy="1070957"/>
            </a:xfrm>
            <a:prstGeom prst="rect">
              <a:avLst/>
            </a:prstGeom>
          </p:spPr>
        </p:pic>
      </p:grpSp>
      <p:sp>
        <p:nvSpPr>
          <p:cNvPr id="18" name="テキスト ボックス 17"/>
          <p:cNvSpPr txBox="1"/>
          <p:nvPr/>
        </p:nvSpPr>
        <p:spPr>
          <a:xfrm>
            <a:off x="4572000" y="3292246"/>
            <a:ext cx="43829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減衰波の数：（例）</a:t>
            </a:r>
            <a:r>
              <a:rPr lang="en-US" altLang="ja-JP" sz="1600"/>
              <a:t> (</a:t>
            </a:r>
            <a:r>
              <a:rPr lang="en-US" altLang="ja-JP" sz="1600" i="1"/>
              <a:t>n</a:t>
            </a:r>
            <a:r>
              <a:rPr lang="en-US" altLang="ja-JP" sz="1600"/>
              <a:t>,</a:t>
            </a:r>
            <a:r>
              <a:rPr lang="en-US" altLang="ja-JP" sz="1600" i="1"/>
              <a:t>m</a:t>
            </a:r>
            <a:r>
              <a:rPr lang="en-US" altLang="ja-JP" sz="1600"/>
              <a:t>)=(7,4)</a:t>
            </a:r>
            <a:r>
              <a:rPr lang="ja-JP" altLang="en-US" sz="1600"/>
              <a:t>の場合、</a:t>
            </a:r>
            <a:r>
              <a:rPr lang="en-US" altLang="ja-JP" sz="1600" i="1"/>
              <a:t>N</a:t>
            </a:r>
            <a:r>
              <a:rPr lang="en-US" altLang="ja-JP" sz="1600" baseline="-25000"/>
              <a:t>A</a:t>
            </a:r>
            <a:r>
              <a:rPr lang="en-US" altLang="ja-JP" sz="1600"/>
              <a:t>=5,</a:t>
            </a:r>
            <a:r>
              <a:rPr lang="en-US" altLang="ja-JP" sz="1600" i="1"/>
              <a:t> N</a:t>
            </a:r>
            <a:r>
              <a:rPr lang="en-US" altLang="ja-JP" sz="1600" baseline="-25000"/>
              <a:t>B</a:t>
            </a:r>
            <a:r>
              <a:rPr lang="en-US" altLang="ja-JP" sz="1600"/>
              <a:t>=4</a:t>
            </a:r>
            <a:endParaRPr kumimoji="1" lang="en-US" altLang="ja-JP" sz="1600" dirty="0"/>
          </a:p>
        </p:txBody>
      </p:sp>
      <p:sp>
        <p:nvSpPr>
          <p:cNvPr id="21" name="正方形/長方形 20"/>
          <p:cNvSpPr/>
          <p:nvPr/>
        </p:nvSpPr>
        <p:spPr>
          <a:xfrm>
            <a:off x="2242788" y="1798025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(</a:t>
            </a:r>
            <a:r>
              <a:rPr lang="en-US" altLang="ja-JP" dirty="0" err="1"/>
              <a:t>σ</a:t>
            </a:r>
            <a:r>
              <a:rPr lang="en-US" altLang="ja-JP" dirty="0"/>
              <a:t>=A, B)</a:t>
            </a:r>
            <a:endParaRPr lang="ja-JP" altLang="en-US" dirty="0"/>
          </a:p>
        </p:txBody>
      </p:sp>
      <p:grpSp>
        <p:nvGrpSpPr>
          <p:cNvPr id="3" name="図形グループ 2"/>
          <p:cNvGrpSpPr/>
          <p:nvPr/>
        </p:nvGrpSpPr>
        <p:grpSpPr>
          <a:xfrm>
            <a:off x="9008" y="3724287"/>
            <a:ext cx="4569342" cy="3038860"/>
            <a:chOff x="9008" y="3724287"/>
            <a:chExt cx="4569342" cy="3038860"/>
          </a:xfrm>
        </p:grpSpPr>
        <p:pic>
          <p:nvPicPr>
            <p:cNvPr id="191" name="図 190" descr="fig06_1D_boundary_0704.jp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0" t="59635"/>
            <a:stretch/>
          </p:blipFill>
          <p:spPr>
            <a:xfrm>
              <a:off x="299939" y="3981216"/>
              <a:ext cx="3196215" cy="749905"/>
            </a:xfrm>
            <a:prstGeom prst="rect">
              <a:avLst/>
            </a:prstGeom>
          </p:spPr>
        </p:pic>
        <p:sp>
          <p:nvSpPr>
            <p:cNvPr id="79" name="正方形/長方形 78"/>
            <p:cNvSpPr/>
            <p:nvPr/>
          </p:nvSpPr>
          <p:spPr>
            <a:xfrm>
              <a:off x="9008" y="3724287"/>
              <a:ext cx="4569342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dirty="0">
                  <a:solidFill>
                    <a:srgbClr val="000000"/>
                  </a:solidFill>
                  <a:ea typeface="ＭＳ Ｐゴシック" pitchFamily="-29" charset="-128"/>
                  <a:cs typeface="Calibri"/>
                </a:rPr>
                <a:t>(1) </a:t>
              </a:r>
              <a:r>
                <a:rPr lang="ja-JP" altLang="en-US" dirty="0">
                  <a:solidFill>
                    <a:srgbClr val="000000"/>
                  </a:solidFill>
                  <a:ea typeface="ＭＳ Ｐゴシック" pitchFamily="-29" charset="-128"/>
                  <a:cs typeface="Calibri"/>
                </a:rPr>
                <a:t>独立なモード数（</a:t>
              </a:r>
              <a:r>
                <a:rPr lang="en-US" altLang="ja-JP" dirty="0">
                  <a:solidFill>
                    <a:srgbClr val="000000"/>
                  </a:solidFill>
                  <a:ea typeface="ＭＳ Ｐゴシック" pitchFamily="-29" charset="-128"/>
                  <a:cs typeface="Calibri"/>
                </a:rPr>
                <a:t>=2+</a:t>
              </a:r>
              <a:r>
                <a:rPr lang="en-US" altLang="ja-JP" i="1" dirty="0">
                  <a:solidFill>
                    <a:srgbClr val="000000"/>
                  </a:solidFill>
                  <a:ea typeface="ＭＳ Ｐゴシック" pitchFamily="-29" charset="-128"/>
                  <a:cs typeface="Calibri"/>
                </a:rPr>
                <a:t>N</a:t>
              </a:r>
              <a:r>
                <a:rPr lang="en-US" altLang="ja-JP" i="1" baseline="-25000" dirty="0">
                  <a:solidFill>
                    <a:srgbClr val="000000"/>
                  </a:solidFill>
                  <a:ea typeface="ＭＳ Ｐゴシック" pitchFamily="-29" charset="-128"/>
                  <a:cs typeface="Calibri"/>
                </a:rPr>
                <a:t>σ</a:t>
              </a:r>
              <a:r>
                <a:rPr lang="ja-JP" altLang="en-US" dirty="0">
                  <a:solidFill>
                    <a:srgbClr val="000000"/>
                  </a:solidFill>
                  <a:ea typeface="ＭＳ Ｐゴシック" pitchFamily="-29" charset="-128"/>
                  <a:cs typeface="Calibri"/>
                </a:rPr>
                <a:t>）</a:t>
              </a:r>
              <a:r>
                <a:rPr lang="en-US" altLang="ja-JP" dirty="0">
                  <a:solidFill>
                    <a:srgbClr val="000000"/>
                  </a:solidFill>
                  <a:ea typeface="ＭＳ Ｐゴシック" pitchFamily="-29" charset="-128"/>
                  <a:cs typeface="Calibri"/>
                </a:rPr>
                <a:t>≦</a:t>
              </a:r>
              <a:r>
                <a:rPr lang="ja-JP" altLang="en-US" dirty="0">
                  <a:solidFill>
                    <a:srgbClr val="000000"/>
                  </a:solidFill>
                  <a:ea typeface="ＭＳ Ｐゴシック" pitchFamily="-29" charset="-128"/>
                  <a:cs typeface="Calibri"/>
                </a:rPr>
                <a:t>境界条件の数</a:t>
              </a:r>
              <a:endParaRPr lang="en-US" altLang="ja-JP" dirty="0">
                <a:solidFill>
                  <a:srgbClr val="000000"/>
                </a:solidFill>
                <a:ea typeface="ＭＳ Ｐゴシック" pitchFamily="-29" charset="-128"/>
                <a:cs typeface="Calibri"/>
              </a:endParaRPr>
            </a:p>
          </p:txBody>
        </p:sp>
        <p:grpSp>
          <p:nvGrpSpPr>
            <p:cNvPr id="107" name="図形グループ 106"/>
            <p:cNvGrpSpPr/>
            <p:nvPr/>
          </p:nvGrpSpPr>
          <p:grpSpPr>
            <a:xfrm>
              <a:off x="764056" y="5617453"/>
              <a:ext cx="2598180" cy="1145694"/>
              <a:chOff x="4880873" y="5544556"/>
              <a:chExt cx="2978603" cy="1313444"/>
            </a:xfrm>
          </p:grpSpPr>
          <p:grpSp>
            <p:nvGrpSpPr>
              <p:cNvPr id="108" name="図形グループ 107"/>
              <p:cNvGrpSpPr/>
              <p:nvPr/>
            </p:nvGrpSpPr>
            <p:grpSpPr>
              <a:xfrm>
                <a:off x="5047754" y="5644719"/>
                <a:ext cx="2669487" cy="1213281"/>
                <a:chOff x="4864311" y="1913365"/>
                <a:chExt cx="2807005" cy="1275783"/>
              </a:xfrm>
            </p:grpSpPr>
            <p:grpSp>
              <p:nvGrpSpPr>
                <p:cNvPr id="166" name="図形グループ 165"/>
                <p:cNvGrpSpPr/>
                <p:nvPr/>
              </p:nvGrpSpPr>
              <p:grpSpPr>
                <a:xfrm>
                  <a:off x="5001486" y="1913365"/>
                  <a:ext cx="998685" cy="1258850"/>
                  <a:chOff x="5878918" y="4969738"/>
                  <a:chExt cx="998685" cy="1258850"/>
                </a:xfrm>
              </p:grpSpPr>
              <p:pic>
                <p:nvPicPr>
                  <p:cNvPr id="189" name="図 188" descr="名称未設定.gif"/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99703" y="4971288"/>
                    <a:ext cx="977900" cy="1257300"/>
                  </a:xfrm>
                  <a:prstGeom prst="rect">
                    <a:avLst/>
                  </a:prstGeom>
                </p:spPr>
              </p:pic>
              <p:pic>
                <p:nvPicPr>
                  <p:cNvPr id="190" name="図 189" descr="名称未設定.gif"/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878918" y="4969738"/>
                    <a:ext cx="977900" cy="1257300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167" name="直線矢印コネクタ 166"/>
                <p:cNvCxnSpPr/>
                <p:nvPr/>
              </p:nvCxnSpPr>
              <p:spPr>
                <a:xfrm>
                  <a:off x="4864311" y="3046051"/>
                  <a:ext cx="2807005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8" name="図形グループ 167"/>
                <p:cNvGrpSpPr/>
                <p:nvPr/>
              </p:nvGrpSpPr>
              <p:grpSpPr>
                <a:xfrm>
                  <a:off x="6660150" y="2965154"/>
                  <a:ext cx="613493" cy="71497"/>
                  <a:chOff x="2248840" y="2862426"/>
                  <a:chExt cx="613493" cy="97076"/>
                </a:xfrm>
              </p:grpSpPr>
              <p:cxnSp>
                <p:nvCxnSpPr>
                  <p:cNvPr id="183" name="直線コネクタ 182"/>
                  <p:cNvCxnSpPr/>
                  <p:nvPr/>
                </p:nvCxnSpPr>
                <p:spPr>
                  <a:xfrm>
                    <a:off x="2248840" y="2862426"/>
                    <a:ext cx="0" cy="9707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直線コネクタ 183"/>
                  <p:cNvCxnSpPr/>
                  <p:nvPr/>
                </p:nvCxnSpPr>
                <p:spPr>
                  <a:xfrm>
                    <a:off x="2862333" y="2862426"/>
                    <a:ext cx="0" cy="9707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直線コネクタ 184"/>
                  <p:cNvCxnSpPr/>
                  <p:nvPr/>
                </p:nvCxnSpPr>
                <p:spPr>
                  <a:xfrm>
                    <a:off x="2371539" y="2862426"/>
                    <a:ext cx="0" cy="9707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直線コネクタ 185"/>
                  <p:cNvCxnSpPr/>
                  <p:nvPr/>
                </p:nvCxnSpPr>
                <p:spPr>
                  <a:xfrm>
                    <a:off x="2494238" y="2862426"/>
                    <a:ext cx="0" cy="9707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直線コネクタ 186"/>
                  <p:cNvCxnSpPr/>
                  <p:nvPr/>
                </p:nvCxnSpPr>
                <p:spPr>
                  <a:xfrm>
                    <a:off x="2616937" y="2862426"/>
                    <a:ext cx="0" cy="9707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直線コネクタ 187"/>
                  <p:cNvCxnSpPr/>
                  <p:nvPr/>
                </p:nvCxnSpPr>
                <p:spPr>
                  <a:xfrm>
                    <a:off x="2739636" y="2862426"/>
                    <a:ext cx="0" cy="9707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9" name="図形グループ 168"/>
                <p:cNvGrpSpPr/>
                <p:nvPr/>
              </p:nvGrpSpPr>
              <p:grpSpPr>
                <a:xfrm>
                  <a:off x="5194679" y="2965154"/>
                  <a:ext cx="613493" cy="71497"/>
                  <a:chOff x="2401240" y="3014826"/>
                  <a:chExt cx="613493" cy="97076"/>
                </a:xfrm>
              </p:grpSpPr>
              <p:cxnSp>
                <p:nvCxnSpPr>
                  <p:cNvPr id="177" name="直線コネクタ 176"/>
                  <p:cNvCxnSpPr/>
                  <p:nvPr/>
                </p:nvCxnSpPr>
                <p:spPr>
                  <a:xfrm>
                    <a:off x="2401240" y="3014826"/>
                    <a:ext cx="0" cy="9707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直線コネクタ 177"/>
                  <p:cNvCxnSpPr/>
                  <p:nvPr/>
                </p:nvCxnSpPr>
                <p:spPr>
                  <a:xfrm>
                    <a:off x="3014733" y="3014826"/>
                    <a:ext cx="0" cy="9707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直線コネクタ 178"/>
                  <p:cNvCxnSpPr/>
                  <p:nvPr/>
                </p:nvCxnSpPr>
                <p:spPr>
                  <a:xfrm>
                    <a:off x="2523939" y="3014826"/>
                    <a:ext cx="0" cy="9707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直線コネクタ 179"/>
                  <p:cNvCxnSpPr/>
                  <p:nvPr/>
                </p:nvCxnSpPr>
                <p:spPr>
                  <a:xfrm>
                    <a:off x="2646638" y="3014826"/>
                    <a:ext cx="0" cy="9707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直線コネクタ 180"/>
                  <p:cNvCxnSpPr/>
                  <p:nvPr/>
                </p:nvCxnSpPr>
                <p:spPr>
                  <a:xfrm>
                    <a:off x="2769337" y="3014826"/>
                    <a:ext cx="0" cy="9707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直線コネクタ 181"/>
                  <p:cNvCxnSpPr/>
                  <p:nvPr/>
                </p:nvCxnSpPr>
                <p:spPr>
                  <a:xfrm>
                    <a:off x="2892036" y="3014826"/>
                    <a:ext cx="0" cy="9707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0" name="正方形/長方形 169"/>
                <p:cNvSpPr/>
                <p:nvPr/>
              </p:nvSpPr>
              <p:spPr>
                <a:xfrm>
                  <a:off x="6220146" y="2930929"/>
                  <a:ext cx="105836" cy="21168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  <p:sp>
              <p:nvSpPr>
                <p:cNvPr id="171" name="等号 170"/>
                <p:cNvSpPr/>
                <p:nvPr/>
              </p:nvSpPr>
              <p:spPr>
                <a:xfrm rot="17611788">
                  <a:off x="6104329" y="2872084"/>
                  <a:ext cx="317064" cy="317064"/>
                </a:xfrm>
                <a:prstGeom prst="mathEqual">
                  <a:avLst>
                    <a:gd name="adj1" fmla="val 10893"/>
                    <a:gd name="adj2" fmla="val 18074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72" name="図形グループ 171"/>
                <p:cNvGrpSpPr/>
                <p:nvPr/>
              </p:nvGrpSpPr>
              <p:grpSpPr>
                <a:xfrm flipH="1">
                  <a:off x="6462405" y="1913365"/>
                  <a:ext cx="998685" cy="1258850"/>
                  <a:chOff x="5878918" y="4969738"/>
                  <a:chExt cx="998685" cy="1258850"/>
                </a:xfrm>
              </p:grpSpPr>
              <p:pic>
                <p:nvPicPr>
                  <p:cNvPr id="175" name="図 174" descr="名称未設定.gif"/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99703" y="4971288"/>
                    <a:ext cx="977900" cy="1257300"/>
                  </a:xfrm>
                  <a:prstGeom prst="rect">
                    <a:avLst/>
                  </a:prstGeom>
                </p:spPr>
              </p:pic>
              <p:pic>
                <p:nvPicPr>
                  <p:cNvPr id="176" name="図 175" descr="名称未設定.gif"/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878918" y="4969738"/>
                    <a:ext cx="977900" cy="12573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73" name="フリーフォーム 172"/>
                <p:cNvSpPr/>
                <p:nvPr/>
              </p:nvSpPr>
              <p:spPr>
                <a:xfrm>
                  <a:off x="5344761" y="2143481"/>
                  <a:ext cx="330025" cy="126635"/>
                </a:xfrm>
                <a:custGeom>
                  <a:avLst/>
                  <a:gdLst>
                    <a:gd name="connsiteX0" fmla="*/ 0 w 1409700"/>
                    <a:gd name="connsiteY0" fmla="*/ 200043 h 209568"/>
                    <a:gd name="connsiteX1" fmla="*/ 695325 w 1409700"/>
                    <a:gd name="connsiteY1" fmla="*/ 18 h 209568"/>
                    <a:gd name="connsiteX2" fmla="*/ 1409700 w 1409700"/>
                    <a:gd name="connsiteY2" fmla="*/ 209568 h 209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09700" h="209568">
                      <a:moveTo>
                        <a:pt x="0" y="200043"/>
                      </a:moveTo>
                      <a:cubicBezTo>
                        <a:pt x="230187" y="99236"/>
                        <a:pt x="460375" y="-1570"/>
                        <a:pt x="695325" y="18"/>
                      </a:cubicBezTo>
                      <a:cubicBezTo>
                        <a:pt x="930275" y="1605"/>
                        <a:pt x="1409700" y="209568"/>
                        <a:pt x="1409700" y="209568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  <a:prstDash val="sysDot"/>
                  <a:headEnd type="triangl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  <p:sp>
              <p:nvSpPr>
                <p:cNvPr id="174" name="フリーフォーム 173"/>
                <p:cNvSpPr/>
                <p:nvPr/>
              </p:nvSpPr>
              <p:spPr>
                <a:xfrm>
                  <a:off x="6796059" y="2132309"/>
                  <a:ext cx="330025" cy="126635"/>
                </a:xfrm>
                <a:custGeom>
                  <a:avLst/>
                  <a:gdLst>
                    <a:gd name="connsiteX0" fmla="*/ 0 w 1409700"/>
                    <a:gd name="connsiteY0" fmla="*/ 200043 h 209568"/>
                    <a:gd name="connsiteX1" fmla="*/ 695325 w 1409700"/>
                    <a:gd name="connsiteY1" fmla="*/ 18 h 209568"/>
                    <a:gd name="connsiteX2" fmla="*/ 1409700 w 1409700"/>
                    <a:gd name="connsiteY2" fmla="*/ 209568 h 209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09700" h="209568">
                      <a:moveTo>
                        <a:pt x="0" y="200043"/>
                      </a:moveTo>
                      <a:cubicBezTo>
                        <a:pt x="230187" y="99236"/>
                        <a:pt x="460375" y="-1570"/>
                        <a:pt x="695325" y="18"/>
                      </a:cubicBezTo>
                      <a:cubicBezTo>
                        <a:pt x="930275" y="1605"/>
                        <a:pt x="1409700" y="209568"/>
                        <a:pt x="1409700" y="209568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  <a:prstDash val="sysDot"/>
                  <a:headEnd type="triangl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</p:grpSp>
          <p:sp>
            <p:nvSpPr>
              <p:cNvPr id="109" name="正方形/長方形 108"/>
              <p:cNvSpPr/>
              <p:nvPr/>
            </p:nvSpPr>
            <p:spPr>
              <a:xfrm>
                <a:off x="5505777" y="5544556"/>
                <a:ext cx="486739" cy="388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1600" i="1" dirty="0">
                    <a:solidFill>
                      <a:srgbClr val="000000"/>
                    </a:solidFill>
                  </a:rPr>
                  <a:t>K’</a:t>
                </a:r>
                <a:endParaRPr lang="ja-JP" alt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正方形/長方形 109"/>
              <p:cNvSpPr/>
              <p:nvPr/>
            </p:nvSpPr>
            <p:spPr>
              <a:xfrm>
                <a:off x="6884408" y="5544556"/>
                <a:ext cx="334175" cy="3772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1600" i="1" dirty="0">
                    <a:solidFill>
                      <a:srgbClr val="000000"/>
                    </a:solidFill>
                  </a:rPr>
                  <a:t>K</a:t>
                </a:r>
                <a:endParaRPr lang="ja-JP" altLang="en-US" sz="16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11" name="直線コネクタ 110"/>
              <p:cNvCxnSpPr/>
              <p:nvPr/>
            </p:nvCxnSpPr>
            <p:spPr bwMode="auto">
              <a:xfrm>
                <a:off x="6026270" y="6389385"/>
                <a:ext cx="153047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線コネクタ 111"/>
              <p:cNvCxnSpPr/>
              <p:nvPr/>
            </p:nvCxnSpPr>
            <p:spPr bwMode="auto">
              <a:xfrm>
                <a:off x="6026270" y="6525785"/>
                <a:ext cx="153047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線コネクタ 112"/>
              <p:cNvCxnSpPr/>
              <p:nvPr/>
            </p:nvCxnSpPr>
            <p:spPr bwMode="auto">
              <a:xfrm>
                <a:off x="6026270" y="6254248"/>
                <a:ext cx="153047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線コネクタ 113"/>
              <p:cNvCxnSpPr/>
              <p:nvPr/>
            </p:nvCxnSpPr>
            <p:spPr bwMode="auto">
              <a:xfrm>
                <a:off x="6026270" y="5982712"/>
                <a:ext cx="153047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線コネクタ 114"/>
              <p:cNvCxnSpPr/>
              <p:nvPr/>
            </p:nvCxnSpPr>
            <p:spPr bwMode="auto">
              <a:xfrm>
                <a:off x="6026270" y="6119112"/>
                <a:ext cx="153047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線コネクタ 115"/>
              <p:cNvCxnSpPr/>
              <p:nvPr/>
            </p:nvCxnSpPr>
            <p:spPr bwMode="auto">
              <a:xfrm>
                <a:off x="6026270" y="5847574"/>
                <a:ext cx="153047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線コネクタ 116"/>
              <p:cNvCxnSpPr/>
              <p:nvPr/>
            </p:nvCxnSpPr>
            <p:spPr bwMode="auto">
              <a:xfrm>
                <a:off x="6523078" y="6391912"/>
                <a:ext cx="153047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線コネクタ 117"/>
              <p:cNvCxnSpPr/>
              <p:nvPr/>
            </p:nvCxnSpPr>
            <p:spPr bwMode="auto">
              <a:xfrm>
                <a:off x="6523078" y="6528311"/>
                <a:ext cx="153047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/>
              <p:cNvCxnSpPr/>
              <p:nvPr/>
            </p:nvCxnSpPr>
            <p:spPr bwMode="auto">
              <a:xfrm>
                <a:off x="6523078" y="6256774"/>
                <a:ext cx="153047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線コネクタ 119"/>
              <p:cNvCxnSpPr/>
              <p:nvPr/>
            </p:nvCxnSpPr>
            <p:spPr bwMode="auto">
              <a:xfrm>
                <a:off x="6523078" y="5985237"/>
                <a:ext cx="153047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線コネクタ 120"/>
              <p:cNvCxnSpPr/>
              <p:nvPr/>
            </p:nvCxnSpPr>
            <p:spPr bwMode="auto">
              <a:xfrm>
                <a:off x="6523078" y="6120374"/>
                <a:ext cx="153047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線コネクタ 121"/>
              <p:cNvCxnSpPr/>
              <p:nvPr/>
            </p:nvCxnSpPr>
            <p:spPr bwMode="auto">
              <a:xfrm>
                <a:off x="6523078" y="5850100"/>
                <a:ext cx="153047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線コネクタ 122"/>
              <p:cNvCxnSpPr/>
              <p:nvPr/>
            </p:nvCxnSpPr>
            <p:spPr bwMode="auto">
              <a:xfrm>
                <a:off x="6275240" y="6372880"/>
                <a:ext cx="153047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線コネクタ 123"/>
              <p:cNvCxnSpPr/>
              <p:nvPr/>
            </p:nvCxnSpPr>
            <p:spPr bwMode="auto">
              <a:xfrm>
                <a:off x="6275240" y="6509280"/>
                <a:ext cx="153047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コネクタ 124"/>
              <p:cNvCxnSpPr/>
              <p:nvPr/>
            </p:nvCxnSpPr>
            <p:spPr bwMode="auto">
              <a:xfrm>
                <a:off x="6275240" y="6237743"/>
                <a:ext cx="153047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/>
              <p:cNvCxnSpPr/>
              <p:nvPr/>
            </p:nvCxnSpPr>
            <p:spPr bwMode="auto">
              <a:xfrm>
                <a:off x="6275240" y="5966206"/>
                <a:ext cx="153047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コネクタ 126"/>
              <p:cNvCxnSpPr/>
              <p:nvPr/>
            </p:nvCxnSpPr>
            <p:spPr bwMode="auto">
              <a:xfrm>
                <a:off x="6275240" y="6101343"/>
                <a:ext cx="153047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線コネクタ 127"/>
              <p:cNvCxnSpPr/>
              <p:nvPr/>
            </p:nvCxnSpPr>
            <p:spPr bwMode="auto">
              <a:xfrm>
                <a:off x="6275240" y="5831068"/>
                <a:ext cx="153047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28"/>
              <p:cNvCxnSpPr/>
              <p:nvPr/>
            </p:nvCxnSpPr>
            <p:spPr bwMode="auto">
              <a:xfrm>
                <a:off x="6275240" y="6405040"/>
                <a:ext cx="153047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線コネクタ 129"/>
              <p:cNvCxnSpPr/>
              <p:nvPr/>
            </p:nvCxnSpPr>
            <p:spPr bwMode="auto">
              <a:xfrm>
                <a:off x="6275240" y="6541440"/>
                <a:ext cx="153047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線コネクタ 130"/>
              <p:cNvCxnSpPr/>
              <p:nvPr/>
            </p:nvCxnSpPr>
            <p:spPr bwMode="auto">
              <a:xfrm>
                <a:off x="6275240" y="6269903"/>
                <a:ext cx="153047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/>
              <p:cNvCxnSpPr/>
              <p:nvPr/>
            </p:nvCxnSpPr>
            <p:spPr bwMode="auto">
              <a:xfrm>
                <a:off x="6275240" y="5998366"/>
                <a:ext cx="153047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線コネクタ 132"/>
              <p:cNvCxnSpPr/>
              <p:nvPr/>
            </p:nvCxnSpPr>
            <p:spPr bwMode="auto">
              <a:xfrm>
                <a:off x="6275240" y="6133503"/>
                <a:ext cx="153047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線コネクタ 133"/>
              <p:cNvCxnSpPr/>
              <p:nvPr/>
            </p:nvCxnSpPr>
            <p:spPr bwMode="auto">
              <a:xfrm>
                <a:off x="6275240" y="5863228"/>
                <a:ext cx="153047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5" name="図形グループ 134"/>
              <p:cNvGrpSpPr/>
              <p:nvPr/>
            </p:nvGrpSpPr>
            <p:grpSpPr>
              <a:xfrm>
                <a:off x="6190208" y="5831068"/>
                <a:ext cx="325762" cy="30810"/>
                <a:chOff x="16300061" y="9922736"/>
                <a:chExt cx="857638" cy="81115"/>
              </a:xfrm>
            </p:grpSpPr>
            <p:cxnSp>
              <p:nvCxnSpPr>
                <p:cNvPr id="162" name="直線コネクタ 161"/>
                <p:cNvCxnSpPr/>
                <p:nvPr/>
              </p:nvCxnSpPr>
              <p:spPr bwMode="auto">
                <a:xfrm>
                  <a:off x="16963247" y="9926969"/>
                  <a:ext cx="194452" cy="4345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線コネクタ 162"/>
                <p:cNvCxnSpPr/>
                <p:nvPr/>
              </p:nvCxnSpPr>
              <p:spPr bwMode="auto">
                <a:xfrm>
                  <a:off x="16300061" y="9959960"/>
                  <a:ext cx="194452" cy="4345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線コネクタ 163"/>
                <p:cNvCxnSpPr/>
                <p:nvPr/>
              </p:nvCxnSpPr>
              <p:spPr bwMode="auto">
                <a:xfrm flipV="1">
                  <a:off x="16300061" y="9922736"/>
                  <a:ext cx="194452" cy="350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線コネクタ 164"/>
                <p:cNvCxnSpPr/>
                <p:nvPr/>
              </p:nvCxnSpPr>
              <p:spPr bwMode="auto">
                <a:xfrm flipV="1">
                  <a:off x="16963247" y="9968823"/>
                  <a:ext cx="194452" cy="350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6" name="図形グループ 135"/>
              <p:cNvGrpSpPr/>
              <p:nvPr/>
            </p:nvGrpSpPr>
            <p:grpSpPr>
              <a:xfrm>
                <a:off x="6190208" y="5967032"/>
                <a:ext cx="325762" cy="30810"/>
                <a:chOff x="16295828" y="10274493"/>
                <a:chExt cx="857638" cy="81115"/>
              </a:xfrm>
            </p:grpSpPr>
            <p:cxnSp>
              <p:nvCxnSpPr>
                <p:cNvPr id="158" name="直線コネクタ 157"/>
                <p:cNvCxnSpPr/>
                <p:nvPr/>
              </p:nvCxnSpPr>
              <p:spPr bwMode="auto">
                <a:xfrm>
                  <a:off x="16959014" y="10278726"/>
                  <a:ext cx="194452" cy="4345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直線コネクタ 158"/>
                <p:cNvCxnSpPr/>
                <p:nvPr/>
              </p:nvCxnSpPr>
              <p:spPr bwMode="auto">
                <a:xfrm>
                  <a:off x="16295828" y="10311717"/>
                  <a:ext cx="194452" cy="4345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直線コネクタ 159"/>
                <p:cNvCxnSpPr/>
                <p:nvPr/>
              </p:nvCxnSpPr>
              <p:spPr bwMode="auto">
                <a:xfrm flipV="1">
                  <a:off x="16295828" y="10274493"/>
                  <a:ext cx="194452" cy="350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線コネクタ 160"/>
                <p:cNvCxnSpPr/>
                <p:nvPr/>
              </p:nvCxnSpPr>
              <p:spPr bwMode="auto">
                <a:xfrm flipV="1">
                  <a:off x="16959014" y="10320580"/>
                  <a:ext cx="194452" cy="350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7" name="図形グループ 136"/>
              <p:cNvGrpSpPr/>
              <p:nvPr/>
            </p:nvGrpSpPr>
            <p:grpSpPr>
              <a:xfrm>
                <a:off x="6190208" y="6102996"/>
                <a:ext cx="325762" cy="30810"/>
                <a:chOff x="16300061" y="9922736"/>
                <a:chExt cx="857638" cy="81115"/>
              </a:xfrm>
            </p:grpSpPr>
            <p:cxnSp>
              <p:nvCxnSpPr>
                <p:cNvPr id="154" name="直線コネクタ 153"/>
                <p:cNvCxnSpPr/>
                <p:nvPr/>
              </p:nvCxnSpPr>
              <p:spPr bwMode="auto">
                <a:xfrm>
                  <a:off x="16963247" y="9926969"/>
                  <a:ext cx="194452" cy="4345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線コネクタ 154"/>
                <p:cNvCxnSpPr/>
                <p:nvPr/>
              </p:nvCxnSpPr>
              <p:spPr bwMode="auto">
                <a:xfrm>
                  <a:off x="16300061" y="9959960"/>
                  <a:ext cx="194452" cy="4345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線コネクタ 155"/>
                <p:cNvCxnSpPr/>
                <p:nvPr/>
              </p:nvCxnSpPr>
              <p:spPr bwMode="auto">
                <a:xfrm flipV="1">
                  <a:off x="16300061" y="9922736"/>
                  <a:ext cx="194452" cy="350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線コネクタ 156"/>
                <p:cNvCxnSpPr/>
                <p:nvPr/>
              </p:nvCxnSpPr>
              <p:spPr bwMode="auto">
                <a:xfrm flipV="1">
                  <a:off x="16963247" y="9968823"/>
                  <a:ext cx="194452" cy="350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8" name="図形グループ 137"/>
              <p:cNvGrpSpPr/>
              <p:nvPr/>
            </p:nvGrpSpPr>
            <p:grpSpPr>
              <a:xfrm>
                <a:off x="6190208" y="6238960"/>
                <a:ext cx="325762" cy="30810"/>
                <a:chOff x="16295828" y="10274493"/>
                <a:chExt cx="857638" cy="81115"/>
              </a:xfrm>
            </p:grpSpPr>
            <p:cxnSp>
              <p:nvCxnSpPr>
                <p:cNvPr id="150" name="直線コネクタ 149"/>
                <p:cNvCxnSpPr/>
                <p:nvPr/>
              </p:nvCxnSpPr>
              <p:spPr bwMode="auto">
                <a:xfrm>
                  <a:off x="16959014" y="10278726"/>
                  <a:ext cx="194452" cy="4345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直線コネクタ 150"/>
                <p:cNvCxnSpPr/>
                <p:nvPr/>
              </p:nvCxnSpPr>
              <p:spPr bwMode="auto">
                <a:xfrm>
                  <a:off x="16295828" y="10311717"/>
                  <a:ext cx="194452" cy="4345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線コネクタ 151"/>
                <p:cNvCxnSpPr/>
                <p:nvPr/>
              </p:nvCxnSpPr>
              <p:spPr bwMode="auto">
                <a:xfrm flipV="1">
                  <a:off x="16295828" y="10274493"/>
                  <a:ext cx="194452" cy="350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線コネクタ 152"/>
                <p:cNvCxnSpPr/>
                <p:nvPr/>
              </p:nvCxnSpPr>
              <p:spPr bwMode="auto">
                <a:xfrm flipV="1">
                  <a:off x="16959014" y="10320580"/>
                  <a:ext cx="194452" cy="350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9" name="図形グループ 138"/>
              <p:cNvGrpSpPr/>
              <p:nvPr/>
            </p:nvGrpSpPr>
            <p:grpSpPr>
              <a:xfrm>
                <a:off x="6190208" y="6374924"/>
                <a:ext cx="325762" cy="30810"/>
                <a:chOff x="16300061" y="9922736"/>
                <a:chExt cx="857638" cy="81115"/>
              </a:xfrm>
            </p:grpSpPr>
            <p:cxnSp>
              <p:nvCxnSpPr>
                <p:cNvPr id="146" name="直線コネクタ 145"/>
                <p:cNvCxnSpPr/>
                <p:nvPr/>
              </p:nvCxnSpPr>
              <p:spPr bwMode="auto">
                <a:xfrm>
                  <a:off x="16963247" y="9926969"/>
                  <a:ext cx="194452" cy="4345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線コネクタ 146"/>
                <p:cNvCxnSpPr/>
                <p:nvPr/>
              </p:nvCxnSpPr>
              <p:spPr bwMode="auto">
                <a:xfrm>
                  <a:off x="16300061" y="9959960"/>
                  <a:ext cx="194452" cy="4345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線コネクタ 147"/>
                <p:cNvCxnSpPr/>
                <p:nvPr/>
              </p:nvCxnSpPr>
              <p:spPr bwMode="auto">
                <a:xfrm flipV="1">
                  <a:off x="16300061" y="9922736"/>
                  <a:ext cx="194452" cy="350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直線コネクタ 148"/>
                <p:cNvCxnSpPr/>
                <p:nvPr/>
              </p:nvCxnSpPr>
              <p:spPr bwMode="auto">
                <a:xfrm flipV="1">
                  <a:off x="16963247" y="9968823"/>
                  <a:ext cx="194452" cy="350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0" name="図形グループ 139"/>
              <p:cNvGrpSpPr/>
              <p:nvPr/>
            </p:nvGrpSpPr>
            <p:grpSpPr>
              <a:xfrm>
                <a:off x="6190208" y="6510888"/>
                <a:ext cx="325762" cy="30810"/>
                <a:chOff x="16295828" y="10274493"/>
                <a:chExt cx="857638" cy="81115"/>
              </a:xfrm>
            </p:grpSpPr>
            <p:cxnSp>
              <p:nvCxnSpPr>
                <p:cNvPr id="142" name="直線コネクタ 141"/>
                <p:cNvCxnSpPr/>
                <p:nvPr/>
              </p:nvCxnSpPr>
              <p:spPr bwMode="auto">
                <a:xfrm>
                  <a:off x="16959014" y="10278726"/>
                  <a:ext cx="194452" cy="4345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線コネクタ 142"/>
                <p:cNvCxnSpPr/>
                <p:nvPr/>
              </p:nvCxnSpPr>
              <p:spPr bwMode="auto">
                <a:xfrm>
                  <a:off x="16295828" y="10311717"/>
                  <a:ext cx="194452" cy="4345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線コネクタ 143"/>
                <p:cNvCxnSpPr/>
                <p:nvPr/>
              </p:nvCxnSpPr>
              <p:spPr bwMode="auto">
                <a:xfrm flipV="1">
                  <a:off x="16295828" y="10274493"/>
                  <a:ext cx="194452" cy="350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線コネクタ 144"/>
                <p:cNvCxnSpPr/>
                <p:nvPr/>
              </p:nvCxnSpPr>
              <p:spPr bwMode="auto">
                <a:xfrm flipV="1">
                  <a:off x="16959014" y="10320580"/>
                  <a:ext cx="194452" cy="350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1" name="角丸四角形 140"/>
              <p:cNvSpPr/>
              <p:nvPr/>
            </p:nvSpPr>
            <p:spPr>
              <a:xfrm>
                <a:off x="4880873" y="5585421"/>
                <a:ext cx="2978603" cy="1272578"/>
              </a:xfrm>
              <a:prstGeom prst="roundRect">
                <a:avLst>
                  <a:gd name="adj" fmla="val 6370"/>
                </a:avLst>
              </a:prstGeom>
              <a:noFill/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正方形/長方形 21"/>
                <p:cNvSpPr/>
                <p:nvPr/>
              </p:nvSpPr>
              <p:spPr>
                <a:xfrm>
                  <a:off x="346642" y="4675118"/>
                  <a:ext cx="2181028" cy="64639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>
                            <a:latin typeface="Cambria Math" charset="0"/>
                          </a:rPr>
                          <m:t>𝑔</m:t>
                        </m:r>
                        <m:d>
                          <m:dPr>
                            <m:ctrlPr>
                              <a:rPr lang="mr-IN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altLang="ja-JP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ℓ</m:t>
                            </m:r>
                            <m:r>
                              <a:rPr lang="en-US" altLang="ja-JP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~0</m:t>
                            </m:r>
                          </m:e>
                        </m:d>
                        <m:r>
                          <m:rPr>
                            <m:aln/>
                          </m:rPr>
                          <a:rPr lang="en-US" altLang="ja-JP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</m:t>
                        </m:r>
                        <m:r>
                          <a:rPr lang="en-US" altLang="ja-JP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oMath>
                      <m:oMath xmlns:m="http://schemas.openxmlformats.org/officeDocument/2006/math">
                        <m:r>
                          <m:rPr>
                            <m:aln/>
                          </m:rPr>
                          <a:rPr lang="en-US" altLang="ja-JP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∝</m:t>
                        </m:r>
                        <m:func>
                          <m:func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ja-JP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  <m:r>
                              <a:rPr lang="mr-IN" altLang="ja-JP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ℓ</m:t>
                            </m:r>
                          </m:e>
                        </m:func>
                      </m:oMath>
                    </m:oMathPara>
                  </a14:m>
                  <a:br>
                    <a:rPr lang="en-US" altLang="ja-JP" i="1" dirty="0">
                      <a:latin typeface="Cambria Math" charset="0"/>
                      <a:ea typeface="Cambria Math" charset="0"/>
                      <a:cs typeface="Cambria Math" charset="0"/>
                    </a:rPr>
                  </a:br>
                  <a:endParaRPr lang="ja-JP" altLang="en-US" dirty="0"/>
                </a:p>
              </p:txBody>
            </p:sp>
          </mc:Choice>
          <mc:Fallback xmlns="">
            <p:sp>
              <p:nvSpPr>
                <p:cNvPr id="22" name="正方形/長方形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642" y="4675118"/>
                  <a:ext cx="2181028" cy="64639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83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3" name="右矢印 202"/>
            <p:cNvSpPr/>
            <p:nvPr/>
          </p:nvSpPr>
          <p:spPr>
            <a:xfrm>
              <a:off x="345742" y="4766009"/>
              <a:ext cx="379617" cy="254442"/>
            </a:xfrm>
            <a:prstGeom prst="right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正方形/長方形 25"/>
                <p:cNvSpPr/>
                <p:nvPr/>
              </p:nvSpPr>
              <p:spPr>
                <a:xfrm>
                  <a:off x="2606884" y="4984021"/>
                  <a:ext cx="78887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400" dirty="0">
                      <a:solidFill>
                        <a:srgbClr val="000000"/>
                      </a:solidFill>
                      <a:ea typeface="ＭＳ Ｐゴシック" pitchFamily="-29" charset="-128"/>
                      <a:cs typeface="Calibri"/>
                      <a:sym typeface="Wingdings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altLang="ja-JP" sz="1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𝑘</m:t>
                      </m:r>
                      <m:r>
                        <a:rPr lang="en-US" altLang="ja-JP" sz="1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≪</m:t>
                      </m:r>
                      <m:r>
                        <a:rPr lang="en-US" altLang="ja-JP" sz="1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𝐾</m:t>
                      </m:r>
                    </m:oMath>
                  </a14:m>
                  <a:r>
                    <a:rPr lang="en-US" altLang="ja-JP" sz="1400" dirty="0">
                      <a:solidFill>
                        <a:srgbClr val="000000"/>
                      </a:solidFill>
                      <a:ea typeface="ＭＳ Ｐゴシック" pitchFamily="-29" charset="-128"/>
                      <a:cs typeface="Calibri"/>
                      <a:sym typeface="Wingdings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26" name="正方形/長方形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6884" y="4984021"/>
                  <a:ext cx="788870" cy="30777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326" t="-4000" r="-1550" b="-2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正方形/長方形 26"/>
            <p:cNvSpPr/>
            <p:nvPr/>
          </p:nvSpPr>
          <p:spPr>
            <a:xfrm>
              <a:off x="1509148" y="5294562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>
                  <a:solidFill>
                    <a:srgbClr val="FF0000"/>
                  </a:solidFill>
                  <a:ea typeface="ＭＳ Ｐゴシック" pitchFamily="-29" charset="-128"/>
                  <a:cs typeface="Calibri"/>
                  <a:sym typeface="Wingdings"/>
                </a:rPr>
                <a:t>谷内結合</a:t>
              </a:r>
              <a:endParaRPr lang="ja-JP" altLang="en-US" dirty="0"/>
            </a:p>
          </p:txBody>
        </p:sp>
      </p:grpSp>
      <p:grpSp>
        <p:nvGrpSpPr>
          <p:cNvPr id="4" name="図形グループ 3"/>
          <p:cNvGrpSpPr/>
          <p:nvPr/>
        </p:nvGrpSpPr>
        <p:grpSpPr>
          <a:xfrm>
            <a:off x="4971391" y="3721648"/>
            <a:ext cx="3942247" cy="3078017"/>
            <a:chOff x="4971391" y="3721648"/>
            <a:chExt cx="3942247" cy="3078017"/>
          </a:xfrm>
        </p:grpSpPr>
        <p:pic>
          <p:nvPicPr>
            <p:cNvPr id="192" name="図 191" descr="fig06_1D_boundary_0704.jp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9" b="51098"/>
            <a:stretch/>
          </p:blipFill>
          <p:spPr>
            <a:xfrm>
              <a:off x="5358064" y="4119471"/>
              <a:ext cx="3168900" cy="908490"/>
            </a:xfrm>
            <a:prstGeom prst="rect">
              <a:avLst/>
            </a:prstGeom>
          </p:spPr>
        </p:pic>
        <p:sp>
          <p:nvSpPr>
            <p:cNvPr id="80" name="正方形/長方形 79"/>
            <p:cNvSpPr/>
            <p:nvPr/>
          </p:nvSpPr>
          <p:spPr>
            <a:xfrm>
              <a:off x="4971391" y="3721648"/>
              <a:ext cx="3942247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dirty="0">
                  <a:solidFill>
                    <a:srgbClr val="000000"/>
                  </a:solidFill>
                  <a:ea typeface="ＭＳ Ｐゴシック" pitchFamily="-29" charset="-128"/>
                  <a:cs typeface="Calibri"/>
                </a:rPr>
                <a:t>(2) </a:t>
              </a:r>
              <a:r>
                <a:rPr lang="ja-JP" altLang="en-US" dirty="0">
                  <a:solidFill>
                    <a:srgbClr val="000000"/>
                  </a:solidFill>
                  <a:ea typeface="ＭＳ Ｐゴシック" pitchFamily="-29" charset="-128"/>
                  <a:cs typeface="Calibri"/>
                </a:rPr>
                <a:t>独立なモード数</a:t>
              </a:r>
              <a:r>
                <a:rPr lang="en-US" altLang="ja-JP" dirty="0">
                  <a:solidFill>
                    <a:srgbClr val="000000"/>
                  </a:solidFill>
                  <a:ea typeface="ＭＳ Ｐゴシック" pitchFamily="-29" charset="-128"/>
                  <a:cs typeface="Calibri"/>
                </a:rPr>
                <a:t>=</a:t>
              </a:r>
              <a:r>
                <a:rPr lang="ja-JP" altLang="en-US" dirty="0">
                  <a:solidFill>
                    <a:srgbClr val="000000"/>
                  </a:solidFill>
                  <a:ea typeface="ＭＳ Ｐゴシック" pitchFamily="-29" charset="-128"/>
                  <a:cs typeface="Calibri"/>
                </a:rPr>
                <a:t>境界条件の数</a:t>
              </a:r>
              <a:r>
                <a:rPr lang="en-US" altLang="ja-JP" dirty="0">
                  <a:solidFill>
                    <a:srgbClr val="000000"/>
                  </a:solidFill>
                  <a:ea typeface="ＭＳ Ｐゴシック" pitchFamily="-29" charset="-128"/>
                  <a:cs typeface="Calibri"/>
                </a:rPr>
                <a:t>+1</a:t>
              </a:r>
            </a:p>
          </p:txBody>
        </p:sp>
        <p:grpSp>
          <p:nvGrpSpPr>
            <p:cNvPr id="81" name="図形グループ 80"/>
            <p:cNvGrpSpPr/>
            <p:nvPr/>
          </p:nvGrpSpPr>
          <p:grpSpPr>
            <a:xfrm>
              <a:off x="5742646" y="5613415"/>
              <a:ext cx="2598180" cy="1186250"/>
              <a:chOff x="5063306" y="2592127"/>
              <a:chExt cx="3644519" cy="1663977"/>
            </a:xfrm>
          </p:grpSpPr>
          <p:sp>
            <p:nvSpPr>
              <p:cNvPr id="82" name="角丸四角形 81"/>
              <p:cNvSpPr/>
              <p:nvPr/>
            </p:nvSpPr>
            <p:spPr>
              <a:xfrm>
                <a:off x="5063306" y="2634548"/>
                <a:ext cx="3644519" cy="1621556"/>
              </a:xfrm>
              <a:prstGeom prst="roundRect">
                <a:avLst>
                  <a:gd name="adj" fmla="val 6370"/>
                </a:avLst>
              </a:prstGeom>
              <a:noFill/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grpSp>
            <p:nvGrpSpPr>
              <p:cNvPr id="83" name="図形グループ 82"/>
              <p:cNvGrpSpPr/>
              <p:nvPr/>
            </p:nvGrpSpPr>
            <p:grpSpPr>
              <a:xfrm>
                <a:off x="5482063" y="2592127"/>
                <a:ext cx="2807005" cy="1535855"/>
                <a:chOff x="4875468" y="4904194"/>
                <a:chExt cx="2807005" cy="1535855"/>
              </a:xfrm>
            </p:grpSpPr>
            <p:sp>
              <p:nvSpPr>
                <p:cNvPr id="84" name="フリーフォーム 83"/>
                <p:cNvSpPr/>
                <p:nvPr/>
              </p:nvSpPr>
              <p:spPr>
                <a:xfrm rot="10800000">
                  <a:off x="5727117" y="5614455"/>
                  <a:ext cx="1038927" cy="153445"/>
                </a:xfrm>
                <a:custGeom>
                  <a:avLst/>
                  <a:gdLst>
                    <a:gd name="connsiteX0" fmla="*/ 0 w 1409700"/>
                    <a:gd name="connsiteY0" fmla="*/ 200043 h 209568"/>
                    <a:gd name="connsiteX1" fmla="*/ 695325 w 1409700"/>
                    <a:gd name="connsiteY1" fmla="*/ 18 h 209568"/>
                    <a:gd name="connsiteX2" fmla="*/ 1409700 w 1409700"/>
                    <a:gd name="connsiteY2" fmla="*/ 209568 h 209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09700" h="209568">
                      <a:moveTo>
                        <a:pt x="0" y="200043"/>
                      </a:moveTo>
                      <a:cubicBezTo>
                        <a:pt x="230187" y="99236"/>
                        <a:pt x="460375" y="-1570"/>
                        <a:pt x="695325" y="18"/>
                      </a:cubicBezTo>
                      <a:cubicBezTo>
                        <a:pt x="930275" y="1605"/>
                        <a:pt x="1409700" y="209568"/>
                        <a:pt x="1409700" y="209568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  <a:prstDash val="sysDot"/>
                  <a:headEnd type="triangl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  <p:pic>
              <p:nvPicPr>
                <p:cNvPr id="85" name="図 84" descr="EBand_level_0606.eps"/>
                <p:cNvPicPr>
                  <a:picLocks noChangeAspect="1"/>
                </p:cNvPicPr>
                <p:nvPr/>
              </p:nvPicPr>
              <p:blipFill rotWithShape="1"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380" t="24217" r="63936" b="39359"/>
                <a:stretch/>
              </p:blipFill>
              <p:spPr>
                <a:xfrm>
                  <a:off x="6606591" y="5183558"/>
                  <a:ext cx="760399" cy="1247100"/>
                </a:xfrm>
                <a:prstGeom prst="rect">
                  <a:avLst/>
                </a:prstGeom>
              </p:spPr>
            </p:pic>
            <p:pic>
              <p:nvPicPr>
                <p:cNvPr id="86" name="図 85" descr="EBand_level_0606.eps"/>
                <p:cNvPicPr>
                  <a:picLocks noChangeAspect="1"/>
                </p:cNvPicPr>
                <p:nvPr/>
              </p:nvPicPr>
              <p:blipFill rotWithShape="1"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380" t="24217" r="63936" b="39359"/>
                <a:stretch/>
              </p:blipFill>
              <p:spPr>
                <a:xfrm flipH="1">
                  <a:off x="5115553" y="5183558"/>
                  <a:ext cx="760399" cy="1247100"/>
                </a:xfrm>
                <a:prstGeom prst="rect">
                  <a:avLst/>
                </a:prstGeom>
              </p:spPr>
            </p:pic>
            <p:cxnSp>
              <p:nvCxnSpPr>
                <p:cNvPr id="87" name="直線矢印コネクタ 86"/>
                <p:cNvCxnSpPr/>
                <p:nvPr/>
              </p:nvCxnSpPr>
              <p:spPr>
                <a:xfrm>
                  <a:off x="4875468" y="6440049"/>
                  <a:ext cx="2807005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8" name="図形グループ 87"/>
                <p:cNvGrpSpPr/>
                <p:nvPr/>
              </p:nvGrpSpPr>
              <p:grpSpPr>
                <a:xfrm>
                  <a:off x="6671307" y="6359152"/>
                  <a:ext cx="613493" cy="71497"/>
                  <a:chOff x="2248840" y="2862426"/>
                  <a:chExt cx="613493" cy="97076"/>
                </a:xfrm>
              </p:grpSpPr>
              <p:cxnSp>
                <p:nvCxnSpPr>
                  <p:cNvPr id="101" name="直線コネクタ 100"/>
                  <p:cNvCxnSpPr/>
                  <p:nvPr/>
                </p:nvCxnSpPr>
                <p:spPr>
                  <a:xfrm>
                    <a:off x="2248840" y="2862426"/>
                    <a:ext cx="0" cy="9707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直線コネクタ 101"/>
                  <p:cNvCxnSpPr/>
                  <p:nvPr/>
                </p:nvCxnSpPr>
                <p:spPr>
                  <a:xfrm>
                    <a:off x="2862333" y="2862426"/>
                    <a:ext cx="0" cy="9707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直線コネクタ 102"/>
                  <p:cNvCxnSpPr/>
                  <p:nvPr/>
                </p:nvCxnSpPr>
                <p:spPr>
                  <a:xfrm>
                    <a:off x="2371539" y="2862426"/>
                    <a:ext cx="0" cy="9707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直線コネクタ 103"/>
                  <p:cNvCxnSpPr/>
                  <p:nvPr/>
                </p:nvCxnSpPr>
                <p:spPr>
                  <a:xfrm>
                    <a:off x="2494238" y="2862426"/>
                    <a:ext cx="0" cy="9707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直線コネクタ 104"/>
                  <p:cNvCxnSpPr/>
                  <p:nvPr/>
                </p:nvCxnSpPr>
                <p:spPr>
                  <a:xfrm>
                    <a:off x="2616937" y="2862426"/>
                    <a:ext cx="0" cy="9707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直線コネクタ 105"/>
                  <p:cNvCxnSpPr/>
                  <p:nvPr/>
                </p:nvCxnSpPr>
                <p:spPr>
                  <a:xfrm>
                    <a:off x="2739636" y="2862426"/>
                    <a:ext cx="0" cy="9707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9" name="図形グループ 88"/>
                <p:cNvGrpSpPr/>
                <p:nvPr/>
              </p:nvGrpSpPr>
              <p:grpSpPr>
                <a:xfrm>
                  <a:off x="5205836" y="6359152"/>
                  <a:ext cx="613493" cy="71497"/>
                  <a:chOff x="2401240" y="3014826"/>
                  <a:chExt cx="613493" cy="97076"/>
                </a:xfrm>
              </p:grpSpPr>
              <p:cxnSp>
                <p:nvCxnSpPr>
                  <p:cNvPr id="95" name="直線コネクタ 94"/>
                  <p:cNvCxnSpPr/>
                  <p:nvPr/>
                </p:nvCxnSpPr>
                <p:spPr>
                  <a:xfrm>
                    <a:off x="2401240" y="3014826"/>
                    <a:ext cx="0" cy="9707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直線コネクタ 95"/>
                  <p:cNvCxnSpPr/>
                  <p:nvPr/>
                </p:nvCxnSpPr>
                <p:spPr>
                  <a:xfrm>
                    <a:off x="3014733" y="3014826"/>
                    <a:ext cx="0" cy="9707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直線コネクタ 96"/>
                  <p:cNvCxnSpPr/>
                  <p:nvPr/>
                </p:nvCxnSpPr>
                <p:spPr>
                  <a:xfrm>
                    <a:off x="2523939" y="3014826"/>
                    <a:ext cx="0" cy="9707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直線コネクタ 97"/>
                  <p:cNvCxnSpPr/>
                  <p:nvPr/>
                </p:nvCxnSpPr>
                <p:spPr>
                  <a:xfrm>
                    <a:off x="2646638" y="3014826"/>
                    <a:ext cx="0" cy="9707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直線コネクタ 98"/>
                  <p:cNvCxnSpPr/>
                  <p:nvPr/>
                </p:nvCxnSpPr>
                <p:spPr>
                  <a:xfrm>
                    <a:off x="2769337" y="3014826"/>
                    <a:ext cx="0" cy="9707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直線コネクタ 99"/>
                  <p:cNvCxnSpPr/>
                  <p:nvPr/>
                </p:nvCxnSpPr>
                <p:spPr>
                  <a:xfrm>
                    <a:off x="2892036" y="3014826"/>
                    <a:ext cx="0" cy="9707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0" name="フリーフォーム 89"/>
                <p:cNvSpPr/>
                <p:nvPr/>
              </p:nvSpPr>
              <p:spPr>
                <a:xfrm>
                  <a:off x="5365540" y="5393151"/>
                  <a:ext cx="1762080" cy="113407"/>
                </a:xfrm>
                <a:custGeom>
                  <a:avLst/>
                  <a:gdLst>
                    <a:gd name="connsiteX0" fmla="*/ 0 w 1409700"/>
                    <a:gd name="connsiteY0" fmla="*/ 200043 h 209568"/>
                    <a:gd name="connsiteX1" fmla="*/ 695325 w 1409700"/>
                    <a:gd name="connsiteY1" fmla="*/ 18 h 209568"/>
                    <a:gd name="connsiteX2" fmla="*/ 1409700 w 1409700"/>
                    <a:gd name="connsiteY2" fmla="*/ 209568 h 209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09700" h="209568">
                      <a:moveTo>
                        <a:pt x="0" y="200043"/>
                      </a:moveTo>
                      <a:cubicBezTo>
                        <a:pt x="230187" y="99236"/>
                        <a:pt x="460375" y="-1570"/>
                        <a:pt x="695325" y="18"/>
                      </a:cubicBezTo>
                      <a:cubicBezTo>
                        <a:pt x="930275" y="1605"/>
                        <a:pt x="1409700" y="209568"/>
                        <a:pt x="1409700" y="209568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  <a:prstDash val="sysDot"/>
                  <a:headEnd type="triangl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  <p:sp>
              <p:nvSpPr>
                <p:cNvPr id="91" name="正方形/長方形 90"/>
                <p:cNvSpPr/>
                <p:nvPr/>
              </p:nvSpPr>
              <p:spPr>
                <a:xfrm>
                  <a:off x="5337329" y="4904194"/>
                  <a:ext cx="480983" cy="46165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600" i="1" dirty="0">
                      <a:solidFill>
                        <a:srgbClr val="000000"/>
                      </a:solidFill>
                    </a:rPr>
                    <a:t>K’</a:t>
                  </a:r>
                  <a:endParaRPr lang="ja-JP" alt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" name="正方形/長方形 91"/>
                <p:cNvSpPr/>
                <p:nvPr/>
              </p:nvSpPr>
              <p:spPr>
                <a:xfrm>
                  <a:off x="6809411" y="4952303"/>
                  <a:ext cx="440680" cy="46165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600" i="1" dirty="0">
                      <a:solidFill>
                        <a:srgbClr val="000000"/>
                      </a:solidFill>
                    </a:rPr>
                    <a:t>K</a:t>
                  </a:r>
                  <a:endParaRPr lang="ja-JP" alt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" name="フリーフォーム 92"/>
                <p:cNvSpPr/>
                <p:nvPr/>
              </p:nvSpPr>
              <p:spPr>
                <a:xfrm>
                  <a:off x="5882375" y="5054381"/>
                  <a:ext cx="730441" cy="298806"/>
                </a:xfrm>
                <a:custGeom>
                  <a:avLst/>
                  <a:gdLst>
                    <a:gd name="connsiteX0" fmla="*/ 0 w 688939"/>
                    <a:gd name="connsiteY0" fmla="*/ 373522 h 373522"/>
                    <a:gd name="connsiteX1" fmla="*/ 340319 w 688939"/>
                    <a:gd name="connsiteY1" fmla="*/ 15 h 373522"/>
                    <a:gd name="connsiteX2" fmla="*/ 688939 w 688939"/>
                    <a:gd name="connsiteY2" fmla="*/ 356922 h 373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8939" h="373522">
                      <a:moveTo>
                        <a:pt x="0" y="373522"/>
                      </a:moveTo>
                      <a:cubicBezTo>
                        <a:pt x="112748" y="188152"/>
                        <a:pt x="225496" y="2782"/>
                        <a:pt x="340319" y="15"/>
                      </a:cubicBezTo>
                      <a:cubicBezTo>
                        <a:pt x="455142" y="-2752"/>
                        <a:pt x="688939" y="356922"/>
                        <a:pt x="688939" y="356922"/>
                      </a:cubicBezTo>
                    </a:path>
                  </a:pathLst>
                </a:custGeom>
                <a:ln w="12700" cmpd="sng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  <p:sp>
              <p:nvSpPr>
                <p:cNvPr id="94" name="フリーフォーム 93"/>
                <p:cNvSpPr/>
                <p:nvPr/>
              </p:nvSpPr>
              <p:spPr>
                <a:xfrm flipV="1">
                  <a:off x="5882375" y="6177898"/>
                  <a:ext cx="730441" cy="229407"/>
                </a:xfrm>
                <a:custGeom>
                  <a:avLst/>
                  <a:gdLst>
                    <a:gd name="connsiteX0" fmla="*/ 0 w 688939"/>
                    <a:gd name="connsiteY0" fmla="*/ 373522 h 373522"/>
                    <a:gd name="connsiteX1" fmla="*/ 340319 w 688939"/>
                    <a:gd name="connsiteY1" fmla="*/ 15 h 373522"/>
                    <a:gd name="connsiteX2" fmla="*/ 688939 w 688939"/>
                    <a:gd name="connsiteY2" fmla="*/ 356922 h 373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8939" h="373522">
                      <a:moveTo>
                        <a:pt x="0" y="373522"/>
                      </a:moveTo>
                      <a:cubicBezTo>
                        <a:pt x="112748" y="188152"/>
                        <a:pt x="225496" y="2782"/>
                        <a:pt x="340319" y="15"/>
                      </a:cubicBezTo>
                      <a:cubicBezTo>
                        <a:pt x="455142" y="-2752"/>
                        <a:pt x="688939" y="356922"/>
                        <a:pt x="688939" y="356922"/>
                      </a:cubicBezTo>
                    </a:path>
                  </a:pathLst>
                </a:custGeom>
                <a:ln w="12700" cmpd="sng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</p:grpSp>
        </p:grpSp>
        <p:sp>
          <p:nvSpPr>
            <p:cNvPr id="31" name="正方形/長方形 30"/>
            <p:cNvSpPr/>
            <p:nvPr/>
          </p:nvSpPr>
          <p:spPr>
            <a:xfrm>
              <a:off x="6236868" y="5282606"/>
              <a:ext cx="16097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rgbClr val="000000"/>
                  </a:solidFill>
                  <a:ea typeface="ＭＳ Ｐゴシック" pitchFamily="-29" charset="-128"/>
                  <a:cs typeface="Calibri"/>
                </a:rPr>
                <a:t> </a:t>
              </a:r>
              <a:r>
                <a:rPr lang="ja-JP" altLang="en-US" dirty="0">
                  <a:solidFill>
                    <a:srgbClr val="FF0000"/>
                  </a:solidFill>
                  <a:ea typeface="ＭＳ Ｐゴシック" pitchFamily="-29" charset="-128"/>
                  <a:cs typeface="Calibri"/>
                </a:rPr>
                <a:t>強い谷間結合</a:t>
              </a:r>
              <a:endParaRPr lang="ja-JP" altLang="en-US" dirty="0"/>
            </a:p>
          </p:txBody>
        </p:sp>
      </p:grpSp>
      <p:sp>
        <p:nvSpPr>
          <p:cNvPr id="39" name="スライド番号プレースホルダー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6041-1EDA-E94D-86F3-DBBEB1D991AC}" type="slidenum">
              <a:rPr lang="ja-JP" altLang="en-US" smtClean="0"/>
              <a:pPr/>
              <a:t>22</a:t>
            </a:fld>
            <a:r>
              <a:rPr lang="en-US" altLang="ja-JP"/>
              <a:t>/31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50478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021251" y="2725230"/>
            <a:ext cx="7101498" cy="140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ja-JP" altLang="en-US" sz="2400">
                <a:solidFill>
                  <a:srgbClr val="000000"/>
                </a:solidFill>
                <a:cs typeface="Calibri"/>
              </a:rPr>
              <a:t>モード数</a:t>
            </a:r>
            <a:r>
              <a:rPr lang="ja-JP" altLang="en-US" sz="2400" dirty="0">
                <a:solidFill>
                  <a:srgbClr val="000000"/>
                </a:solidFill>
                <a:cs typeface="Calibri"/>
              </a:rPr>
              <a:t>を見積る方法</a:t>
            </a:r>
            <a:endParaRPr lang="en-US" altLang="ja-JP" sz="24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6041-1EDA-E94D-86F3-DBBEB1D991AC}" type="slidenum">
              <a:rPr lang="ja-JP" altLang="en-US" smtClean="0"/>
              <a:pPr/>
              <a:t>23</a:t>
            </a:fld>
            <a:r>
              <a:rPr lang="en-US" altLang="ja-JP"/>
              <a:t>/31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38968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 sz="2400" dirty="0">
              <a:solidFill>
                <a:srgbClr val="40458C"/>
              </a:solidFill>
              <a:latin typeface="Calibri"/>
              <a:ea typeface="ＭＳ Ｐゴシック" pitchFamily="-29" charset="-128"/>
              <a:cs typeface="Calibri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09599" y="160923"/>
            <a:ext cx="622655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ja-JP" altLang="en-US" sz="3200" dirty="0">
                <a:solidFill>
                  <a:schemeClr val="tx1"/>
                </a:solidFill>
                <a:cs typeface="Calibri"/>
              </a:rPr>
              <a:t>有効１次元モデル</a:t>
            </a:r>
            <a:endParaRPr kumimoji="0" lang="en-US" altLang="ja-JP" sz="3200" dirty="0">
              <a:solidFill>
                <a:schemeClr val="tx1"/>
              </a:solidFill>
              <a:latin typeface="Calibri"/>
              <a:ea typeface="ＭＳ Ｐゴシック"/>
              <a:cs typeface="Calibri"/>
            </a:endParaRPr>
          </a:p>
        </p:txBody>
      </p:sp>
      <p:grpSp>
        <p:nvGrpSpPr>
          <p:cNvPr id="2" name="図形グループ 1"/>
          <p:cNvGrpSpPr/>
          <p:nvPr/>
        </p:nvGrpSpPr>
        <p:grpSpPr>
          <a:xfrm>
            <a:off x="1027477" y="4907109"/>
            <a:ext cx="5387303" cy="1741363"/>
            <a:chOff x="1027477" y="4907109"/>
            <a:chExt cx="5387303" cy="17413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1027477" y="4907109"/>
                  <a:ext cx="3474413" cy="817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600" b="0" i="1" smtClean="0">
                            <a:latin typeface="Cambria Math" charset="0"/>
                          </a:rPr>
                          <m:t>𝐻</m:t>
                        </m:r>
                        <m:r>
                          <a:rPr kumimoji="1" lang="en-US" altLang="ja-JP" sz="1600" b="0" i="1" smtClean="0">
                            <a:latin typeface="Cambria Math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kumimoji="1" lang="en-US" altLang="ja-JP" sz="16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acc>
                              <m:accPr>
                                <m:chr m:val="⃗"/>
                                <m:ctrlPr>
                                  <a:rPr kumimoji="1" lang="en-US" altLang="ja-JP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sz="1600" b="0" i="1" smtClean="0">
                                    <a:latin typeface="Cambria Math" charset="0"/>
                                  </a:rPr>
                                  <m:t>𝑟</m:t>
                                </m:r>
                              </m:e>
                            </m:acc>
                          </m:sub>
                          <m:sup/>
                          <m:e>
                            <m:nary>
                              <m:naryPr>
                                <m:chr m:val="∑"/>
                                <m:ctrlPr>
                                  <a:rPr kumimoji="1" lang="is-IS" altLang="ja-JP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kumimoji="1" lang="en-US" altLang="ja-JP" sz="1600" b="0" i="1" smtClean="0">
                                    <a:latin typeface="Cambria Math" charset="0"/>
                                  </a:rPr>
                                  <m:t>𝑗</m:t>
                                </m:r>
                                <m:r>
                                  <a:rPr kumimoji="1" lang="en-US" altLang="ja-JP" sz="1600" b="0" i="1" smtClean="0">
                                    <a:latin typeface="Cambria Math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kumimoji="1" lang="en-US" altLang="ja-JP" sz="1600" b="0" i="1" smtClean="0">
                                    <a:latin typeface="Cambria Math" charset="0"/>
                                  </a:rPr>
                                  <m:t>3</m:t>
                                </m:r>
                              </m:sup>
                              <m:e>
                                <m:r>
                                  <a:rPr kumimoji="1" lang="en-US" altLang="ja-JP" sz="1600" b="0" i="1" smtClean="0">
                                    <a:latin typeface="Cambria Math" charset="0"/>
                                  </a:rPr>
                                  <m:t>𝑡</m:t>
                                </m:r>
                                <m:sSubSup>
                                  <m:sSubSupPr>
                                    <m:ctrlPr>
                                      <a:rPr kumimoji="1" lang="en-US" altLang="ja-JP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sz="1600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⃗"/>
                                        <m:ctrlPr>
                                          <a:rPr lang="en-US" altLang="ja-JP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ja-JP" sz="1600" i="1">
                                            <a:latin typeface="Cambria Math" charset="0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sub>
                                  <m:sup>
                                    <m:r>
                                      <a:rPr lang="en-US" altLang="ja-JP" sz="1600" b="0" i="1" smtClean="0">
                                        <a:latin typeface="Cambria Math" charset="0"/>
                                      </a:rPr>
                                      <m:t>†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kumimoji="1" lang="en-US" altLang="ja-JP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600" b="0" i="1" smtClean="0">
                                        <a:latin typeface="Cambria Math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acc>
                                      <m:accPr>
                                        <m:chr m:val="⃗"/>
                                        <m:ctrlPr>
                                          <a:rPr lang="en-US" altLang="ja-JP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ja-JP" sz="1600" i="1">
                                            <a:latin typeface="Cambria Math" charset="0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  <m:r>
                                      <a:rPr lang="en-US" altLang="ja-JP" sz="1600" b="0" i="1" smtClean="0">
                                        <a:latin typeface="Cambria Math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ja-JP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altLang="ja-JP" sz="1600" i="1">
                                                <a:latin typeface="Cambria Math" panose="02040503050406030204" pitchFamily="18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ja-JP" sz="1600" i="1" dirty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𝛿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altLang="ja-JP" sz="1600" b="0" i="1" smtClean="0">
                                            <a:latin typeface="Cambria Math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kumimoji="1" lang="en-US" altLang="ja-JP" sz="1600" b="0" i="1" smtClean="0">
                                    <a:latin typeface="Cambria Math" charset="0"/>
                                  </a:rPr>
                                  <m:t>+</m:t>
                                </m:r>
                                <m:r>
                                  <m:rPr>
                                    <m:nor/>
                                  </m:rPr>
                                  <a:rPr kumimoji="1" lang="en-US" altLang="ja-JP" sz="1600" b="0" i="0" smtClean="0">
                                    <a:latin typeface="Cambria Math" charset="0"/>
                                  </a:rPr>
                                  <m:t>H</m:t>
                                </m:r>
                                <m:r>
                                  <m:rPr>
                                    <m:nor/>
                                  </m:rPr>
                                  <a:rPr kumimoji="1" lang="en-US" altLang="ja-JP" sz="1600" b="0" i="0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kumimoji="1" lang="en-US" altLang="ja-JP" sz="1600" b="0" i="0" smtClean="0">
                                    <a:latin typeface="Cambria Math" charset="0"/>
                                  </a:rPr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kumimoji="1" lang="en-US" altLang="ja-JP" sz="1600" b="0" i="0" smtClean="0">
                                    <a:latin typeface="Cambria Math" charset="0"/>
                                  </a:rPr>
                                  <m:t>.</m:t>
                                </m:r>
                              </m:e>
                            </m:nary>
                            <m:r>
                              <a:rPr kumimoji="1" lang="en-US" altLang="ja-JP" sz="1600" b="0" i="1" smtClean="0">
                                <a:latin typeface="Cambria Math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ctrlPr>
                                  <a:rPr lang="is-I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is-IS" altLang="ja-JP" sz="16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𝜇</m:t>
                                </m:r>
                                <m:r>
                                  <a:rPr lang="en-US" altLang="ja-JP" sz="1600" i="1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altLang="ja-JP" sz="1600" b="0" i="1" smtClean="0">
                                    <a:latin typeface="Cambria Math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altLang="ja-JP" sz="1600" b="0" i="1" smtClean="0">
                                    <a:latin typeface="Cambria Math" charset="0"/>
                                  </a:rPr>
                                  <m:t>𝑑</m:t>
                                </m:r>
                                <m:r>
                                  <a:rPr lang="en-US" altLang="ja-JP" sz="1600" b="0" i="1" smtClean="0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altLang="ja-JP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600" i="1">
                                        <a:latin typeface="Cambria Math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ja-JP" sz="16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oMath>
                    </m:oMathPara>
                  </a14:m>
                  <a:endParaRPr kumimoji="1" lang="ja-JP" altLang="en-US" sz="1600" dirty="0"/>
                </a:p>
              </p:txBody>
            </p:sp>
          </mc:Choice>
          <mc:Fallback xmlns="">
            <p:sp>
              <p:nvSpPr>
                <p:cNvPr id="21" name="テキスト ボックス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477" y="4907109"/>
                  <a:ext cx="3474413" cy="81753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2729220" y="5836070"/>
                  <a:ext cx="3685560" cy="8124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i="1">
                                <a:latin typeface="Cambria Math" charset="0"/>
                              </a:rPr>
                              <m:t>𝐻</m:t>
                            </m:r>
                          </m:e>
                          <m:sub>
                            <m:r>
                              <a:rPr kumimoji="1" lang="en-US" altLang="ja-JP" sz="1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𝜇</m:t>
                            </m:r>
                          </m:sub>
                        </m:sSub>
                        <m:r>
                          <a:rPr kumimoji="1" lang="en-US" altLang="ja-JP" sz="1600" b="0" i="1" smtClean="0">
                            <a:latin typeface="Cambria Math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kumimoji="1" lang="en-US" altLang="ja-JP" sz="16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kumimoji="1" lang="en-US" altLang="ja-JP" sz="1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ℓ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ctrlPr>
                                  <a:rPr kumimoji="1" lang="is-IS" altLang="ja-JP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kumimoji="1" lang="en-US" altLang="ja-JP" sz="1600" b="0" i="1" smtClean="0">
                                    <a:latin typeface="Cambria Math" charset="0"/>
                                  </a:rPr>
                                  <m:t>𝑗</m:t>
                                </m:r>
                                <m:r>
                                  <a:rPr kumimoji="1" lang="en-US" altLang="ja-JP" sz="1600" b="0" i="1" smtClean="0">
                                    <a:latin typeface="Cambria Math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kumimoji="1" lang="en-US" altLang="ja-JP" sz="1600" b="0" i="1" smtClean="0">
                                    <a:latin typeface="Cambria Math" charset="0"/>
                                  </a:rPr>
                                  <m:t>3</m:t>
                                </m:r>
                              </m:sup>
                              <m:e>
                                <m:r>
                                  <a:rPr kumimoji="1" lang="en-US" altLang="ja-JP" sz="1600" b="0" i="1" smtClean="0">
                                    <a:latin typeface="Cambria Math" charset="0"/>
                                  </a:rPr>
                                  <m:t>𝑡</m:t>
                                </m:r>
                                <m:sSup>
                                  <m:sSupPr>
                                    <m:ctrlPr>
                                      <a:rPr kumimoji="1" lang="en-US" altLang="ja-JP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600" b="0" i="1" smtClean="0">
                                        <a:latin typeface="Cambria Math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ja-JP" sz="1600" i="1" dirty="0">
                                        <a:solidFill>
                                          <a:srgbClr val="000000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  <m:f>
                                      <m:fPr>
                                        <m:ctrlPr>
                                          <a:rPr lang="mr-IN" altLang="ja-JP" sz="1600" i="1" dirty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ja-JP" sz="1600" i="1" dirty="0">
                                            <a:solidFill>
                                              <a:srgbClr val="000000"/>
                                            </a:solidFill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ja-JP" sz="1600" i="1" dirty="0">
                                            <a:solidFill>
                                              <a:srgbClr val="000000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altLang="ja-JP" sz="1600" i="1" dirty="0">
                                            <a:solidFill>
                                              <a:srgbClr val="000000"/>
                                            </a:solidFill>
                                            <a:latin typeface="Cambria Math" charset="0"/>
                                          </a:rPr>
                                          <m:t>𝑑</m:t>
                                        </m:r>
                                      </m:den>
                                    </m:f>
                                    <m:sSub>
                                      <m:sSubPr>
                                        <m:ctrlPr>
                                          <a:rPr lang="en-US" altLang="ja-JP" sz="1600" i="1" dirty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160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𝛿</m:t>
                                        </m:r>
                                        <m:r>
                                          <a:rPr lang="el-GR" altLang="ja-JP" sz="1600" i="1" dirty="0">
                                            <a:solidFill>
                                              <a:srgbClr val="000000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altLang="ja-JP" sz="1600" i="1" dirty="0">
                                            <a:solidFill>
                                              <a:srgbClr val="000000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altLang="ja-JP" sz="1600" i="1" dirty="0">
                                        <a:solidFill>
                                          <a:srgbClr val="00000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𝜇</m:t>
                                    </m:r>
                                  </m:sup>
                                </m:sSup>
                                <m:sSubSup>
                                  <m:sSubSupPr>
                                    <m:ctrlPr>
                                      <a:rPr kumimoji="1" lang="en-US" altLang="ja-JP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sz="1600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sz="16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𝜇</m:t>
                                    </m:r>
                                    <m:r>
                                      <a:rPr lang="en-US" altLang="ja-JP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,</m:t>
                                    </m:r>
                                    <m:r>
                                      <a:rPr lang="en-US" altLang="ja-JP" sz="16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ℓ</m:t>
                                    </m:r>
                                  </m:sub>
                                  <m:sup>
                                    <m:r>
                                      <a:rPr lang="en-US" altLang="ja-JP" sz="1600" b="0" i="1" smtClean="0">
                                        <a:latin typeface="Cambria Math" charset="0"/>
                                      </a:rPr>
                                      <m:t>†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kumimoji="1" lang="en-US" altLang="ja-JP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600" b="0" i="1" smtClean="0">
                                        <a:latin typeface="Cambria Math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ja-JP" sz="16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𝜇</m:t>
                                    </m:r>
                                    <m:r>
                                      <a:rPr lang="en-US" altLang="ja-JP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,</m:t>
                                    </m:r>
                                    <m:r>
                                      <a:rPr lang="en-US" altLang="ja-JP" sz="16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ℓ</m:t>
                                    </m:r>
                                    <m:r>
                                      <a:rPr lang="en-US" altLang="ja-JP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ja-JP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1600" i="1" dirty="0">
                                            <a:solidFill>
                                              <a:srgbClr val="000000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𝛿</m:t>
                                        </m:r>
                                        <m:r>
                                          <a:rPr lang="en-US" altLang="ja-JP" sz="16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ℓ</m:t>
                                        </m:r>
                                      </m:e>
                                      <m:sub>
                                        <m:r>
                                          <a:rPr lang="en-US" altLang="ja-JP" sz="1600" b="0" i="1" smtClean="0">
                                            <a:latin typeface="Cambria Math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kumimoji="1" lang="en-US" altLang="ja-JP" sz="1600" b="0" i="1" smtClean="0">
                                    <a:latin typeface="Cambria Math" charset="0"/>
                                  </a:rPr>
                                  <m:t>+</m:t>
                                </m:r>
                                <m:r>
                                  <m:rPr>
                                    <m:nor/>
                                  </m:rPr>
                                  <a:rPr kumimoji="1" lang="en-US" altLang="ja-JP" sz="1600" b="0" i="0" smtClean="0">
                                    <a:latin typeface="Cambria Math" charset="0"/>
                                  </a:rPr>
                                  <m:t>H</m:t>
                                </m:r>
                                <m:r>
                                  <m:rPr>
                                    <m:nor/>
                                  </m:rPr>
                                  <a:rPr kumimoji="1" lang="en-US" altLang="ja-JP" sz="1600" b="0" i="0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kumimoji="1" lang="en-US" altLang="ja-JP" sz="1600" b="0" i="0" smtClean="0">
                                    <a:latin typeface="Cambria Math" charset="0"/>
                                  </a:rPr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kumimoji="1" lang="en-US" altLang="ja-JP" sz="1600" b="0" i="0" smtClean="0">
                                    <a:latin typeface="Cambria Math" charset="0"/>
                                  </a:rPr>
                                  <m:t>.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kumimoji="1" lang="ja-JP" altLang="en-US" sz="1600" dirty="0"/>
                </a:p>
              </p:txBody>
            </p:sp>
          </mc:Choice>
          <mc:Fallback xmlns="">
            <p:sp>
              <p:nvSpPr>
                <p:cNvPr id="22" name="テキスト ボックス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9220" y="5836070"/>
                  <a:ext cx="3685560" cy="81240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図形グループ 11"/>
          <p:cNvGrpSpPr/>
          <p:nvPr/>
        </p:nvGrpSpPr>
        <p:grpSpPr>
          <a:xfrm>
            <a:off x="1743075" y="967000"/>
            <a:ext cx="5657850" cy="3236290"/>
            <a:chOff x="1879815" y="967000"/>
            <a:chExt cx="5657850" cy="3236290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9815" y="967000"/>
              <a:ext cx="5657850" cy="3236290"/>
            </a:xfrm>
            <a:prstGeom prst="rect">
              <a:avLst/>
            </a:prstGeom>
          </p:spPr>
        </p:pic>
        <p:sp>
          <p:nvSpPr>
            <p:cNvPr id="8" name="正方形/長方形 7"/>
            <p:cNvSpPr/>
            <p:nvPr/>
          </p:nvSpPr>
          <p:spPr>
            <a:xfrm>
              <a:off x="1879815" y="1172853"/>
              <a:ext cx="119205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i="1" dirty="0">
                  <a:ea typeface="ＭＳ Ｐゴシック" pitchFamily="-29" charset="-128"/>
                  <a:cs typeface="Calibri"/>
                </a:rPr>
                <a:t>d</a:t>
              </a:r>
              <a:r>
                <a:rPr lang="en-US" altLang="ja-JP" sz="1400" dirty="0">
                  <a:ea typeface="ＭＳ Ｐゴシック" pitchFamily="-29" charset="-128"/>
                  <a:cs typeface="Calibri"/>
                </a:rPr>
                <a:t>=</a:t>
              </a:r>
              <a:r>
                <a:rPr lang="en-US" altLang="ja-JP" sz="1400" dirty="0" err="1">
                  <a:ea typeface="ＭＳ Ｐゴシック" pitchFamily="-29" charset="-128"/>
                  <a:cs typeface="Calibri"/>
                </a:rPr>
                <a:t>gcd</a:t>
              </a:r>
              <a:r>
                <a:rPr lang="en-US" altLang="ja-JP" sz="1400" dirty="0">
                  <a:ea typeface="ＭＳ Ｐゴシック" pitchFamily="-29" charset="-128"/>
                  <a:cs typeface="Calibri"/>
                </a:rPr>
                <a:t>(</a:t>
              </a:r>
              <a:r>
                <a:rPr lang="en-US" altLang="ja-JP" sz="1400" i="1" dirty="0" err="1">
                  <a:ea typeface="ＭＳ Ｐゴシック" pitchFamily="-29" charset="-128"/>
                  <a:cs typeface="Calibri"/>
                </a:rPr>
                <a:t>n</a:t>
              </a:r>
              <a:r>
                <a:rPr lang="en-US" altLang="ja-JP" sz="1400" dirty="0" err="1">
                  <a:ea typeface="ＭＳ Ｐゴシック" pitchFamily="-29" charset="-128"/>
                  <a:cs typeface="Calibri"/>
                </a:rPr>
                <a:t>,</a:t>
              </a:r>
              <a:r>
                <a:rPr lang="en-US" altLang="ja-JP" sz="1400" i="1" dirty="0" err="1">
                  <a:ea typeface="ＭＳ Ｐゴシック" pitchFamily="-29" charset="-128"/>
                  <a:cs typeface="Calibri"/>
                </a:rPr>
                <a:t>m</a:t>
              </a:r>
              <a:r>
                <a:rPr lang="en-US" altLang="ja-JP" sz="1400" dirty="0">
                  <a:ea typeface="ＭＳ Ｐゴシック" pitchFamily="-29" charset="-128"/>
                  <a:cs typeface="Calibri"/>
                </a:rPr>
                <a:t>)=3</a:t>
              </a:r>
            </a:p>
          </p:txBody>
        </p:sp>
      </p:grpSp>
      <p:grpSp>
        <p:nvGrpSpPr>
          <p:cNvPr id="3" name="図形グループ 2"/>
          <p:cNvGrpSpPr/>
          <p:nvPr/>
        </p:nvGrpSpPr>
        <p:grpSpPr>
          <a:xfrm>
            <a:off x="4424669" y="4480767"/>
            <a:ext cx="3112996" cy="1027125"/>
            <a:chOff x="4424669" y="4480767"/>
            <a:chExt cx="3112996" cy="1027125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424669" y="4480767"/>
              <a:ext cx="14814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i="1" dirty="0" err="1">
                  <a:solidFill>
                    <a:srgbClr val="FF0000"/>
                  </a:solidFill>
                </a:rPr>
                <a:t>μ</a:t>
              </a:r>
              <a:r>
                <a:rPr lang="en-US" altLang="ja-JP" sz="2000" b="1" i="1" dirty="0">
                  <a:solidFill>
                    <a:srgbClr val="FF0000"/>
                  </a:solidFill>
                  <a:latin typeface="Calibri"/>
                  <a:ea typeface="ＭＳ Ｐゴシック" pitchFamily="-29" charset="-128"/>
                  <a:cs typeface="Calibri"/>
                </a:rPr>
                <a:t>=</a:t>
              </a:r>
              <a:r>
                <a:rPr lang="en-US" altLang="ja-JP" sz="2000" b="1" i="1" dirty="0" err="1">
                  <a:solidFill>
                    <a:srgbClr val="FF0000"/>
                  </a:solidFill>
                </a:rPr>
                <a:t>μ</a:t>
              </a:r>
              <a:r>
                <a:rPr lang="en-US" altLang="ja-JP" sz="2000" b="1" i="1" baseline="-25000" dirty="0" err="1">
                  <a:solidFill>
                    <a:srgbClr val="FF0000"/>
                  </a:solidFill>
                </a:rPr>
                <a:t>K</a:t>
              </a:r>
              <a:r>
                <a:rPr lang="en-US" altLang="ja-JP" sz="2000" b="1" i="1" dirty="0">
                  <a:solidFill>
                    <a:srgbClr val="FF0000"/>
                  </a:solidFill>
                </a:rPr>
                <a:t> , </a:t>
              </a:r>
              <a:r>
                <a:rPr lang="en-US" altLang="ja-JP" sz="2000" b="1" i="1" dirty="0" err="1">
                  <a:solidFill>
                    <a:srgbClr val="FF0000"/>
                  </a:solidFill>
                </a:rPr>
                <a:t>μ</a:t>
              </a:r>
              <a:r>
                <a:rPr lang="en-US" altLang="ja-JP" sz="2000" b="1" i="1" dirty="0">
                  <a:solidFill>
                    <a:srgbClr val="FF0000"/>
                  </a:solidFill>
                  <a:ea typeface="ＭＳ Ｐゴシック" pitchFamily="-29" charset="-128"/>
                  <a:cs typeface="Calibri"/>
                </a:rPr>
                <a:t>=</a:t>
              </a:r>
              <a:r>
                <a:rPr lang="en-US" altLang="ja-JP" sz="2000" b="1" i="1" dirty="0" err="1">
                  <a:solidFill>
                    <a:srgbClr val="FF0000"/>
                  </a:solidFill>
                </a:rPr>
                <a:t>μ</a:t>
              </a:r>
              <a:r>
                <a:rPr lang="en-US" altLang="ja-JP" sz="2000" b="1" i="1" baseline="-25000" dirty="0" err="1">
                  <a:solidFill>
                    <a:srgbClr val="FF0000"/>
                  </a:solidFill>
                </a:rPr>
                <a:t>K</a:t>
              </a:r>
              <a:r>
                <a:rPr lang="en-US" altLang="ja-JP" sz="2000" b="1" i="1" baseline="-25000" dirty="0">
                  <a:solidFill>
                    <a:srgbClr val="FF0000"/>
                  </a:solidFill>
                </a:rPr>
                <a:t>’</a:t>
              </a:r>
              <a:endParaRPr lang="en-US" altLang="ja-JP" sz="2000" b="1" dirty="0">
                <a:solidFill>
                  <a:srgbClr val="FF0000"/>
                </a:solidFill>
              </a:endParaRPr>
            </a:p>
            <a:p>
              <a:r>
                <a:rPr lang="ja-JP" altLang="en-US" sz="2000" b="1" dirty="0">
                  <a:solidFill>
                    <a:srgbClr val="FF0000"/>
                  </a:solidFill>
                </a:rPr>
                <a:t>のみを考慮</a:t>
              </a:r>
            </a:p>
          </p:txBody>
        </p:sp>
        <p:sp>
          <p:nvSpPr>
            <p:cNvPr id="30" name="右矢印 29"/>
            <p:cNvSpPr/>
            <p:nvPr/>
          </p:nvSpPr>
          <p:spPr>
            <a:xfrm>
              <a:off x="4635240" y="5188653"/>
              <a:ext cx="906449" cy="254442"/>
            </a:xfrm>
            <a:prstGeom prst="right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テキスト ボックス 37"/>
                <p:cNvSpPr txBox="1"/>
                <p:nvPr/>
              </p:nvSpPr>
              <p:spPr>
                <a:xfrm>
                  <a:off x="5675039" y="5148178"/>
                  <a:ext cx="1862626" cy="3597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latin typeface="Cambria Math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altLang="ja-JP" sz="1600" b="0" i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eff</m:t>
                                </m:r>
                              </m:sub>
                            </m:sSub>
                            <m:r>
                              <a:rPr lang="en-US" altLang="ja-JP" sz="1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=</m:t>
                            </m:r>
                            <m:r>
                              <a:rPr lang="en-US" altLang="ja-JP" sz="1600" i="1">
                                <a:latin typeface="Cambria Math" charset="0"/>
                              </a:rPr>
                              <m:t>𝐻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ja-JP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𝐾</m:t>
                                </m:r>
                              </m:sub>
                            </m:sSub>
                          </m:sub>
                        </m:sSub>
                        <m:r>
                          <a:rPr lang="en-US" altLang="ja-JP" sz="1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i="1">
                                <a:latin typeface="Cambria Math" charset="0"/>
                              </a:rPr>
                              <m:t>𝐻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𝐾</m:t>
                                </m:r>
                                <m:r>
                                  <a:rPr lang="en-US" altLang="ja-JP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′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kumimoji="1" lang="ja-JP" altLang="en-US" sz="1600" dirty="0"/>
                </a:p>
              </p:txBody>
            </p:sp>
          </mc:Choice>
          <mc:Fallback xmlns="">
            <p:sp>
              <p:nvSpPr>
                <p:cNvPr id="38" name="テキスト ボックス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5039" y="5148178"/>
                  <a:ext cx="1862626" cy="35971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508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/>
              <p:cNvSpPr/>
              <p:nvPr/>
            </p:nvSpPr>
            <p:spPr>
              <a:xfrm>
                <a:off x="3870538" y="3703546"/>
                <a:ext cx="2965620" cy="618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1600" i="1" dirty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𝛿</m:t>
                              </m:r>
                            </m:e>
                          </m:acc>
                        </m:e>
                        <m:sub>
                          <m:r>
                            <a:rPr lang="en-US" altLang="ja-JP" sz="1600" i="1">
                              <a:latin typeface="Cambria Math" charset="0"/>
                            </a:rPr>
                            <m:t>𝑗</m:t>
                          </m:r>
                        </m:sub>
                      </m:sSub>
                      <m:r>
                        <a:rPr lang="en-US" altLang="ja-JP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1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ja-JP" sz="1600" i="1" dirty="0">
                              <a:solidFill>
                                <a:srgbClr val="00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𝛿</m:t>
                          </m:r>
                          <m:r>
                            <a:rPr lang="el-GR" altLang="ja-JP" sz="1600" i="1" dirty="0">
                              <a:solidFill>
                                <a:srgbClr val="00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ja-JP" sz="1600" i="1" dirty="0">
                              <a:solidFill>
                                <a:srgbClr val="00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𝑗</m:t>
                          </m:r>
                        </m:sub>
                      </m:sSub>
                      <m:f>
                        <m:fPr>
                          <m:ctrlPr>
                            <a:rPr lang="en-US" altLang="ja-JP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16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sz="160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16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1600" b="0" i="1" dirty="0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1600" b="0" i="1" dirty="0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</m:t>
                          </m:r>
                        </m:den>
                      </m:f>
                      <m:sSub>
                        <m:sSub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en-US" altLang="ja-JP" sz="1600" i="1" dirty="0">
                              <a:solidFill>
                                <a:srgbClr val="00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𝛿</m:t>
                          </m:r>
                          <m:r>
                            <a:rPr lang="en-US" altLang="ja-JP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ja-JP" sz="1600" i="1">
                              <a:latin typeface="Cambria Math" charset="0"/>
                            </a:rPr>
                            <m:t>𝑗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1600" b="0" i="1" smtClean="0">
                              <a:latin typeface="Cambria Math" charset="0"/>
                            </a:rPr>
                            <m:t>𝐻</m:t>
                          </m:r>
                        </m:e>
                      </m:acc>
                      <m:r>
                        <a:rPr lang="en-US" altLang="ja-JP" sz="16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≡</m:t>
                      </m:r>
                      <m:d>
                        <m:dPr>
                          <m:ctrlPr>
                            <a:rPr lang="mr-IN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1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i="1" dirty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𝛿</m:t>
                              </m:r>
                              <m:r>
                                <a:rPr lang="el-GR" altLang="ja-JP" sz="1600" i="1" dirty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altLang="ja-JP" sz="1600" i="1" dirty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ja-JP" sz="1600" b="0" i="1" dirty="0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i="1" dirty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𝛿</m:t>
                              </m:r>
                              <m:r>
                                <a:rPr lang="en-US" altLang="ja-JP" sz="1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altLang="ja-JP" sz="1600" i="1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23" name="正方形/長方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538" y="3703546"/>
                <a:ext cx="2965620" cy="61869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6041-1EDA-E94D-86F3-DBBEB1D991AC}" type="slidenum">
              <a:rPr lang="ja-JP" altLang="en-US" smtClean="0"/>
              <a:pPr/>
              <a:t>24</a:t>
            </a:fld>
            <a:r>
              <a:rPr lang="en-US" altLang="ja-JP"/>
              <a:t>/31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421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609600" y="152400"/>
            <a:ext cx="622215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ja-JP" altLang="en-US" sz="3200">
                <a:solidFill>
                  <a:schemeClr val="tx1"/>
                </a:solidFill>
                <a:cs typeface="Calibri"/>
              </a:rPr>
              <a:t>１次元モデルのモード</a:t>
            </a:r>
            <a:endParaRPr kumimoji="0" lang="en-US" altLang="ja-JP" sz="3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55" name="Line 3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latin typeface="Calibri"/>
              <a:ea typeface="ＭＳ Ｐゴシック" pitchFamily="-29" charset="-128"/>
              <a:cs typeface="Calibri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33652" y="940162"/>
            <a:ext cx="3220748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000000"/>
                </a:solidFill>
                <a:ea typeface="ＭＳ Ｐゴシック" pitchFamily="-29" charset="-128"/>
                <a:cs typeface="Calibri"/>
              </a:rPr>
              <a:t>波動関数の満たす方程式：</a:t>
            </a:r>
            <a:endParaRPr lang="ja-JP" altLang="en-US" dirty="0">
              <a:solidFill>
                <a:srgbClr val="000000"/>
              </a:solidFill>
            </a:endParaRPr>
          </a:p>
        </p:txBody>
      </p:sp>
      <p:grpSp>
        <p:nvGrpSpPr>
          <p:cNvPr id="10" name="図形グループ 9"/>
          <p:cNvGrpSpPr/>
          <p:nvPr/>
        </p:nvGrpSpPr>
        <p:grpSpPr>
          <a:xfrm>
            <a:off x="274097" y="4356272"/>
            <a:ext cx="3825980" cy="2501728"/>
            <a:chOff x="274097" y="4356272"/>
            <a:chExt cx="3825980" cy="2501728"/>
          </a:xfrm>
        </p:grpSpPr>
        <p:sp>
          <p:nvSpPr>
            <p:cNvPr id="25" name="正方形/長方形 24"/>
            <p:cNvSpPr/>
            <p:nvPr/>
          </p:nvSpPr>
          <p:spPr>
            <a:xfrm>
              <a:off x="274097" y="4502644"/>
              <a:ext cx="2404765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dirty="0" err="1"/>
                <a:t>ε</a:t>
              </a:r>
              <a:r>
                <a:rPr lang="en-US" altLang="ja-JP" dirty="0"/>
                <a:t>=0</a:t>
              </a:r>
              <a:r>
                <a:rPr lang="ja-JP" altLang="en-US" dirty="0"/>
                <a:t>における</a:t>
              </a:r>
              <a:r>
                <a:rPr lang="ja-JP" altLang="en-US" dirty="0">
                  <a:solidFill>
                    <a:srgbClr val="000000"/>
                  </a:solidFill>
                  <a:ea typeface="ＭＳ Ｐゴシック" pitchFamily="-29" charset="-128"/>
                  <a:cs typeface="Calibri"/>
                </a:rPr>
                <a:t>解</a:t>
              </a:r>
              <a:r>
                <a:rPr lang="en-US" altLang="ja-JP" dirty="0">
                  <a:solidFill>
                    <a:srgbClr val="000000"/>
                  </a:solidFill>
                  <a:ea typeface="ＭＳ Ｐゴシック" pitchFamily="-29" charset="-128"/>
                  <a:cs typeface="Calibri"/>
                </a:rPr>
                <a:t>(</a:t>
              </a:r>
              <a:r>
                <a:rPr lang="en-US" altLang="ja-JP" i="1" dirty="0" err="1"/>
                <a:t>λ</a:t>
              </a:r>
              <a:r>
                <a:rPr lang="en-US" altLang="ja-JP" dirty="0"/>
                <a:t>)</a:t>
              </a:r>
              <a:endParaRPr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536371" y="6369047"/>
              <a:ext cx="1544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/>
                <a:t>(</a:t>
              </a:r>
              <a:r>
                <a:rPr kumimoji="1" lang="en-US" altLang="ja-JP" sz="1600" i="1" dirty="0" err="1"/>
                <a:t>n,m</a:t>
              </a:r>
              <a:r>
                <a:rPr kumimoji="1" lang="en-US" altLang="ja-JP" sz="1600" dirty="0"/>
                <a:t>)=(</a:t>
              </a:r>
              <a:r>
                <a:rPr kumimoji="1" lang="en-US" altLang="ja-JP" sz="1600" i="1" dirty="0"/>
                <a:t>6,4</a:t>
              </a:r>
              <a:r>
                <a:rPr kumimoji="1" lang="en-US" altLang="ja-JP" sz="1600" dirty="0"/>
                <a:t>), μ=1</a:t>
              </a:r>
            </a:p>
          </p:txBody>
        </p:sp>
        <p:pic>
          <p:nvPicPr>
            <p:cNvPr id="2" name="図 1" descr="fig06_lambdaSol_0604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2974" y="4356272"/>
              <a:ext cx="2587103" cy="2501728"/>
            </a:xfrm>
            <a:prstGeom prst="rect">
              <a:avLst/>
            </a:prstGeom>
          </p:spPr>
        </p:pic>
      </p:grpSp>
      <p:sp>
        <p:nvSpPr>
          <p:cNvPr id="6" name="左矢印 5"/>
          <p:cNvSpPr/>
          <p:nvPr/>
        </p:nvSpPr>
        <p:spPr>
          <a:xfrm>
            <a:off x="4648486" y="1617587"/>
            <a:ext cx="444500" cy="174625"/>
          </a:xfrm>
          <a:prstGeom prst="lef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5135844" y="1298698"/>
                <a:ext cx="3685560" cy="812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𝜇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ja-JP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ℓ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ctrlPr>
                                <a:rPr kumimoji="1" lang="is-I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ja-JP" sz="1600" b="0" i="1" smtClean="0">
                                  <a:latin typeface="Cambria Math" charset="0"/>
                                </a:rPr>
                                <m:t>𝑗</m:t>
                              </m:r>
                              <m:r>
                                <a:rPr kumimoji="1" lang="en-US" altLang="ja-JP" sz="1600" b="0" i="1" smtClean="0"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1" lang="en-US" altLang="ja-JP" sz="1600" b="0" i="1" smtClean="0">
                                  <a:latin typeface="Cambria Math" charset="0"/>
                                </a:rPr>
                                <m:t>3</m:t>
                              </m:r>
                            </m:sup>
                            <m:e>
                              <m:r>
                                <a:rPr kumimoji="1" lang="en-US" altLang="ja-JP" sz="1600" b="0" i="1" smtClean="0">
                                  <a:latin typeface="Cambria Math" charset="0"/>
                                </a:rPr>
                                <m:t>𝑡</m:t>
                              </m:r>
                              <m:sSup>
                                <m:s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600" b="0" i="1" smtClean="0">
                                      <a:latin typeface="Cambria Math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ja-JP" sz="1600" i="1" dirty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  <m:f>
                                    <m:fPr>
                                      <m:ctrlPr>
                                        <a:rPr lang="mr-IN" altLang="ja-JP" sz="16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sz="1600" i="1" dirty="0">
                                          <a:solidFill>
                                            <a:srgbClr val="000000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  <m:r>
                                        <a:rPr lang="en-US" altLang="ja-JP" sz="1600" i="1" dirty="0">
                                          <a:solidFill>
                                            <a:srgbClr val="00000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ja-JP" sz="1600" i="1" dirty="0">
                                          <a:solidFill>
                                            <a:srgbClr val="000000"/>
                                          </a:solidFill>
                                          <a:latin typeface="Cambria Math" charset="0"/>
                                        </a:rPr>
                                        <m:t>𝑑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altLang="ja-JP" sz="16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1600" i="1" dirty="0" smtClean="0">
                                          <a:solidFill>
                                            <a:srgbClr val="00000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𝛿</m:t>
                                      </m:r>
                                      <m:r>
                                        <a:rPr lang="el-GR" altLang="ja-JP" sz="1600" i="1" dirty="0">
                                          <a:solidFill>
                                            <a:srgbClr val="00000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altLang="ja-JP" sz="1600" i="1" dirty="0">
                                          <a:solidFill>
                                            <a:srgbClr val="00000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ja-JP" sz="1600" i="1" dirty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𝜇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𝜇</m:t>
                                  </m:r>
                                  <m:r>
                                    <a:rPr lang="en-US" altLang="ja-JP" sz="16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r>
                                    <a:rPr lang="en-US" altLang="ja-JP" sz="16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ℓ</m:t>
                                  </m:r>
                                </m:sub>
                                <m:sup>
                                  <m:r>
                                    <a:rPr lang="en-US" altLang="ja-JP" sz="1600" b="0" i="1" smtClean="0">
                                      <a:latin typeface="Cambria Math" charset="0"/>
                                    </a:rPr>
                                    <m:t>†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600" b="0" i="1" smtClean="0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𝜇</m:t>
                                  </m:r>
                                  <m:r>
                                    <a:rPr lang="en-US" altLang="ja-JP" sz="16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r>
                                    <a:rPr lang="en-US" altLang="ja-JP" sz="16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ℓ</m:t>
                                  </m:r>
                                  <m:r>
                                    <a:rPr lang="en-US" altLang="ja-JP" sz="16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1600" i="1" dirty="0">
                                          <a:solidFill>
                                            <a:srgbClr val="00000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𝛿</m:t>
                                      </m:r>
                                      <m:r>
                                        <a:rPr lang="en-US" altLang="ja-JP" sz="16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ℓ</m:t>
                                      </m:r>
                                    </m:e>
                                    <m:sub>
                                      <m:r>
                                        <a:rPr lang="en-US" altLang="ja-JP" sz="1600" b="0" i="1" smtClean="0">
                                          <a:latin typeface="Cambria Math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kumimoji="1" lang="en-US" altLang="ja-JP" sz="1600" b="0" i="1" smtClean="0">
                                  <a:latin typeface="Cambria Math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kumimoji="1" lang="en-US" altLang="ja-JP" sz="1600" b="0" i="0" smtClean="0">
                                  <a:latin typeface="Cambria Math" charset="0"/>
                                </a:rPr>
                                <m:t>H</m:t>
                              </m:r>
                              <m:r>
                                <m:rPr>
                                  <m:nor/>
                                </m:rPr>
                                <a:rPr kumimoji="1" lang="en-US" altLang="ja-JP" sz="1600" b="0" i="0" smtClean="0">
                                  <a:latin typeface="Cambria Math" charset="0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kumimoji="1" lang="en-US" altLang="ja-JP" sz="1600" b="0" i="0" smtClean="0">
                                  <a:latin typeface="Cambria Math" charset="0"/>
                                </a:rPr>
                                <m:t>c</m:t>
                              </m:r>
                              <m:r>
                                <m:rPr>
                                  <m:nor/>
                                </m:rPr>
                                <a:rPr kumimoji="1" lang="en-US" altLang="ja-JP" sz="1600" b="0" i="0" smtClean="0">
                                  <a:latin typeface="Cambria Math" charset="0"/>
                                </a:rPr>
                                <m:t>.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844" y="1298698"/>
                <a:ext cx="3685560" cy="81240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574483" y="1253687"/>
                <a:ext cx="4105418" cy="9024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altLang="ja-JP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i="1">
                              <a:latin typeface="Cambria Math" charset="0"/>
                            </a:rPr>
                            <m:t>𝑗</m:t>
                          </m:r>
                          <m:r>
                            <a:rPr lang="en-US" altLang="ja-JP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i="1">
                              <a:latin typeface="Cambria Math" charset="0"/>
                            </a:rPr>
                            <m:t>3</m:t>
                          </m:r>
                        </m:sup>
                        <m:e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altLang="ja-JP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𝜎</m:t>
                              </m:r>
                              <m:r>
                                <a:rPr lang="en-US" altLang="ja-JP" i="1" dirty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mr-IN" altLang="ja-JP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i="1" dirty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  <m:r>
                                    <a:rPr lang="en-US" altLang="ja-JP" i="1" dirty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ja-JP" i="1" dirty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</a:rPr>
                                    <m:t>𝑑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altLang="ja-JP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 dirty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𝛿</m:t>
                                  </m:r>
                                  <m:r>
                                    <a:rPr lang="el-GR" altLang="ja-JP" i="1" dirty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altLang="ja-JP" i="1" dirty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ja-JP" i="1" dirty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𝜎</m:t>
                              </m:r>
                            </m:sub>
                          </m:sSub>
                          <m:d>
                            <m:dPr>
                              <m:ctrlPr>
                                <a:rPr lang="mr-IN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mr-IN" altLang="ja-JP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ℓ</m:t>
                              </m:r>
                              <m:r>
                                <a:rPr lang="en-US" altLang="ja-JP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r>
                                <a:rPr lang="en-US" altLang="ja-JP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𝜎</m:t>
                              </m:r>
                              <m:sSub>
                                <m:sSubPr>
                                  <m:ctrlPr>
                                    <a:rPr lang="en-US" altLang="ja-JP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 dirty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𝛿</m:t>
                                  </m:r>
                                  <m:r>
                                    <a:rPr lang="en-US" altLang="ja-JP" i="1" dirty="0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US" altLang="ja-JP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altLang="ja-JP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𝜀</m:t>
                          </m:r>
                        </m:num>
                        <m:den>
                          <m:r>
                            <a:rPr lang="en-US" altLang="ja-JP" i="1">
                              <a:latin typeface="Cambria Math" charset="0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n-US" altLang="ja-JP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sub>
                      </m:sSub>
                      <m:d>
                        <m:dPr>
                          <m:ctrlPr>
                            <a:rPr lang="mr-IN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mr-IN" altLang="ja-JP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ℓ</m:t>
                          </m:r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83" y="1253687"/>
                <a:ext cx="4105418" cy="90242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図形グループ 8"/>
          <p:cNvGrpSpPr/>
          <p:nvPr/>
        </p:nvGrpSpPr>
        <p:grpSpPr>
          <a:xfrm>
            <a:off x="348013" y="2241740"/>
            <a:ext cx="8500869" cy="2228717"/>
            <a:chOff x="348013" y="2241740"/>
            <a:chExt cx="8500869" cy="2228717"/>
          </a:xfrm>
        </p:grpSpPr>
        <p:sp>
          <p:nvSpPr>
            <p:cNvPr id="18" name="正方形/長方形 17"/>
            <p:cNvSpPr/>
            <p:nvPr/>
          </p:nvSpPr>
          <p:spPr>
            <a:xfrm>
              <a:off x="471129" y="2874289"/>
              <a:ext cx="1372897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1600" dirty="0"/>
                <a:t>(</a:t>
              </a:r>
              <a:r>
                <a:rPr lang="en-US" altLang="ja-JP" sz="1600" i="1" dirty="0" err="1"/>
                <a:t>λ,η</a:t>
              </a:r>
              <a:r>
                <a:rPr lang="en-US" altLang="ja-JP" sz="1600" dirty="0"/>
                <a:t>)</a:t>
              </a:r>
              <a:r>
                <a:rPr lang="ja-JP" altLang="en-US" sz="1600" dirty="0"/>
                <a:t>に対する</a:t>
              </a:r>
              <a:endParaRPr lang="en-US" altLang="ja-JP" sz="1600" dirty="0"/>
            </a:p>
            <a:p>
              <a:r>
                <a:rPr lang="ja-JP" altLang="en-US" sz="1600" dirty="0"/>
                <a:t>連立方程式：</a:t>
              </a:r>
              <a:endParaRPr lang="ja-JP" alt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5450927" y="2353611"/>
              <a:ext cx="2451101" cy="73866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1400" b="1" dirty="0">
                  <a:solidFill>
                    <a:srgbClr val="000000"/>
                  </a:solidFill>
                </a:rPr>
                <a:t>|</a:t>
              </a:r>
              <a:r>
                <a:rPr lang="en-US" altLang="ja-JP" sz="1400" b="1" dirty="0" err="1">
                  <a:solidFill>
                    <a:srgbClr val="000000"/>
                  </a:solidFill>
                </a:rPr>
                <a:t>λ</a:t>
              </a:r>
              <a:r>
                <a:rPr lang="en-US" altLang="ja-JP" sz="1400" b="1" dirty="0">
                  <a:solidFill>
                    <a:srgbClr val="000000"/>
                  </a:solidFill>
                </a:rPr>
                <a:t>|&lt;1: </a:t>
              </a:r>
              <a:r>
                <a:rPr lang="ja-JP" altLang="en-US" sz="1400" b="1" dirty="0">
                  <a:solidFill>
                    <a:srgbClr val="000000"/>
                  </a:solidFill>
                </a:rPr>
                <a:t>減衰波（左端）</a:t>
              </a:r>
              <a:endParaRPr lang="en-US" altLang="ja-JP" sz="1400" b="1" dirty="0">
                <a:solidFill>
                  <a:srgbClr val="000000"/>
                </a:solidFill>
              </a:endParaRPr>
            </a:p>
            <a:p>
              <a:r>
                <a:rPr lang="en-US" altLang="ja-JP" sz="1400" dirty="0">
                  <a:solidFill>
                    <a:srgbClr val="000000"/>
                  </a:solidFill>
                </a:rPr>
                <a:t>|</a:t>
              </a:r>
              <a:r>
                <a:rPr lang="en-US" altLang="ja-JP" sz="1400" dirty="0" err="1">
                  <a:solidFill>
                    <a:srgbClr val="000000"/>
                  </a:solidFill>
                </a:rPr>
                <a:t>λ</a:t>
              </a:r>
              <a:r>
                <a:rPr lang="en-US" altLang="ja-JP" sz="1400" dirty="0">
                  <a:solidFill>
                    <a:srgbClr val="000000"/>
                  </a:solidFill>
                </a:rPr>
                <a:t>|=1: </a:t>
              </a:r>
              <a:r>
                <a:rPr lang="ja-JP" altLang="en-US" sz="1400" dirty="0">
                  <a:solidFill>
                    <a:srgbClr val="000000"/>
                  </a:solidFill>
                </a:rPr>
                <a:t>進行波</a:t>
              </a:r>
              <a:endParaRPr lang="en-US" altLang="ja-JP" sz="1400" dirty="0">
                <a:solidFill>
                  <a:srgbClr val="000000"/>
                </a:solidFill>
              </a:endParaRPr>
            </a:p>
            <a:p>
              <a:r>
                <a:rPr lang="en-US" altLang="ja-JP" sz="1400" b="1" dirty="0">
                  <a:solidFill>
                    <a:srgbClr val="000000"/>
                  </a:solidFill>
                </a:rPr>
                <a:t>|</a:t>
              </a:r>
              <a:r>
                <a:rPr lang="en-US" altLang="ja-JP" sz="1400" b="1" dirty="0" err="1">
                  <a:solidFill>
                    <a:srgbClr val="000000"/>
                  </a:solidFill>
                </a:rPr>
                <a:t>λ</a:t>
              </a:r>
              <a:r>
                <a:rPr lang="en-US" altLang="ja-JP" sz="1400" b="1" dirty="0">
                  <a:solidFill>
                    <a:srgbClr val="000000"/>
                  </a:solidFill>
                </a:rPr>
                <a:t>|&gt;1: </a:t>
              </a:r>
              <a:r>
                <a:rPr lang="ja-JP" altLang="en-US" sz="1400" b="1" dirty="0">
                  <a:solidFill>
                    <a:srgbClr val="000000"/>
                  </a:solidFill>
                </a:rPr>
                <a:t>減衰波（右端）</a:t>
              </a:r>
              <a:endParaRPr lang="en-US" altLang="ja-JP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5439504" y="3079750"/>
              <a:ext cx="1611675" cy="73866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1400" b="1" dirty="0">
                  <a:solidFill>
                    <a:srgbClr val="000000"/>
                  </a:solidFill>
                </a:rPr>
                <a:t>|</a:t>
              </a:r>
              <a:r>
                <a:rPr lang="en-US" altLang="ja-JP" sz="1400" b="1" dirty="0" err="1">
                  <a:solidFill>
                    <a:srgbClr val="000000"/>
                  </a:solidFill>
                </a:rPr>
                <a:t>η</a:t>
              </a:r>
              <a:r>
                <a:rPr lang="en-US" altLang="ja-JP" sz="1400" b="1" dirty="0">
                  <a:solidFill>
                    <a:srgbClr val="000000"/>
                  </a:solidFill>
                </a:rPr>
                <a:t>|&lt;1: </a:t>
              </a:r>
              <a:r>
                <a:rPr lang="en-US" altLang="ja-JP" sz="1400" b="1" dirty="0">
                  <a:solidFill>
                    <a:srgbClr val="0000FF"/>
                  </a:solidFill>
                </a:rPr>
                <a:t>A</a:t>
              </a:r>
              <a:r>
                <a:rPr lang="ja-JP" altLang="en-US" sz="1400" b="1" dirty="0">
                  <a:solidFill>
                    <a:srgbClr val="000000"/>
                  </a:solidFill>
                </a:rPr>
                <a:t>モード</a:t>
              </a:r>
              <a:endParaRPr lang="en-US" altLang="ja-JP" sz="1400" b="1" dirty="0">
                <a:solidFill>
                  <a:srgbClr val="000000"/>
                </a:solidFill>
              </a:endParaRPr>
            </a:p>
            <a:p>
              <a:r>
                <a:rPr lang="en-US" altLang="ja-JP" sz="1400" dirty="0">
                  <a:solidFill>
                    <a:srgbClr val="000000"/>
                  </a:solidFill>
                </a:rPr>
                <a:t>|</a:t>
              </a:r>
              <a:r>
                <a:rPr lang="en-US" altLang="ja-JP" sz="1400" dirty="0" err="1">
                  <a:solidFill>
                    <a:srgbClr val="000000"/>
                  </a:solidFill>
                </a:rPr>
                <a:t>η</a:t>
              </a:r>
              <a:r>
                <a:rPr lang="en-US" altLang="ja-JP" sz="1400" dirty="0">
                  <a:solidFill>
                    <a:srgbClr val="000000"/>
                  </a:solidFill>
                </a:rPr>
                <a:t>|=1: </a:t>
              </a:r>
              <a:r>
                <a:rPr lang="ja-JP" altLang="en-US" sz="1400" dirty="0">
                  <a:solidFill>
                    <a:srgbClr val="000000"/>
                  </a:solidFill>
                </a:rPr>
                <a:t>進行波</a:t>
              </a:r>
              <a:endParaRPr lang="en-US" altLang="ja-JP" sz="1400" dirty="0">
                <a:solidFill>
                  <a:srgbClr val="000000"/>
                </a:solidFill>
              </a:endParaRPr>
            </a:p>
            <a:p>
              <a:r>
                <a:rPr lang="en-US" altLang="ja-JP" sz="1400" b="1" dirty="0">
                  <a:solidFill>
                    <a:srgbClr val="000000"/>
                  </a:solidFill>
                </a:rPr>
                <a:t>|</a:t>
              </a:r>
              <a:r>
                <a:rPr lang="en-US" altLang="ja-JP" sz="1400" b="1" dirty="0" err="1">
                  <a:solidFill>
                    <a:srgbClr val="000000"/>
                  </a:solidFill>
                </a:rPr>
                <a:t>η</a:t>
              </a:r>
              <a:r>
                <a:rPr lang="en-US" altLang="ja-JP" sz="1400" b="1" dirty="0">
                  <a:solidFill>
                    <a:srgbClr val="000000"/>
                  </a:solidFill>
                </a:rPr>
                <a:t>|&gt;1: </a:t>
              </a:r>
              <a:r>
                <a:rPr lang="en-US" altLang="ja-JP" sz="1400" b="1" dirty="0">
                  <a:solidFill>
                    <a:srgbClr val="FF0000"/>
                  </a:solidFill>
                </a:rPr>
                <a:t>B</a:t>
              </a:r>
              <a:r>
                <a:rPr lang="ja-JP" altLang="en-US" sz="1400" b="1" dirty="0">
                  <a:solidFill>
                    <a:srgbClr val="000000"/>
                  </a:solidFill>
                </a:rPr>
                <a:t>モード</a:t>
              </a:r>
              <a:endParaRPr lang="en-US" altLang="ja-JP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4" name="角丸四角形 3"/>
            <p:cNvSpPr/>
            <p:nvPr/>
          </p:nvSpPr>
          <p:spPr>
            <a:xfrm>
              <a:off x="348013" y="2724457"/>
              <a:ext cx="4744973" cy="1417895"/>
            </a:xfrm>
            <a:prstGeom prst="roundRect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5450927" y="3947237"/>
              <a:ext cx="339795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400" dirty="0">
                  <a:solidFill>
                    <a:srgbClr val="000000"/>
                  </a:solidFill>
                </a:rPr>
                <a:t>エネルギーギャップ内（</a:t>
              </a:r>
              <a:r>
                <a:rPr lang="en-US" altLang="ja-JP" sz="1400" dirty="0">
                  <a:solidFill>
                    <a:srgbClr val="000000"/>
                  </a:solidFill>
                </a:rPr>
                <a:t>|</a:t>
              </a:r>
              <a:r>
                <a:rPr lang="en-US" altLang="ja-JP" sz="1400" dirty="0" err="1"/>
                <a:t>ε</a:t>
              </a:r>
              <a:r>
                <a:rPr lang="en-US" altLang="ja-JP" sz="1400" dirty="0"/>
                <a:t>|&lt;</a:t>
              </a:r>
              <a:r>
                <a:rPr lang="en-US" altLang="ja-JP" sz="1400" dirty="0" err="1"/>
                <a:t>ε</a:t>
              </a:r>
              <a:r>
                <a:rPr lang="en-US" altLang="ja-JP" sz="1400" baseline="-25000" dirty="0" err="1"/>
                <a:t>g</a:t>
              </a:r>
              <a:r>
                <a:rPr lang="en-US" altLang="ja-JP" sz="1400" dirty="0"/>
                <a:t>/2</a:t>
              </a:r>
              <a:r>
                <a:rPr lang="ja-JP" altLang="en-US" sz="1400" dirty="0">
                  <a:solidFill>
                    <a:srgbClr val="000000"/>
                  </a:solidFill>
                </a:rPr>
                <a:t>）では</a:t>
              </a:r>
              <a:r>
                <a:rPr lang="en-US" altLang="ja-JP" sz="1400" dirty="0">
                  <a:solidFill>
                    <a:srgbClr val="000000"/>
                  </a:solidFill>
                </a:rPr>
                <a:t>, |</a:t>
              </a:r>
              <a:r>
                <a:rPr lang="en-US" altLang="ja-JP" sz="1400" dirty="0" err="1">
                  <a:solidFill>
                    <a:srgbClr val="000000"/>
                  </a:solidFill>
                </a:rPr>
                <a:t>λ</a:t>
              </a:r>
              <a:r>
                <a:rPr lang="en-US" altLang="ja-JP" sz="1400" dirty="0">
                  <a:solidFill>
                    <a:srgbClr val="000000"/>
                  </a:solidFill>
                </a:rPr>
                <a:t>|, |</a:t>
              </a:r>
              <a:r>
                <a:rPr lang="en-US" altLang="ja-JP" sz="1400" dirty="0" err="1">
                  <a:solidFill>
                    <a:srgbClr val="000000"/>
                  </a:solidFill>
                </a:rPr>
                <a:t>η</a:t>
              </a:r>
              <a:r>
                <a:rPr lang="en-US" altLang="ja-JP" sz="1400" dirty="0">
                  <a:solidFill>
                    <a:srgbClr val="000000"/>
                  </a:solidFill>
                </a:rPr>
                <a:t>|≠1</a:t>
              </a:r>
              <a:r>
                <a:rPr lang="ja-JP" altLang="en-US" sz="1400" dirty="0">
                  <a:solidFill>
                    <a:srgbClr val="000000"/>
                  </a:solidFill>
                </a:rPr>
                <a:t>のモードのみ存在</a:t>
              </a:r>
              <a:endParaRPr lang="ja-JP" altLang="en-US" sz="1400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4477108" y="3680894"/>
              <a:ext cx="4882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b="1" dirty="0">
                  <a:solidFill>
                    <a:srgbClr val="FF0000"/>
                  </a:solidFill>
                </a:rPr>
                <a:t>(B)</a:t>
              </a:r>
              <a:endParaRPr lang="ja-JP" altLang="en-US" sz="2000" dirty="0"/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4462820" y="2968104"/>
              <a:ext cx="49988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b="1" dirty="0">
                  <a:solidFill>
                    <a:srgbClr val="0000FF"/>
                  </a:solidFill>
                </a:rPr>
                <a:t>(A)</a:t>
              </a:r>
              <a:endParaRPr lang="ja-JP" altLang="en-US" sz="2000" dirty="0">
                <a:solidFill>
                  <a:srgbClr val="0000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テキスト ボックス 31"/>
                <p:cNvSpPr txBox="1"/>
                <p:nvPr/>
              </p:nvSpPr>
              <p:spPr>
                <a:xfrm>
                  <a:off x="348013" y="2241740"/>
                  <a:ext cx="430047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𝜙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sub>
                      </m:sSub>
                      <m:d>
                        <m:dPr>
                          <m:ctrlPr>
                            <a:rPr kumimoji="1" lang="mr-IN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mr-IN" altLang="ja-JP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ℓ</m:t>
                          </m:r>
                          <m:r>
                            <a:rPr kumimoji="1" lang="en-US" altLang="ja-JP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  <m:r>
                            <a:rPr kumimoji="1" lang="en-US" altLang="ja-JP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ja-JP" sz="16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</m:e>
                        <m:sup>
                          <m:r>
                            <a:rPr kumimoji="1" lang="en-US" altLang="ja-JP" sz="1600" b="0" i="1" smtClean="0">
                              <a:latin typeface="Cambria Math" charset="0"/>
                            </a:rPr>
                            <m:t>𝑡</m:t>
                          </m:r>
                        </m:sup>
                      </m:sSup>
                      <m:sSub>
                        <m:sSub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ja-JP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sub>
                      </m:sSub>
                      <m:d>
                        <m:dPr>
                          <m:ctrlPr>
                            <a:rPr lang="mr-IN" altLang="ja-JP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mr-IN" altLang="ja-JP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ℓ</m:t>
                          </m:r>
                        </m:e>
                      </m:d>
                    </m:oMath>
                  </a14:m>
                  <a:r>
                    <a:rPr kumimoji="1" lang="en-US" altLang="ja-JP" sz="1600" dirty="0"/>
                    <a:t>,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mr-IN" altLang="ja-JP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mr-IN" altLang="ja-JP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ℓ</m:t>
                          </m:r>
                        </m:e>
                      </m:d>
                      <m:r>
                        <a:rPr lang="en-US" altLang="ja-JP" sz="1600" i="1">
                          <a:latin typeface="Cambria Math" charset="0"/>
                        </a:rPr>
                        <m:t>=</m:t>
                      </m:r>
                      <m:r>
                        <a:rPr lang="en-US" altLang="ja-JP" sz="16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𝜂</m:t>
                      </m:r>
                      <m:sSub>
                        <m:sSub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mr-IN" altLang="ja-JP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mr-IN" altLang="ja-JP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ℓ</m:t>
                          </m:r>
                        </m:e>
                      </m:d>
                    </m:oMath>
                  </a14:m>
                  <a:r>
                    <a:rPr kumimoji="1" lang="en-US" altLang="ja-JP" sz="1600" dirty="0"/>
                    <a:t> </a:t>
                  </a:r>
                  <a:r>
                    <a:rPr kumimoji="1" lang="ja-JP" altLang="en-US" sz="1600" dirty="0"/>
                    <a:t>を代入</a:t>
                  </a:r>
                </a:p>
              </p:txBody>
            </p:sp>
          </mc:Choice>
          <mc:Fallback xmlns="">
            <p:sp>
              <p:nvSpPr>
                <p:cNvPr id="32" name="テキスト ボックス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013" y="2241740"/>
                  <a:ext cx="4300473" cy="33855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9091" b="-2545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正方形/長方形 33"/>
                <p:cNvSpPr/>
                <p:nvPr/>
              </p:nvSpPr>
              <p:spPr>
                <a:xfrm>
                  <a:off x="1860538" y="2846484"/>
                  <a:ext cx="2711961" cy="12958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altLang="ja-JP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i="1">
                              <a:latin typeface="Cambria Math" charset="0"/>
                            </a:rPr>
                            <m:t>𝑗</m:t>
                          </m:r>
                          <m:r>
                            <a:rPr lang="en-US" altLang="ja-JP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i="1">
                              <a:latin typeface="Cambria Math" charset="0"/>
                            </a:rPr>
                            <m:t>3</m:t>
                          </m:r>
                        </m:sup>
                        <m:e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altLang="ja-JP" i="1" dirty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mr-IN" altLang="ja-JP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i="1" dirty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  <m:r>
                                    <a:rPr lang="en-US" altLang="ja-JP" i="1" dirty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ja-JP" i="1" dirty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</a:rPr>
                                    <m:t>𝑑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altLang="ja-JP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 dirty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𝛿</m:t>
                                  </m:r>
                                  <m:r>
                                    <a:rPr lang="el-GR" altLang="ja-JP" i="1" dirty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altLang="ja-JP" i="1" dirty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ja-JP" i="1" dirty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ja-JP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 dirty="0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altLang="ja-JP" b="0" i="1" dirty="0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 dirty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𝛿</m:t>
                                  </m:r>
                                  <m:r>
                                    <a:rPr lang="en-US" altLang="ja-JP" i="1" dirty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US" altLang="ja-JP" i="1" dirty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r>
                        <a:rPr lang="en-US" altLang="ja-JP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𝜀</m:t>
                          </m:r>
                        </m:num>
                        <m:den>
                          <m:r>
                            <a:rPr lang="en-US" altLang="ja-JP" i="1">
                              <a:latin typeface="Cambria Math" charset="0"/>
                            </a:rPr>
                            <m:t>𝑡</m:t>
                          </m:r>
                        </m:den>
                      </m:f>
                      <m:r>
                        <a:rPr lang="en-US" altLang="ja-JP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𝜂</m:t>
                      </m:r>
                    </m:oMath>
                  </a14:m>
                  <a:r>
                    <a:rPr lang="en-US" altLang="ja-JP" dirty="0"/>
                    <a:t>,</a:t>
                  </a:r>
                </a:p>
                <a:p>
                  <a:endParaRPr lang="en-US" altLang="ja-JP" dirty="0"/>
                </a:p>
                <a:p>
                  <a14:m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i="1">
                              <a:latin typeface="Cambria Math" charset="0"/>
                            </a:rPr>
                            <m:t>𝑗</m:t>
                          </m:r>
                          <m:r>
                            <a:rPr lang="en-US" altLang="ja-JP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i="1">
                              <a:latin typeface="Cambria Math" charset="0"/>
                            </a:rPr>
                            <m:t>3</m:t>
                          </m:r>
                        </m:sup>
                        <m:e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i="1" dirty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mr-IN" altLang="ja-JP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i="1" dirty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  <m:r>
                                    <a:rPr lang="en-US" altLang="ja-JP" i="1" dirty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ja-JP" i="1" dirty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</a:rPr>
                                    <m:t>𝑑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altLang="ja-JP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 dirty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𝛿</m:t>
                                  </m:r>
                                  <m:r>
                                    <a:rPr lang="el-GR" altLang="ja-JP" i="1" dirty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altLang="ja-JP" i="1" dirty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ja-JP" i="1" dirty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ja-JP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 dirty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𝜆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ja-JP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 dirty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𝛿</m:t>
                                  </m:r>
                                  <m:r>
                                    <a:rPr lang="en-US" altLang="ja-JP" i="1" dirty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US" altLang="ja-JP" i="1" dirty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r>
                        <a:rPr lang="en-US" altLang="ja-JP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𝜀</m:t>
                          </m:r>
                        </m:num>
                        <m:den>
                          <m:r>
                            <a:rPr lang="en-US" altLang="ja-JP" i="1">
                              <a:latin typeface="Cambria Math" charset="0"/>
                            </a:rPr>
                            <m:t>𝑡</m:t>
                          </m:r>
                        </m:den>
                      </m:f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𝜂</m:t>
                          </m:r>
                        </m:den>
                      </m:f>
                    </m:oMath>
                  </a14:m>
                  <a:r>
                    <a:rPr lang="en-US" altLang="ja-JP" dirty="0"/>
                    <a:t>.</a:t>
                  </a:r>
                  <a:endParaRPr lang="ja-JP" altLang="en-US" dirty="0"/>
                </a:p>
              </p:txBody>
            </p:sp>
          </mc:Choice>
          <mc:Fallback xmlns="">
            <p:sp>
              <p:nvSpPr>
                <p:cNvPr id="34" name="正方形/長方形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0538" y="2846484"/>
                  <a:ext cx="2711961" cy="129586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89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図形グループ 11"/>
          <p:cNvGrpSpPr/>
          <p:nvPr/>
        </p:nvGrpSpPr>
        <p:grpSpPr>
          <a:xfrm>
            <a:off x="4894743" y="4711912"/>
            <a:ext cx="3862611" cy="1933832"/>
            <a:chOff x="4894743" y="4711912"/>
            <a:chExt cx="3862611" cy="1933832"/>
          </a:xfrm>
        </p:grpSpPr>
        <p:sp>
          <p:nvSpPr>
            <p:cNvPr id="29" name="正方形/長方形 28"/>
            <p:cNvSpPr/>
            <p:nvPr/>
          </p:nvSpPr>
          <p:spPr>
            <a:xfrm>
              <a:off x="4894743" y="4731031"/>
              <a:ext cx="3380409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mr-IN" altLang="ja-JP" dirty="0">
                  <a:solidFill>
                    <a:srgbClr val="000000"/>
                  </a:solidFill>
                  <a:ea typeface="ＭＳ Ｐゴシック" pitchFamily="-29" charset="-128"/>
                  <a:cs typeface="Calibri"/>
                </a:rPr>
                <a:t>|λ|&lt;1</a:t>
              </a:r>
              <a:r>
                <a:rPr lang="en-US" altLang="ja-JP" dirty="0">
                  <a:solidFill>
                    <a:srgbClr val="000000"/>
                  </a:solidFill>
                  <a:ea typeface="ＭＳ Ｐゴシック" pitchFamily="-29" charset="-128"/>
                  <a:cs typeface="Calibri"/>
                </a:rPr>
                <a:t> </a:t>
              </a:r>
              <a:r>
                <a:rPr lang="ja-JP" altLang="en-US" dirty="0">
                  <a:solidFill>
                    <a:srgbClr val="000000"/>
                  </a:solidFill>
                  <a:ea typeface="ＭＳ Ｐゴシック" pitchFamily="-29" charset="-128"/>
                  <a:cs typeface="Calibri"/>
                </a:rPr>
                <a:t>となるモード数：</a:t>
              </a:r>
              <a:endParaRPr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35" name="角丸四角形 34"/>
            <p:cNvSpPr/>
            <p:nvPr/>
          </p:nvSpPr>
          <p:spPr>
            <a:xfrm>
              <a:off x="4894743" y="4711912"/>
              <a:ext cx="3862611" cy="926122"/>
            </a:xfrm>
            <a:prstGeom prst="roundRect">
              <a:avLst>
                <a:gd name="adj" fmla="val 6370"/>
              </a:avLst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正方形/長方形 7"/>
                <p:cNvSpPr/>
                <p:nvPr/>
              </p:nvSpPr>
              <p:spPr>
                <a:xfrm>
                  <a:off x="4956882" y="5079766"/>
                  <a:ext cx="3738331" cy="5048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pitchFamily="-29" charset="-128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rgbClr val="000000"/>
                              </a:solidFill>
                              <a:latin typeface="Cambria Math" charset="0"/>
                              <a:ea typeface="ＭＳ Ｐゴシック" pitchFamily="-29" charset="-128"/>
                              <a:cs typeface="Calibri"/>
                            </a:rPr>
                            <m:t>𝑁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ＭＳ Ｐゴシック" pitchFamily="-29" charset="-128"/>
                              <a:cs typeface="Calibri"/>
                            </a:rPr>
                            <m:t>𝐴</m:t>
                          </m:r>
                        </m:sub>
                      </m:sSub>
                      <m:r>
                        <a:rPr lang="en-US" altLang="ja-JP" b="0" i="1" smtClean="0">
                          <a:solidFill>
                            <a:srgbClr val="0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altLang="ja-JP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  <m: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</m:t>
                              </m:r>
                              <m: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3</m:t>
                              </m:r>
                              <m: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altLang="ja-JP" dirty="0"/>
                    <a:t>+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pitchFamily="-29" charset="-128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ＭＳ Ｐゴシック" pitchFamily="-29" charset="-128"/>
                              <a:cs typeface="Calibri"/>
                            </a:rPr>
                            <m:t>𝑛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000000"/>
                              </a:solidFill>
                              <a:latin typeface="Cambria Math" charset="0"/>
                              <a:ea typeface="ＭＳ Ｐゴシック" pitchFamily="-29" charset="-128"/>
                              <a:cs typeface="Calibri"/>
                            </a:rPr>
                            <m:t>𝐴</m:t>
                          </m:r>
                        </m:sub>
                      </m:sSub>
                    </m:oMath>
                  </a14:m>
                  <a:r>
                    <a:rPr lang="en-US" altLang="ja-JP" dirty="0"/>
                    <a:t>,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pitchFamily="-29" charset="-128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rgbClr val="000000"/>
                              </a:solidFill>
                              <a:latin typeface="Cambria Math" charset="0"/>
                              <a:ea typeface="ＭＳ Ｐゴシック" pitchFamily="-29" charset="-128"/>
                              <a:cs typeface="Calibri"/>
                            </a:rPr>
                            <m:t>𝑁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ＭＳ Ｐゴシック" pitchFamily="-29" charset="-128"/>
                              <a:cs typeface="Calibri"/>
                            </a:rPr>
                            <m:t>𝐵</m:t>
                          </m:r>
                        </m:sub>
                      </m:sSub>
                      <m:r>
                        <a:rPr lang="en-US" altLang="ja-JP" i="1">
                          <a:solidFill>
                            <a:srgbClr val="0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altLang="ja-JP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  <m: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</m:t>
                              </m:r>
                              <m: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</m:t>
                              </m:r>
                              <m: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3</m:t>
                              </m:r>
                              <m: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altLang="ja-JP" dirty="0"/>
                        <m:t>+</m:t>
                      </m:r>
                      <m:sSub>
                        <m:sSubPr>
                          <m:ctrlPr>
                            <a:rPr lang="en-US" altLang="ja-JP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pitchFamily="-29" charset="-128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rgbClr val="000000"/>
                              </a:solidFill>
                              <a:latin typeface="Cambria Math" charset="0"/>
                              <a:ea typeface="ＭＳ Ｐゴシック" pitchFamily="-29" charset="-128"/>
                              <a:cs typeface="Calibri"/>
                            </a:rPr>
                            <m:t>𝑛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ＭＳ Ｐゴシック" pitchFamily="-29" charset="-128"/>
                              <a:cs typeface="Calibri"/>
                            </a:rPr>
                            <m:t>𝐵</m:t>
                          </m:r>
                        </m:sub>
                      </m:sSub>
                      <m:r>
                        <a:rPr lang="en-US" altLang="ja-JP" b="0" i="0" smtClean="0">
                          <a:solidFill>
                            <a:srgbClr val="0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.</m:t>
                      </m:r>
                    </m:oMath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8" name="正方形/長方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6882" y="5079766"/>
                  <a:ext cx="3738331" cy="50481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602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7" name="図 3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338954" y="5769444"/>
              <a:ext cx="2844800" cy="876300"/>
            </a:xfrm>
            <a:prstGeom prst="rect">
              <a:avLst/>
            </a:prstGeom>
          </p:spPr>
        </p:pic>
      </p:grp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6041-1EDA-E94D-86F3-DBBEB1D991AC}" type="slidenum">
              <a:rPr lang="ja-JP" altLang="en-US" smtClean="0"/>
              <a:pPr/>
              <a:t>25</a:t>
            </a:fld>
            <a:r>
              <a:rPr lang="en-US" altLang="ja-JP"/>
              <a:t>/31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174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431030" y="1582341"/>
            <a:ext cx="428194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ja-JP" alt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カーボンナノチューブの基本的性質</a:t>
            </a:r>
            <a:endParaRPr kumimoji="1" lang="en-US" altLang="ja-JP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800100" lvl="1" indent="-342900">
              <a:buAutoNum type="arabicPeriod"/>
            </a:pPr>
            <a:r>
              <a:rPr lang="ja-JP" alt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立体構造（カイラリティ）</a:t>
            </a:r>
            <a:endParaRPr lang="en-US" altLang="ja-JP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800100" lvl="1" indent="-342900">
              <a:buAutoNum type="arabicPeriod"/>
            </a:pPr>
            <a:r>
              <a:rPr kumimoji="1" lang="ja-JP" alt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グラフェンの電子状態</a:t>
            </a:r>
            <a:endParaRPr kumimoji="1" lang="en-US" altLang="ja-JP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800100" lvl="1" indent="-342900">
              <a:buAutoNum type="arabicPeriod"/>
            </a:pPr>
            <a:r>
              <a:rPr lang="ja-JP" alt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カッティングライン（金属</a:t>
            </a:r>
            <a:r>
              <a:rPr lang="en-US" altLang="ja-JP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/ </a:t>
            </a:r>
            <a:r>
              <a:rPr lang="ja-JP" alt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半導体）</a:t>
            </a:r>
            <a:endParaRPr lang="en-US" altLang="ja-JP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800100" lvl="1" indent="-342900">
              <a:buAutoNum type="arabicPeriod"/>
            </a:pPr>
            <a:endParaRPr lang="en-US" altLang="ja-JP" dirty="0"/>
          </a:p>
          <a:p>
            <a:pPr marL="342900" indent="-342900">
              <a:buAutoNum type="arabicPeriod"/>
            </a:pPr>
            <a:r>
              <a:rPr kumimoji="1" lang="ja-JP" alt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ナノチューブ表面の曲率効果</a:t>
            </a:r>
            <a:endParaRPr lang="en-US" altLang="ja-JP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800100" lvl="1" indent="-342900">
              <a:buAutoNum type="arabicPeriod"/>
            </a:pPr>
            <a:r>
              <a:rPr kumimoji="1" lang="ja-JP" alt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金属ナノチューブの微小ギャップ</a:t>
            </a:r>
            <a:endParaRPr kumimoji="1" lang="en-US" altLang="ja-JP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800100" lvl="1" indent="-342900">
              <a:buAutoNum type="arabicPeriod"/>
            </a:pPr>
            <a:r>
              <a:rPr lang="ja-JP" alt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スピン軌道相互作用</a:t>
            </a:r>
            <a:endParaRPr lang="en-US" altLang="ja-JP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800100" lvl="1" indent="-342900">
              <a:buAutoNum type="arabicPeriod"/>
            </a:pPr>
            <a:r>
              <a:rPr lang="ja-JP" alt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線形バンドの傾斜</a:t>
            </a:r>
            <a:endParaRPr lang="en-US" altLang="ja-JP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800100" lvl="1" indent="-342900">
              <a:buAutoNum type="arabicPeriod"/>
            </a:pPr>
            <a:endParaRPr lang="en-US" altLang="ja-JP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kumimoji="1" lang="ja-JP" alt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有限長ナノチューブの電子状態</a:t>
            </a:r>
            <a:endParaRPr lang="en-US" altLang="ja-JP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800100" lvl="1" indent="-342900">
              <a:buAutoNum type="arabicPeriod"/>
            </a:pPr>
            <a:endParaRPr lang="en-US" altLang="ja-JP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ja-JP" altLang="en-US" dirty="0"/>
              <a:t>トポロジカル物質としてのナノチューブ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6041-1EDA-E94D-86F3-DBBEB1D991AC}" type="slidenum">
              <a:rPr lang="ja-JP" altLang="en-US" smtClean="0"/>
              <a:pPr/>
              <a:t>26</a:t>
            </a:fld>
            <a:r>
              <a:rPr lang="en-US" altLang="ja-JP"/>
              <a:t>/31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23807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609600" y="152400"/>
            <a:ext cx="829159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ja-JP" altLang="en-US" sz="3200">
                <a:solidFill>
                  <a:schemeClr val="tx1"/>
                </a:solidFill>
                <a:cs typeface="Calibri"/>
              </a:rPr>
              <a:t>エッジ状態</a:t>
            </a:r>
            <a:endParaRPr kumimoji="0" lang="en-US" altLang="ja-JP" sz="320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55" name="Line 3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latin typeface="Calibri"/>
              <a:ea typeface="ＭＳ Ｐゴシック" pitchFamily="-29" charset="-128"/>
              <a:cs typeface="Calibri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827778" y="1511942"/>
            <a:ext cx="4282912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000000"/>
                </a:solidFill>
                <a:ea typeface="ＭＳ Ｐゴシック" pitchFamily="-29" charset="-128"/>
                <a:cs typeface="Calibri"/>
              </a:rPr>
              <a:t>エッジ状態の数</a:t>
            </a:r>
            <a:r>
              <a:rPr lang="en-US" altLang="ja-JP" dirty="0">
                <a:solidFill>
                  <a:srgbClr val="000000"/>
                </a:solidFill>
                <a:ea typeface="ＭＳ Ｐゴシック" pitchFamily="-29" charset="-128"/>
                <a:cs typeface="Calibri"/>
              </a:rPr>
              <a:t> = 4 (= 1 x 2 spins x 2 ends)</a:t>
            </a:r>
            <a:endParaRPr lang="ja-JP" altLang="en-US" dirty="0">
              <a:solidFill>
                <a:srgbClr val="000000"/>
              </a:solidFill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 flipH="1">
            <a:off x="1250124" y="3272025"/>
            <a:ext cx="466313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3790053" y="2329516"/>
            <a:ext cx="575454" cy="18850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 descr="prob_0604_H_50nm_right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1" b="30477"/>
          <a:stretch/>
        </p:blipFill>
        <p:spPr>
          <a:xfrm>
            <a:off x="3829739" y="1922748"/>
            <a:ext cx="2072712" cy="1408805"/>
          </a:xfrm>
          <a:prstGeom prst="rect">
            <a:avLst/>
          </a:prstGeom>
        </p:spPr>
      </p:pic>
      <p:pic>
        <p:nvPicPr>
          <p:cNvPr id="9" name="図 8" descr="prob_0604_H_50nm_Left.g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6" b="30853"/>
          <a:stretch/>
        </p:blipFill>
        <p:spPr>
          <a:xfrm>
            <a:off x="1756124" y="1930371"/>
            <a:ext cx="2102476" cy="1401182"/>
          </a:xfrm>
          <a:prstGeom prst="rect">
            <a:avLst/>
          </a:prstGeom>
        </p:spPr>
      </p:pic>
      <p:pic>
        <p:nvPicPr>
          <p:cNvPr id="12" name="図 11" descr="fig04_0604.gi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8" b="17974"/>
          <a:stretch/>
        </p:blipFill>
        <p:spPr>
          <a:xfrm>
            <a:off x="350058" y="1119134"/>
            <a:ext cx="1118691" cy="3899015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164525" y="1149140"/>
            <a:ext cx="778030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000" i="1" dirty="0">
                <a:solidFill>
                  <a:srgbClr val="000000"/>
                </a:solidFill>
                <a:latin typeface="Symbol" charset="2"/>
                <a:ea typeface="ＭＳ Ｐゴシック" pitchFamily="-29" charset="-128"/>
                <a:cs typeface="Symbol" charset="2"/>
              </a:rPr>
              <a:t>e</a:t>
            </a:r>
            <a:r>
              <a:rPr lang="en-US" altLang="ja-JP" sz="2000" i="1" dirty="0">
                <a:solidFill>
                  <a:srgbClr val="000000"/>
                </a:solidFill>
                <a:ea typeface="ＭＳ Ｐゴシック" pitchFamily="-29" charset="-128"/>
                <a:cs typeface="Calibri"/>
              </a:rPr>
              <a:t> (</a:t>
            </a:r>
            <a:r>
              <a:rPr lang="en-US" altLang="ja-JP" sz="2000" i="1" dirty="0" err="1">
                <a:solidFill>
                  <a:srgbClr val="000000"/>
                </a:solidFill>
                <a:ea typeface="ＭＳ Ｐゴシック" pitchFamily="-29" charset="-128"/>
                <a:cs typeface="Calibri"/>
              </a:rPr>
              <a:t>eV</a:t>
            </a:r>
            <a:r>
              <a:rPr lang="en-US" altLang="ja-JP" sz="2000" i="1" dirty="0">
                <a:solidFill>
                  <a:srgbClr val="000000"/>
                </a:solidFill>
                <a:ea typeface="ＭＳ Ｐゴシック" pitchFamily="-29" charset="-128"/>
                <a:cs typeface="Calibri"/>
              </a:rPr>
              <a:t>)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grpSp>
        <p:nvGrpSpPr>
          <p:cNvPr id="8" name="図形グループ 7"/>
          <p:cNvGrpSpPr/>
          <p:nvPr/>
        </p:nvGrpSpPr>
        <p:grpSpPr>
          <a:xfrm>
            <a:off x="1145116" y="5043543"/>
            <a:ext cx="6864388" cy="1312094"/>
            <a:chOff x="1145116" y="5043543"/>
            <a:chExt cx="6864388" cy="1312094"/>
          </a:xfrm>
        </p:grpSpPr>
        <p:sp>
          <p:nvSpPr>
            <p:cNvPr id="20" name="正方形/長方形 19"/>
            <p:cNvSpPr/>
            <p:nvPr/>
          </p:nvSpPr>
          <p:spPr>
            <a:xfrm>
              <a:off x="5015004" y="5362580"/>
              <a:ext cx="2994500" cy="70788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2000" i="1" dirty="0">
                  <a:solidFill>
                    <a:srgbClr val="000000"/>
                  </a:solidFill>
                </a:rPr>
                <a:t>N</a:t>
              </a:r>
              <a:r>
                <a:rPr lang="en-US" altLang="ja-JP" sz="2000" i="1" baseline="-25000" dirty="0">
                  <a:solidFill>
                    <a:srgbClr val="000000"/>
                  </a:solidFill>
                </a:rPr>
                <a:t>A</a:t>
              </a:r>
              <a:r>
                <a:rPr lang="en-US" altLang="ja-JP" sz="2000" i="1" dirty="0">
                  <a:solidFill>
                    <a:srgbClr val="000000"/>
                  </a:solidFill>
                </a:rPr>
                <a:t>=2, N</a:t>
              </a:r>
              <a:r>
                <a:rPr lang="en-US" altLang="ja-JP" sz="2000" i="1" baseline="-25000" dirty="0">
                  <a:solidFill>
                    <a:srgbClr val="000000"/>
                  </a:solidFill>
                </a:rPr>
                <a:t>BC,A</a:t>
              </a:r>
              <a:r>
                <a:rPr lang="en-US" altLang="ja-JP" sz="2000" i="1" dirty="0">
                  <a:solidFill>
                    <a:srgbClr val="000000"/>
                  </a:solidFill>
                </a:rPr>
                <a:t>=3 </a:t>
              </a:r>
              <a:r>
                <a:rPr lang="en-US" altLang="ja-JP" sz="2000" i="1" dirty="0">
                  <a:solidFill>
                    <a:srgbClr val="000000"/>
                  </a:solidFill>
                  <a:sym typeface="Wingdings"/>
                </a:rPr>
                <a:t> </a:t>
              </a:r>
              <a:r>
                <a:rPr lang="en-US" altLang="ja-JP" sz="2000" i="1" dirty="0" err="1">
                  <a:solidFill>
                    <a:srgbClr val="000000"/>
                  </a:solidFill>
                  <a:sym typeface="Wingdings"/>
                </a:rPr>
                <a:t>N</a:t>
              </a:r>
              <a:r>
                <a:rPr lang="en-US" altLang="ja-JP" sz="2000" i="1" baseline="-25000" dirty="0" err="1">
                  <a:solidFill>
                    <a:srgbClr val="000000"/>
                  </a:solidFill>
                  <a:sym typeface="Wingdings"/>
                </a:rPr>
                <a:t>edge</a:t>
              </a:r>
              <a:r>
                <a:rPr lang="en-US" altLang="ja-JP" sz="2000" i="1" baseline="30000" dirty="0">
                  <a:solidFill>
                    <a:srgbClr val="000000"/>
                  </a:solidFill>
                  <a:sym typeface="Wingdings"/>
                </a:rPr>
                <a:t>(A)</a:t>
              </a:r>
              <a:r>
                <a:rPr lang="en-US" altLang="ja-JP" sz="2000" i="1" dirty="0">
                  <a:solidFill>
                    <a:srgbClr val="000000"/>
                  </a:solidFill>
                  <a:sym typeface="Wingdings"/>
                </a:rPr>
                <a:t>=0</a:t>
              </a:r>
              <a:endParaRPr lang="en-US" altLang="ja-JP" sz="2000" i="1" dirty="0">
                <a:solidFill>
                  <a:srgbClr val="000000"/>
                </a:solidFill>
              </a:endParaRPr>
            </a:p>
            <a:p>
              <a:r>
                <a:rPr lang="en-US" altLang="ja-JP" sz="2000" i="1" dirty="0">
                  <a:solidFill>
                    <a:srgbClr val="000000"/>
                  </a:solidFill>
                </a:rPr>
                <a:t>N</a:t>
              </a:r>
              <a:r>
                <a:rPr lang="en-US" altLang="ja-JP" sz="2000" i="1" baseline="-25000" dirty="0">
                  <a:solidFill>
                    <a:srgbClr val="000000"/>
                  </a:solidFill>
                </a:rPr>
                <a:t>B</a:t>
              </a:r>
              <a:r>
                <a:rPr lang="en-US" altLang="ja-JP" sz="2000" i="1" dirty="0">
                  <a:solidFill>
                    <a:srgbClr val="000000"/>
                  </a:solidFill>
                </a:rPr>
                <a:t>=3, N</a:t>
              </a:r>
              <a:r>
                <a:rPr lang="en-US" altLang="ja-JP" sz="2000" i="1" baseline="-25000" dirty="0">
                  <a:solidFill>
                    <a:srgbClr val="000000"/>
                  </a:solidFill>
                </a:rPr>
                <a:t>BC,B</a:t>
              </a:r>
              <a:r>
                <a:rPr lang="en-US" altLang="ja-JP" sz="2000" i="1" dirty="0">
                  <a:solidFill>
                    <a:srgbClr val="000000"/>
                  </a:solidFill>
                </a:rPr>
                <a:t>=2 </a:t>
              </a:r>
              <a:r>
                <a:rPr lang="en-US" altLang="ja-JP" sz="2000" i="1" dirty="0">
                  <a:solidFill>
                    <a:srgbClr val="000000"/>
                  </a:solidFill>
                  <a:sym typeface="Wingdings"/>
                </a:rPr>
                <a:t> </a:t>
              </a:r>
              <a:r>
                <a:rPr lang="en-US" altLang="ja-JP" sz="2000" i="1" dirty="0" err="1">
                  <a:solidFill>
                    <a:srgbClr val="000000"/>
                  </a:solidFill>
                  <a:sym typeface="Wingdings"/>
                </a:rPr>
                <a:t>N</a:t>
              </a:r>
              <a:r>
                <a:rPr lang="en-US" altLang="ja-JP" sz="2000" i="1" baseline="-25000" dirty="0" err="1">
                  <a:solidFill>
                    <a:srgbClr val="000000"/>
                  </a:solidFill>
                  <a:sym typeface="Wingdings"/>
                </a:rPr>
                <a:t>edge</a:t>
              </a:r>
              <a:r>
                <a:rPr lang="en-US" altLang="ja-JP" sz="2000" i="1" baseline="30000" dirty="0">
                  <a:solidFill>
                    <a:srgbClr val="000000"/>
                  </a:solidFill>
                  <a:sym typeface="Wingdings"/>
                </a:rPr>
                <a:t>(B)</a:t>
              </a:r>
              <a:r>
                <a:rPr lang="en-US" altLang="ja-JP" sz="2000" i="1" dirty="0">
                  <a:solidFill>
                    <a:srgbClr val="000000"/>
                  </a:solidFill>
                  <a:sym typeface="Wingdings"/>
                </a:rPr>
                <a:t>=1</a:t>
              </a:r>
              <a:endParaRPr lang="en-US" altLang="ja-JP" sz="2000" i="1" dirty="0">
                <a:solidFill>
                  <a:srgbClr val="000000"/>
                </a:solidFill>
              </a:endParaRPr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1781052" y="5043543"/>
              <a:ext cx="9198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ja-JP" i="1" dirty="0">
                  <a:solidFill>
                    <a:srgbClr val="000000"/>
                  </a:solidFill>
                </a:rPr>
                <a:t>N</a:t>
              </a:r>
              <a:r>
                <a:rPr lang="en-US" altLang="ja-JP" i="1" baseline="-25000" dirty="0">
                  <a:solidFill>
                    <a:srgbClr val="000000"/>
                  </a:solidFill>
                </a:rPr>
                <a:t>BC,A</a:t>
              </a:r>
              <a:r>
                <a:rPr lang="en-US" altLang="ja-JP" i="1" dirty="0">
                  <a:solidFill>
                    <a:srgbClr val="000000"/>
                  </a:solidFill>
                </a:rPr>
                <a:t>=3 </a:t>
              </a:r>
              <a:endParaRPr lang="ja-JP" altLang="en-US" dirty="0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1830031" y="5986305"/>
              <a:ext cx="8708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ja-JP" i="1" dirty="0">
                  <a:solidFill>
                    <a:srgbClr val="000000"/>
                  </a:solidFill>
                </a:rPr>
                <a:t>N</a:t>
              </a:r>
              <a:r>
                <a:rPr lang="en-US" altLang="ja-JP" i="1" baseline="-25000" dirty="0">
                  <a:solidFill>
                    <a:srgbClr val="000000"/>
                  </a:solidFill>
                </a:rPr>
                <a:t>BC,B</a:t>
              </a:r>
              <a:r>
                <a:rPr lang="en-US" altLang="ja-JP" i="1" dirty="0">
                  <a:solidFill>
                    <a:srgbClr val="000000"/>
                  </a:solidFill>
                </a:rPr>
                <a:t>=2</a:t>
              </a:r>
              <a:endParaRPr lang="ja-JP" altLang="en-US" dirty="0"/>
            </a:p>
          </p:txBody>
        </p:sp>
        <p:pic>
          <p:nvPicPr>
            <p:cNvPr id="34" name="図 33" descr="fig05_0703_0604_1D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116" y="5417731"/>
              <a:ext cx="3513668" cy="664084"/>
            </a:xfrm>
            <a:prstGeom prst="rect">
              <a:avLst/>
            </a:prstGeom>
          </p:spPr>
        </p:pic>
      </p:grpSp>
      <p:grpSp>
        <p:nvGrpSpPr>
          <p:cNvPr id="2" name="図形グループ 1"/>
          <p:cNvGrpSpPr/>
          <p:nvPr/>
        </p:nvGrpSpPr>
        <p:grpSpPr>
          <a:xfrm>
            <a:off x="1949170" y="3593264"/>
            <a:ext cx="6120214" cy="915990"/>
            <a:chOff x="1949170" y="3593264"/>
            <a:chExt cx="6120214" cy="915990"/>
          </a:xfrm>
        </p:grpSpPr>
        <p:sp>
          <p:nvSpPr>
            <p:cNvPr id="30" name="正方形/長方形 29"/>
            <p:cNvSpPr/>
            <p:nvPr/>
          </p:nvSpPr>
          <p:spPr>
            <a:xfrm>
              <a:off x="5597232" y="3862923"/>
              <a:ext cx="247215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ja-JP" i="1" dirty="0">
                  <a:solidFill>
                    <a:srgbClr val="000000"/>
                  </a:solidFill>
                </a:rPr>
                <a:t>N</a:t>
              </a:r>
              <a:r>
                <a:rPr lang="en-US" altLang="ja-JP" i="1" baseline="-25000" dirty="0">
                  <a:solidFill>
                    <a:srgbClr val="000000"/>
                  </a:solidFill>
                  <a:latin typeface="Symbol" charset="2"/>
                  <a:cs typeface="Symbol" charset="2"/>
                </a:rPr>
                <a:t>s</a:t>
              </a:r>
              <a:r>
                <a:rPr lang="en-US" altLang="ja-JP" dirty="0">
                  <a:solidFill>
                    <a:srgbClr val="000000"/>
                  </a:solidFill>
                </a:rPr>
                <a:t> </a:t>
              </a:r>
              <a:r>
                <a:rPr lang="ja-JP" altLang="en-US" dirty="0">
                  <a:solidFill>
                    <a:srgbClr val="000000"/>
                  </a:solidFill>
                </a:rPr>
                <a:t>：</a:t>
              </a:r>
              <a:r>
                <a:rPr lang="en-US" altLang="ja-JP" dirty="0">
                  <a:solidFill>
                    <a:srgbClr val="000000"/>
                  </a:solidFill>
                </a:rPr>
                <a:t> </a:t>
              </a:r>
              <a:r>
                <a:rPr lang="ja-JP" altLang="en-US" dirty="0">
                  <a:solidFill>
                    <a:srgbClr val="000000"/>
                  </a:solidFill>
                </a:rPr>
                <a:t>独立な減衰波の数</a:t>
              </a:r>
              <a:endParaRPr lang="en-US" altLang="ja-JP" dirty="0">
                <a:solidFill>
                  <a:srgbClr val="000000"/>
                </a:solidFill>
              </a:endParaRPr>
            </a:p>
            <a:p>
              <a:r>
                <a:rPr lang="en-US" altLang="ja-JP" i="1" dirty="0">
                  <a:solidFill>
                    <a:srgbClr val="000000"/>
                  </a:solidFill>
                </a:rPr>
                <a:t>N</a:t>
              </a:r>
              <a:r>
                <a:rPr lang="en-US" altLang="ja-JP" baseline="-25000" dirty="0">
                  <a:solidFill>
                    <a:srgbClr val="000000"/>
                  </a:solidFill>
                </a:rPr>
                <a:t>BC</a:t>
              </a:r>
              <a:r>
                <a:rPr lang="en-US" altLang="ja-JP" i="1" baseline="-25000" dirty="0">
                  <a:solidFill>
                    <a:srgbClr val="000000"/>
                  </a:solidFill>
                </a:rPr>
                <a:t>,</a:t>
              </a:r>
              <a:r>
                <a:rPr lang="en-US" altLang="ja-JP" i="1" baseline="-25000" dirty="0">
                  <a:solidFill>
                    <a:srgbClr val="000000"/>
                  </a:solidFill>
                  <a:latin typeface="Symbol" charset="2"/>
                  <a:cs typeface="Symbol" charset="2"/>
                </a:rPr>
                <a:t>s</a:t>
              </a:r>
              <a:r>
                <a:rPr lang="en-US" altLang="ja-JP" i="1" dirty="0">
                  <a:solidFill>
                    <a:srgbClr val="000000"/>
                  </a:solidFill>
                </a:rPr>
                <a:t> </a:t>
              </a:r>
              <a:r>
                <a:rPr lang="ja-JP" altLang="en-US" dirty="0">
                  <a:solidFill>
                    <a:srgbClr val="000000"/>
                  </a:solidFill>
                </a:rPr>
                <a:t>：</a:t>
              </a:r>
              <a:r>
                <a:rPr lang="en-US" altLang="ja-JP" dirty="0">
                  <a:solidFill>
                    <a:srgbClr val="000000"/>
                  </a:solidFill>
                </a:rPr>
                <a:t> </a:t>
              </a:r>
              <a:r>
                <a:rPr lang="ja-JP" altLang="en-US" dirty="0">
                  <a:solidFill>
                    <a:srgbClr val="000000"/>
                  </a:solidFill>
                </a:rPr>
                <a:t>境界条件の数</a:t>
              </a:r>
              <a:endParaRPr lang="ja-JP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正方形/長方形 15"/>
                <p:cNvSpPr/>
                <p:nvPr/>
              </p:nvSpPr>
              <p:spPr>
                <a:xfrm>
                  <a:off x="1949170" y="3593264"/>
                  <a:ext cx="3487098" cy="887038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2000" dirty="0">
                      <a:solidFill>
                        <a:srgbClr val="000000"/>
                      </a:solidFill>
                      <a:ea typeface="ＭＳ Ｐゴシック" pitchFamily="-29" charset="-128"/>
                      <a:cs typeface="Calibri"/>
                    </a:rPr>
                    <a:t>エッジ状態数</a:t>
                  </a:r>
                  <a:r>
                    <a:rPr lang="en-US" altLang="ja-JP" sz="2000" dirty="0">
                      <a:solidFill>
                        <a:srgbClr val="000000"/>
                      </a:solidFill>
                      <a:ea typeface="ＭＳ Ｐゴシック" pitchFamily="-29" charset="-128"/>
                      <a:cs typeface="Calibri"/>
                    </a:rPr>
                    <a:t>/</a:t>
                  </a:r>
                  <a:r>
                    <a:rPr lang="ja-JP" altLang="en-US" sz="2000" dirty="0">
                      <a:solidFill>
                        <a:srgbClr val="000000"/>
                      </a:solidFill>
                      <a:ea typeface="ＭＳ Ｐゴシック" pitchFamily="-29" charset="-128"/>
                      <a:cs typeface="Calibri"/>
                    </a:rPr>
                    <a:t>（スピン・端）：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ja-JP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pitchFamily="-29" charset="-128"/>
                              <a:cs typeface="Calibri"/>
                            </a:rPr>
                          </m:ctrlPr>
                        </m:sSubSupPr>
                        <m:e>
                          <m:r>
                            <a:rPr lang="en-US" altLang="ja-JP" sz="200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ＭＳ Ｐゴシック" pitchFamily="-29" charset="-128"/>
                              <a:cs typeface="Calibri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ja-JP" sz="2000" i="0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ＭＳ Ｐゴシック" pitchFamily="-29" charset="-128"/>
                              <a:cs typeface="Calibri"/>
                            </a:rPr>
                            <m:t>edge</m:t>
                          </m:r>
                        </m:sub>
                        <m:sup>
                          <m:r>
                            <a:rPr lang="en-US" altLang="ja-JP" sz="200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ＭＳ Ｐゴシック" pitchFamily="-29" charset="-128"/>
                              <a:cs typeface="Calibri"/>
                            </a:rPr>
                            <m:t>(</m:t>
                          </m:r>
                          <m:r>
                            <a:rPr lang="en-US" altLang="ja-JP" sz="200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  <m:r>
                            <a:rPr lang="en-US" altLang="ja-JP" sz="200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ＭＳ Ｐゴシック" pitchFamily="-29" charset="-128"/>
                              <a:cs typeface="Calibri"/>
                            </a:rPr>
                            <m:t>)</m:t>
                          </m:r>
                        </m:sup>
                      </m:sSubSup>
                      <m:r>
                        <a:rPr lang="en-US" altLang="ja-JP" sz="2000" b="0" i="1" smtClean="0">
                          <a:solidFill>
                            <a:srgbClr val="000000"/>
                          </a:solidFill>
                          <a:latin typeface="Cambria Math" charset="0"/>
                          <a:ea typeface="ＭＳ Ｐゴシック" pitchFamily="-29" charset="-128"/>
                          <a:cs typeface="Calibri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ja-JP" sz="2000" i="0" smtClean="0">
                          <a:solidFill>
                            <a:srgbClr val="000000"/>
                          </a:solidFill>
                          <a:latin typeface="Cambria Math" charset="0"/>
                          <a:ea typeface="ＭＳ Ｐゴシック" pitchFamily="-29" charset="-128"/>
                          <a:cs typeface="Calibri"/>
                        </a:rPr>
                        <m:t>max</m:t>
                      </m:r>
                      <m:d>
                        <m:dPr>
                          <m:ctrlPr>
                            <a:rPr lang="mr-IN" altLang="ja-JP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pitchFamily="-29" charset="-128"/>
                              <a:cs typeface="Calibri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ＭＳ Ｐゴシック" pitchFamily="-29" charset="-128"/>
                              <a:cs typeface="Calibri"/>
                            </a:rPr>
                            <m:t>0,</m:t>
                          </m:r>
                          <m:sSub>
                            <m:sSubPr>
                              <m:ctrlPr>
                                <a:rPr lang="en-US" altLang="ja-JP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pitchFamily="-29" charset="-128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ＭＳ Ｐゴシック" pitchFamily="-29" charset="-128"/>
                                  <a:cs typeface="Calibri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𝜎</m:t>
                              </m:r>
                            </m:sub>
                          </m:sSub>
                          <m:r>
                            <a:rPr lang="en-US" altLang="ja-JP" sz="200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ＭＳ Ｐゴシック" pitchFamily="-29" charset="-128"/>
                              <a:cs typeface="Calibri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pitchFamily="-29" charset="-128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ＭＳ Ｐゴシック" pitchFamily="-29" charset="-128"/>
                                  <a:cs typeface="Calibri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200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ＭＳ Ｐゴシック" pitchFamily="-29" charset="-128"/>
                                  <a:cs typeface="Calibri"/>
                                </a:rPr>
                                <m:t>𝐵𝐶</m:t>
                              </m:r>
                              <m:r>
                                <a:rPr lang="en-US" altLang="ja-JP" sz="200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ＭＳ Ｐゴシック" pitchFamily="-29" charset="-128"/>
                                  <a:cs typeface="Calibri"/>
                                </a:rPr>
                                <m:t>,</m:t>
                              </m:r>
                              <m:r>
                                <a:rPr lang="en-US" altLang="ja-JP" sz="2000" b="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𝜎</m:t>
                              </m:r>
                            </m:sub>
                          </m:sSub>
                        </m:e>
                      </m:d>
                    </m:oMath>
                  </a14:m>
                  <a:endParaRPr lang="ja-JP" altLang="en-US" sz="20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正方形/長方形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9170" y="3593264"/>
                  <a:ext cx="3487098" cy="88703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742" t="-4730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テキスト ボックス 26"/>
          <p:cNvSpPr txBox="1"/>
          <p:nvPr/>
        </p:nvSpPr>
        <p:spPr>
          <a:xfrm>
            <a:off x="206537" y="748223"/>
            <a:ext cx="1428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/>
              <a:t>(</a:t>
            </a:r>
            <a:r>
              <a:rPr kumimoji="1" lang="en-US" altLang="ja-JP" sz="2000" i="1" dirty="0" err="1"/>
              <a:t>n,m</a:t>
            </a:r>
            <a:r>
              <a:rPr kumimoji="1" lang="en-US" altLang="ja-JP" sz="2000" dirty="0"/>
              <a:t>)=(</a:t>
            </a:r>
            <a:r>
              <a:rPr kumimoji="1" lang="en-US" altLang="ja-JP" sz="2000" i="1" dirty="0"/>
              <a:t>6,4</a:t>
            </a:r>
            <a:r>
              <a:rPr kumimoji="1" lang="en-US" altLang="ja-JP" sz="2000" dirty="0"/>
              <a:t>)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200635" y="1999486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</a:t>
            </a:r>
            <a:r>
              <a:rPr kumimoji="1" lang="ja-JP" altLang="en-US" dirty="0"/>
              <a:t>副格子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254297" y="1999486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</a:t>
            </a:r>
            <a:r>
              <a:rPr kumimoji="1" lang="ja-JP" altLang="en-US" dirty="0"/>
              <a:t>副格子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6041-1EDA-E94D-86F3-DBBEB1D991AC}" type="slidenum">
              <a:rPr lang="ja-JP" altLang="en-US" smtClean="0"/>
              <a:pPr/>
              <a:t>27</a:t>
            </a:fld>
            <a:r>
              <a:rPr lang="en-US" altLang="ja-JP"/>
              <a:t>/31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1022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609600" y="152400"/>
            <a:ext cx="829159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ja-JP" altLang="en-US" sz="3200" dirty="0">
                <a:solidFill>
                  <a:schemeClr val="tx1"/>
                </a:solidFill>
                <a:cs typeface="Calibri"/>
              </a:rPr>
              <a:t>巻き数と</a:t>
            </a:r>
            <a:r>
              <a:rPr lang="ja-JP" altLang="en-US" sz="3200">
                <a:solidFill>
                  <a:schemeClr val="tx1"/>
                </a:solidFill>
                <a:cs typeface="Calibri"/>
              </a:rPr>
              <a:t>バルク端対応</a:t>
            </a:r>
            <a:endParaRPr kumimoji="0" lang="en-US" altLang="ja-JP" sz="3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55" name="Line 3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latin typeface="Calibri"/>
              <a:ea typeface="ＭＳ Ｐゴシック" pitchFamily="-29" charset="-128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/>
              <p:cNvSpPr/>
              <p:nvPr/>
            </p:nvSpPr>
            <p:spPr>
              <a:xfrm>
                <a:off x="254985" y="906969"/>
                <a:ext cx="4952015" cy="1044453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ja-JP" altLang="en-US" dirty="0">
                    <a:solidFill>
                      <a:srgbClr val="000000"/>
                    </a:solidFill>
                    <a:ea typeface="ＭＳ Ｐゴシック" pitchFamily="-29" charset="-128"/>
                    <a:cs typeface="Calibri"/>
                  </a:rPr>
                  <a:t>バルクハミルトニアン：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charset="0"/>
                      </a:rPr>
                      <m:t>𝐻</m:t>
                    </m:r>
                    <m:d>
                      <m:dPr>
                        <m:ctrlPr>
                          <a:rPr lang="mr-IN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hr-HR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charset="0"/>
                              </a:rPr>
                              <m:t>𝑘</m:t>
                            </m:r>
                          </m:e>
                        </m:acc>
                      </m:e>
                    </m:d>
                    <m:r>
                      <a:rPr lang="en-US" altLang="ja-JP" i="1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mr-IN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mr-IN" altLang="ja-JP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i="1">
                                  <a:latin typeface="Cambria Math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ja-JP" i="1">
                                  <a:latin typeface="Cambria Math" charset="0"/>
                                </a:rPr>
                                <m:t>𝑓</m:t>
                              </m:r>
                              <m:r>
                                <a:rPr lang="en-US" altLang="ja-JP" i="1">
                                  <a:latin typeface="Cambria Math" charset="0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hr-HR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charset="0"/>
                                    </a:rPr>
                                    <m:t>𝑘</m:t>
                                  </m:r>
                                </m:e>
                              </m:acc>
                              <m:r>
                                <a:rPr lang="en-US" altLang="ja-JP" i="1">
                                  <a:latin typeface="Cambria Math" charset="0"/>
                                </a:rPr>
                                <m:t>)</m:t>
                              </m:r>
                              <m:r>
                                <a:rPr lang="ja-JP" altLang="en-US" i="1">
                                  <a:latin typeface="Cambria Math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i="1"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latin typeface="Cambria Math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ja-JP" i="1">
                                  <a:latin typeface="Cambria Math" charset="0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hr-HR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charset="0"/>
                                    </a:rPr>
                                    <m:t>𝑘</m:t>
                                  </m:r>
                                </m:e>
                              </m:acc>
                              <m:r>
                                <a:rPr lang="en-US" altLang="ja-JP" i="1">
                                  <a:latin typeface="Cambria Math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altLang="ja-JP" i="1">
                                  <a:latin typeface="Cambria Math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ja-JP" dirty="0"/>
              </a:p>
              <a:p>
                <a:endParaRPr lang="ja-JP" alt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0" name="正方形/長方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85" y="906969"/>
                <a:ext cx="4952015" cy="1044453"/>
              </a:xfrm>
              <a:prstGeom prst="rect">
                <a:avLst/>
              </a:prstGeom>
              <a:blipFill rotWithShape="0">
                <a:blip r:embed="rId3"/>
                <a:stretch>
                  <a:fillRect l="-11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図形グループ 10"/>
          <p:cNvGrpSpPr/>
          <p:nvPr/>
        </p:nvGrpSpPr>
        <p:grpSpPr>
          <a:xfrm>
            <a:off x="468613" y="1827393"/>
            <a:ext cx="4709983" cy="2337798"/>
            <a:chOff x="468613" y="1827393"/>
            <a:chExt cx="4709983" cy="23377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正方形/長方形 20"/>
                <p:cNvSpPr/>
                <p:nvPr/>
              </p:nvSpPr>
              <p:spPr>
                <a:xfrm>
                  <a:off x="1609464" y="1827393"/>
                  <a:ext cx="3569132" cy="92769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dirty="0">
                      <a:solidFill>
                        <a:srgbClr val="000000"/>
                      </a:solidFill>
                      <a:ea typeface="ＭＳ Ｐゴシック" pitchFamily="-29" charset="-128"/>
                      <a:cs typeface="Calibri"/>
                    </a:rPr>
                    <a:t>巻き数：</a:t>
                  </a:r>
                  <a14:m>
                    <m:oMath xmlns:m="http://schemas.openxmlformats.org/officeDocument/2006/math">
                      <m:r>
                        <a:rPr lang="en-US" altLang="ja-JP" b="0" i="1" smtClean="0">
                          <a:solidFill>
                            <a:srgbClr val="000000"/>
                          </a:solidFill>
                          <a:latin typeface="Cambria Math" charset="0"/>
                          <a:ea typeface="ＭＳ Ｐゴシック" pitchFamily="-29" charset="-128"/>
                          <a:cs typeface="Calibri"/>
                        </a:rPr>
                        <m:t>𝑤</m:t>
                      </m:r>
                      <m:r>
                        <a:rPr lang="en-US" altLang="ja-JP" b="0" i="1" smtClean="0">
                          <a:solidFill>
                            <a:srgbClr val="000000"/>
                          </a:solidFill>
                          <a:latin typeface="Cambria Math" charset="0"/>
                          <a:ea typeface="ＭＳ Ｐゴシック" pitchFamily="-29" charset="-128"/>
                          <a:cs typeface="Calibri"/>
                        </a:rPr>
                        <m:t>=</m:t>
                      </m:r>
                      <m:f>
                        <m:fPr>
                          <m:ctrlPr>
                            <a:rPr lang="mr-IN" altLang="ja-JP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pitchFamily="-29" charset="-128"/>
                              <a:cs typeface="Calibri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ＭＳ Ｐゴシック" pitchFamily="-29" charset="-128"/>
                              <a:cs typeface="Calibri"/>
                            </a:rPr>
                            <m:t>1</m:t>
                          </m:r>
                        </m:num>
                        <m:den>
                          <m:r>
                            <a:rPr lang="en-US" altLang="ja-JP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ＭＳ Ｐゴシック" pitchFamily="-29" charset="-128"/>
                              <a:cs typeface="Calibri"/>
                            </a:rPr>
                            <m:t>2</m:t>
                          </m:r>
                          <m:r>
                            <a:rPr lang="en-US" altLang="ja-JP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</m:den>
                      </m:f>
                      <m:limLow>
                        <m:limLowPr>
                          <m:ctrlPr>
                            <a:rPr lang="mr-IN" altLang="ja-JP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pitchFamily="-29" charset="-128"/>
                              <a:cs typeface="Calibri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mr-IN" altLang="ja-JP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pitchFamily="-29" charset="-128"/>
                                  <a:cs typeface="Calibri"/>
                                </a:rPr>
                              </m:ctrlPr>
                            </m:groupChrPr>
                            <m:e>
                              <m:nary>
                                <m:naryPr>
                                  <m:ctrlPr>
                                    <a:rPr lang="is-I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pitchFamily="-29" charset="-128"/>
                                      <a:cs typeface="Calibri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ＭＳ Ｐゴシック" pitchFamily="-29" charset="-128"/>
                                      <a:cs typeface="Calibri"/>
                                    </a:rPr>
                                    <m:t>2</m:t>
                                  </m:r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𝜋</m:t>
                                  </m:r>
                                </m:sup>
                                <m:e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ＭＳ Ｐゴシック" pitchFamily="-29" charset="-128"/>
                                      <a:cs typeface="Calibri"/>
                                    </a:rPr>
                                    <m:t>𝑑𝑘</m:t>
                                  </m:r>
                                  <m:f>
                                    <m:fPr>
                                      <m:ctrlPr>
                                        <a:rPr lang="mr-IN" altLang="ja-JP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pitchFamily="-29" charset="-128"/>
                                          <a:cs typeface="Calibri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mr-IN" altLang="ja-JP" i="1">
                                          <a:solidFill>
                                            <a:srgbClr val="00000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𝜕</m:t>
                                      </m:r>
                                      <m:func>
                                        <m:funcPr>
                                          <m:ctrlPr>
                                            <a:rPr lang="en-US" altLang="ja-JP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ja-JP">
                                              <a:solidFill>
                                                <a:srgbClr val="000000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arg</m:t>
                                          </m:r>
                                        </m:fName>
                                        <m:e>
                                          <m:r>
                                            <a:rPr lang="en-US" altLang="ja-JP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𝑓</m:t>
                                          </m:r>
                                        </m:e>
                                      </m:func>
                                    </m:num>
                                    <m:den>
                                      <m:r>
                                        <a:rPr lang="mr-IN" altLang="ja-JP" i="1">
                                          <a:solidFill>
                                            <a:srgbClr val="00000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𝜕</m:t>
                                      </m:r>
                                      <m:r>
                                        <a:rPr lang="en-US" altLang="ja-JP" i="1">
                                          <a:solidFill>
                                            <a:srgbClr val="00000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𝑘</m:t>
                                      </m:r>
                                    </m:den>
                                  </m:f>
                                </m:e>
                              </m:nary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altLang="ja-JP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pitchFamily="-29" charset="-128"/>
                                  <a:cs typeface="Calibri"/>
                                </a:rPr>
                              </m:ctrlPr>
                            </m:eqArrPr>
                            <m:e>
                              <m:r>
                                <a:rPr lang="en-US" altLang="ja-JP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ＭＳ Ｐゴシック" pitchFamily="-29" charset="-128"/>
                                  <a:cs typeface="Calibri"/>
                                </a:rPr>
                                <m:t>=2</m:t>
                              </m:r>
                              <m:r>
                                <a:rPr lang="mr-IN" altLang="ja-JP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𝜋</m:t>
                              </m:r>
                              <m:r>
                                <a:rPr lang="en-US" altLang="ja-JP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𝑁</m:t>
                              </m:r>
                            </m:e>
                            <m:e>
                              <m:r>
                                <a:rPr lang="en-US" altLang="ja-JP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[∵</m:t>
                              </m:r>
                              <m: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ja-JP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b="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  <m:r>
                                    <a:rPr lang="en-US" altLang="ja-JP" b="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+2</m:t>
                                  </m:r>
                                  <m:r>
                                    <a:rPr lang="mr-IN" altLang="ja-JP" i="1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𝜋</m:t>
                                  </m:r>
                                </m:e>
                              </m:d>
                              <m:r>
                                <a:rPr lang="en-US" altLang="ja-JP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</m:t>
                              </m:r>
                              <m:r>
                                <a:rPr lang="en-US" altLang="ja-JP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ja-JP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b="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altLang="ja-JP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]</m:t>
                              </m:r>
                            </m:e>
                          </m:eqArr>
                        </m:lim>
                      </m:limLow>
                      <m:r>
                        <a:rPr lang="is-IS" altLang="ja-JP" b="0" i="1" smtClean="0">
                          <a:solidFill>
                            <a:srgbClr val="0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∈</m:t>
                      </m:r>
                      <m:r>
                        <a:rPr lang="is-IS" altLang="ja-JP" b="0" i="1" smtClean="0">
                          <a:solidFill>
                            <a:srgbClr val="0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ℤ</m:t>
                      </m:r>
                    </m:oMath>
                  </a14:m>
                  <a:endParaRPr lang="ja-JP" altLang="en-US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正方形/長方形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9464" y="1827393"/>
                  <a:ext cx="3569132" cy="92769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365" t="-51974" b="-375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テキスト ボックス 25"/>
            <p:cNvSpPr txBox="1"/>
            <p:nvPr/>
          </p:nvSpPr>
          <p:spPr>
            <a:xfrm>
              <a:off x="649198" y="3641971"/>
              <a:ext cx="13082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err="1"/>
                <a:t>w</a:t>
              </a:r>
              <a:r>
                <a:rPr lang="en-US" altLang="ja-JP" sz="1400" baseline="-25000" dirty="0" err="1"/>
                <a:t>μ</a:t>
              </a:r>
              <a:r>
                <a:rPr lang="en-US" altLang="ja-JP" sz="1400" baseline="-25000" dirty="0"/>
                <a:t>=0</a:t>
              </a:r>
              <a:r>
                <a:rPr lang="en-US" altLang="ja-JP" sz="1400" dirty="0"/>
                <a:t>=0, </a:t>
              </a:r>
              <a:r>
                <a:rPr lang="en-US" altLang="ja-JP" sz="1400" dirty="0" err="1"/>
                <a:t>w</a:t>
              </a:r>
              <a:r>
                <a:rPr lang="en-US" altLang="ja-JP" sz="1400" baseline="-25000" dirty="0" err="1"/>
                <a:t>μ</a:t>
              </a:r>
              <a:r>
                <a:rPr lang="en-US" altLang="ja-JP" sz="1400" baseline="-25000" dirty="0"/>
                <a:t>=1</a:t>
              </a:r>
              <a:r>
                <a:rPr lang="en-US" altLang="ja-JP" sz="1400" dirty="0"/>
                <a:t>=1</a:t>
              </a:r>
            </a:p>
            <a:p>
              <a:r>
                <a:rPr kumimoji="1" lang="en-US" altLang="ja-JP" sz="1400" dirty="0"/>
                <a:t>(</a:t>
              </a:r>
              <a:r>
                <a:rPr kumimoji="1" lang="en-US" altLang="ja-JP" sz="1400" i="1" dirty="0" err="1"/>
                <a:t>n,m</a:t>
              </a:r>
              <a:r>
                <a:rPr kumimoji="1" lang="en-US" altLang="ja-JP" sz="1400" dirty="0"/>
                <a:t>)=(</a:t>
              </a:r>
              <a:r>
                <a:rPr kumimoji="1" lang="en-US" altLang="ja-JP" sz="1400" i="1" dirty="0"/>
                <a:t>6,4</a:t>
              </a:r>
              <a:r>
                <a:rPr kumimoji="1" lang="en-US" altLang="ja-JP" sz="1400" dirty="0"/>
                <a:t>)</a:t>
              </a:r>
            </a:p>
          </p:txBody>
        </p:sp>
        <p:grpSp>
          <p:nvGrpSpPr>
            <p:cNvPr id="2" name="図形グループ 1"/>
            <p:cNvGrpSpPr/>
            <p:nvPr/>
          </p:nvGrpSpPr>
          <p:grpSpPr>
            <a:xfrm>
              <a:off x="468613" y="2392764"/>
              <a:ext cx="1904526" cy="1252830"/>
              <a:chOff x="2830459" y="4478207"/>
              <a:chExt cx="3494837" cy="2298963"/>
            </a:xfrm>
          </p:grpSpPr>
          <p:pic>
            <p:nvPicPr>
              <p:cNvPr id="25" name="図 24" descr="fig07_0703_0604_windingN.jpg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768" t="10553"/>
              <a:stretch/>
            </p:blipFill>
            <p:spPr>
              <a:xfrm>
                <a:off x="2830459" y="4609800"/>
                <a:ext cx="3494837" cy="2167370"/>
              </a:xfrm>
              <a:prstGeom prst="rect">
                <a:avLst/>
              </a:prstGeom>
            </p:spPr>
          </p:pic>
          <p:sp>
            <p:nvSpPr>
              <p:cNvPr id="28" name="テキスト ボックス 27"/>
              <p:cNvSpPr txBox="1"/>
              <p:nvPr/>
            </p:nvSpPr>
            <p:spPr>
              <a:xfrm>
                <a:off x="5215162" y="4478207"/>
                <a:ext cx="1039316" cy="432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200" i="1" dirty="0"/>
                  <a:t>μ</a:t>
                </a:r>
                <a:r>
                  <a:rPr kumimoji="1" lang="en-US" altLang="ja-JP" sz="1200" dirty="0"/>
                  <a:t>=0</a:t>
                </a:r>
              </a:p>
            </p:txBody>
          </p:sp>
          <p:sp>
            <p:nvSpPr>
              <p:cNvPr id="29" name="テキスト ボックス 28"/>
              <p:cNvSpPr txBox="1"/>
              <p:nvPr/>
            </p:nvSpPr>
            <p:spPr>
              <a:xfrm>
                <a:off x="2888486" y="4654718"/>
                <a:ext cx="1039316" cy="432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200" i="1" dirty="0">
                    <a:solidFill>
                      <a:srgbClr val="FF0000"/>
                    </a:solidFill>
                  </a:rPr>
                  <a:t>μ</a:t>
                </a:r>
                <a:r>
                  <a:rPr kumimoji="1" lang="en-US" altLang="ja-JP" sz="1200" dirty="0">
                    <a:solidFill>
                      <a:srgbClr val="FF0000"/>
                    </a:solidFill>
                  </a:rPr>
                  <a:t>=1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正方形/長方形 32"/>
              <p:cNvSpPr/>
              <p:nvPr/>
            </p:nvSpPr>
            <p:spPr>
              <a:xfrm>
                <a:off x="5456560" y="977982"/>
                <a:ext cx="3319498" cy="9024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hr-HR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  <m:r>
                        <a:rPr lang="en-US" altLang="ja-JP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ja-JP" b="0" i="0" smtClean="0">
                              <a:latin typeface="Cambria Math" charset="0"/>
                            </a:rPr>
                            <m:t>A</m:t>
                          </m:r>
                          <m:acc>
                            <m:accPr>
                              <m:chr m:val="⃗"/>
                              <m:ctrlPr>
                                <a:rPr lang="hr-HR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charset="0"/>
                                </a:rPr>
                                <m:t>𝑘</m:t>
                              </m:r>
                            </m:e>
                          </m:acc>
                        </m:e>
                        <m:e>
                          <m:r>
                            <a:rPr lang="en-US" altLang="ja-JP" i="1">
                              <a:latin typeface="Cambria Math" charset="0"/>
                            </a:rPr>
                            <m:t>𝐻</m:t>
                          </m:r>
                        </m:e>
                        <m:e>
                          <m:r>
                            <m:rPr>
                              <m:nor/>
                            </m:rPr>
                            <a:rPr lang="en-US" altLang="ja-JP" b="0" i="0" smtClean="0">
                              <a:latin typeface="Cambria Math" charset="0"/>
                            </a:rPr>
                            <m:t>B</m:t>
                          </m:r>
                          <m:acc>
                            <m:accPr>
                              <m:chr m:val="⃗"/>
                              <m:ctrlPr>
                                <a:rPr lang="hr-HR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  <m:r>
                        <a:rPr lang="en-US" altLang="ja-JP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b="0" i="1" smtClean="0">
                              <a:latin typeface="Cambria Math" charset="0"/>
                            </a:rPr>
                            <m:t>𝑗</m:t>
                          </m:r>
                          <m:r>
                            <a:rPr lang="en-US" altLang="ja-JP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charset="0"/>
                            </a:rPr>
                            <m:t>3</m:t>
                          </m:r>
                        </m:sup>
                        <m:e>
                          <m:sSup>
                            <m:sSupPr>
                              <m:ctrlPr>
                                <a:rPr lang="mr-IN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charset="0"/>
                                </a:rPr>
                                <m:t>𝑡</m:t>
                              </m:r>
                              <m:r>
                                <a:rPr lang="en-US" altLang="ja-JP" i="1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charset="0"/>
                                </a:rPr>
                                <m:t>𝑖</m:t>
                              </m:r>
                              <m:acc>
                                <m:accPr>
                                  <m:chr m:val="⃗"/>
                                  <m:ctrlPr>
                                    <a:rPr lang="hr-HR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charset="0"/>
                                    </a:rPr>
                                    <m:t>𝑘</m:t>
                                  </m:r>
                                </m:e>
                              </m:acc>
                              <m:r>
                                <a:rPr lang="en-US" altLang="ja-JP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mr-IN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b="0" i="1" smtClean="0">
                                          <a:latin typeface="Cambria Math" charset="0"/>
                                        </a:rPr>
                                        <m:t>𝛿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3" name="正方形/長方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560" y="977982"/>
                <a:ext cx="3319498" cy="90242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図形グループ 12"/>
          <p:cNvGrpSpPr/>
          <p:nvPr/>
        </p:nvGrpSpPr>
        <p:grpSpPr>
          <a:xfrm>
            <a:off x="2612773" y="1672210"/>
            <a:ext cx="6353427" cy="4369532"/>
            <a:chOff x="2612773" y="1672210"/>
            <a:chExt cx="6353427" cy="4369532"/>
          </a:xfrm>
        </p:grpSpPr>
        <p:pic>
          <p:nvPicPr>
            <p:cNvPr id="30" name="図 29" descr="fig06_lambdaSol_0604.gi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4677" y="4202970"/>
              <a:ext cx="1901523" cy="1838772"/>
            </a:xfrm>
            <a:prstGeom prst="rect">
              <a:avLst/>
            </a:prstGeom>
          </p:spPr>
        </p:pic>
        <p:grpSp>
          <p:nvGrpSpPr>
            <p:cNvPr id="12" name="図形グループ 11"/>
            <p:cNvGrpSpPr/>
            <p:nvPr/>
          </p:nvGrpSpPr>
          <p:grpSpPr>
            <a:xfrm>
              <a:off x="2612773" y="1672210"/>
              <a:ext cx="5712974" cy="2694840"/>
              <a:chOff x="2612773" y="1672210"/>
              <a:chExt cx="5712974" cy="2694840"/>
            </a:xfrm>
          </p:grpSpPr>
          <p:sp>
            <p:nvSpPr>
              <p:cNvPr id="31" name="正方形/長方形 30"/>
              <p:cNvSpPr/>
              <p:nvPr/>
            </p:nvSpPr>
            <p:spPr>
              <a:xfrm>
                <a:off x="2959352" y="3443720"/>
                <a:ext cx="4651566" cy="923330"/>
              </a:xfrm>
              <a:prstGeom prst="rect">
                <a:avLst/>
              </a:prstGeom>
              <a:ln w="19050" cmpd="sng">
                <a:solidFill>
                  <a:srgbClr val="FF66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i="1" dirty="0">
                    <a:solidFill>
                      <a:srgbClr val="000000"/>
                    </a:solidFill>
                    <a:ea typeface="ＭＳ Ｐゴシック" pitchFamily="-29" charset="-128"/>
                    <a:cs typeface="Calibri"/>
                  </a:rPr>
                  <a:t>F(</a:t>
                </a:r>
                <a:r>
                  <a:rPr lang="en-US" altLang="ja-JP" i="1" dirty="0" err="1">
                    <a:solidFill>
                      <a:srgbClr val="000000"/>
                    </a:solidFill>
                    <a:ea typeface="ＭＳ Ｐゴシック" pitchFamily="-29" charset="-128"/>
                    <a:cs typeface="Calibri"/>
                  </a:rPr>
                  <a:t>λ</a:t>
                </a:r>
                <a:r>
                  <a:rPr lang="en-US" altLang="ja-JP" i="1" dirty="0">
                    <a:solidFill>
                      <a:srgbClr val="000000"/>
                    </a:solidFill>
                    <a:ea typeface="ＭＳ Ｐゴシック" pitchFamily="-29" charset="-128"/>
                    <a:cs typeface="Calibri"/>
                  </a:rPr>
                  <a:t>)</a:t>
                </a:r>
                <a:r>
                  <a:rPr lang="en-US" altLang="ja-JP" dirty="0">
                    <a:solidFill>
                      <a:srgbClr val="000000"/>
                    </a:solidFill>
                    <a:ea typeface="ＭＳ Ｐゴシック" pitchFamily="-29" charset="-128"/>
                    <a:cs typeface="Calibri"/>
                  </a:rPr>
                  <a:t>: B</a:t>
                </a:r>
                <a:r>
                  <a:rPr lang="ja-JP" altLang="en-US" dirty="0">
                    <a:solidFill>
                      <a:srgbClr val="000000"/>
                    </a:solidFill>
                    <a:ea typeface="ＭＳ Ｐゴシック" pitchFamily="-29" charset="-128"/>
                    <a:cs typeface="Calibri"/>
                  </a:rPr>
                  <a:t>モードの方程式の左辺</a:t>
                </a:r>
                <a:endParaRPr lang="en-US" altLang="ja-JP" dirty="0">
                  <a:solidFill>
                    <a:srgbClr val="000000"/>
                  </a:solidFill>
                  <a:ea typeface="ＭＳ Ｐゴシック" pitchFamily="-29" charset="-128"/>
                  <a:cs typeface="Calibri"/>
                </a:endParaRPr>
              </a:p>
              <a:p>
                <a:r>
                  <a:rPr lang="en-US" altLang="ja-JP" b="1" i="1" dirty="0">
                    <a:solidFill>
                      <a:srgbClr val="000000"/>
                    </a:solidFill>
                    <a:ea typeface="ＭＳ Ｐゴシック" pitchFamily="-29" charset="-128"/>
                    <a:cs typeface="Calibri"/>
                  </a:rPr>
                  <a:t>        </a:t>
                </a:r>
                <a:r>
                  <a:rPr lang="en-US" altLang="ja-JP" i="1" dirty="0">
                    <a:solidFill>
                      <a:srgbClr val="000000"/>
                    </a:solidFill>
                    <a:ea typeface="ＭＳ Ｐゴシック" pitchFamily="-29" charset="-128"/>
                    <a:cs typeface="Calibri"/>
                  </a:rPr>
                  <a:t>N</a:t>
                </a:r>
                <a:r>
                  <a:rPr lang="en-US" altLang="ja-JP" i="1" baseline="-25000" dirty="0">
                    <a:solidFill>
                      <a:srgbClr val="000000"/>
                    </a:solidFill>
                    <a:ea typeface="ＭＳ Ｐゴシック" pitchFamily="-29" charset="-128"/>
                    <a:cs typeface="Calibri"/>
                  </a:rPr>
                  <a:t>B</a:t>
                </a:r>
                <a:r>
                  <a:rPr lang="en-US" altLang="ja-JP" i="1" dirty="0">
                    <a:solidFill>
                      <a:srgbClr val="000000"/>
                    </a:solidFill>
                    <a:ea typeface="ＭＳ Ｐゴシック" pitchFamily="-29" charset="-128"/>
                    <a:cs typeface="Calibri"/>
                  </a:rPr>
                  <a:t> </a:t>
                </a:r>
                <a:r>
                  <a:rPr lang="ja-JP" altLang="en-US" dirty="0">
                    <a:solidFill>
                      <a:srgbClr val="000000"/>
                    </a:solidFill>
                    <a:ea typeface="ＭＳ Ｐゴシック" pitchFamily="-29" charset="-128"/>
                    <a:cs typeface="Calibri"/>
                  </a:rPr>
                  <a:t>個の根</a:t>
                </a:r>
                <a:r>
                  <a:rPr lang="en-US" altLang="ja-JP" dirty="0">
                    <a:solidFill>
                      <a:srgbClr val="000000"/>
                    </a:solidFill>
                    <a:ea typeface="ＭＳ Ｐゴシック" pitchFamily="-29" charset="-128"/>
                    <a:cs typeface="Calibri"/>
                  </a:rPr>
                  <a:t> in C</a:t>
                </a:r>
                <a:r>
                  <a:rPr lang="en-US" altLang="ja-JP" baseline="-25000" dirty="0">
                    <a:solidFill>
                      <a:srgbClr val="000000"/>
                    </a:solidFill>
                    <a:ea typeface="ＭＳ Ｐゴシック" pitchFamily="-29" charset="-128"/>
                    <a:cs typeface="Calibri"/>
                  </a:rPr>
                  <a:t>1</a:t>
                </a:r>
                <a:r>
                  <a:rPr lang="en-US" altLang="ja-JP" dirty="0">
                    <a:solidFill>
                      <a:srgbClr val="000000"/>
                    </a:solidFill>
                    <a:ea typeface="ＭＳ Ｐゴシック" pitchFamily="-29" charset="-128"/>
                    <a:cs typeface="Calibri"/>
                  </a:rPr>
                  <a:t> (</a:t>
                </a:r>
                <a:r>
                  <a:rPr lang="en-US" altLang="ja-JP" b="1" dirty="0">
                    <a:solidFill>
                      <a:srgbClr val="000000"/>
                    </a:solidFill>
                    <a:ea typeface="ＭＳ Ｐゴシック" pitchFamily="-29" charset="-128"/>
                    <a:cs typeface="Calibri"/>
                  </a:rPr>
                  <a:t>= </a:t>
                </a:r>
                <a:r>
                  <a:rPr lang="ja-JP" altLang="en-US" b="1" dirty="0">
                    <a:solidFill>
                      <a:srgbClr val="000000"/>
                    </a:solidFill>
                    <a:ea typeface="ＭＳ Ｐゴシック" pitchFamily="-29" charset="-128"/>
                    <a:cs typeface="Calibri"/>
                  </a:rPr>
                  <a:t>減衰波の数</a:t>
                </a:r>
                <a:r>
                  <a:rPr lang="en-US" altLang="ja-JP" dirty="0">
                    <a:solidFill>
                      <a:srgbClr val="000000"/>
                    </a:solidFill>
                    <a:ea typeface="ＭＳ Ｐゴシック" pitchFamily="-29" charset="-128"/>
                    <a:cs typeface="Calibri"/>
                  </a:rPr>
                  <a:t>)</a:t>
                </a:r>
              </a:p>
              <a:p>
                <a:r>
                  <a:rPr lang="en-US" altLang="ja-JP" b="1" i="1" dirty="0">
                    <a:solidFill>
                      <a:srgbClr val="000000"/>
                    </a:solidFill>
                    <a:ea typeface="ＭＳ Ｐゴシック" pitchFamily="-29" charset="-128"/>
                    <a:cs typeface="Calibri"/>
                  </a:rPr>
                  <a:t>        </a:t>
                </a:r>
                <a:r>
                  <a:rPr lang="en-US" altLang="ja-JP" i="1" dirty="0">
                    <a:solidFill>
                      <a:srgbClr val="000000"/>
                    </a:solidFill>
                    <a:ea typeface="ＭＳ Ｐゴシック" pitchFamily="-29" charset="-128"/>
                    <a:cs typeface="Calibri"/>
                  </a:rPr>
                  <a:t>N</a:t>
                </a:r>
                <a:r>
                  <a:rPr lang="en-US" altLang="ja-JP" i="1" baseline="-25000" dirty="0">
                    <a:solidFill>
                      <a:srgbClr val="000000"/>
                    </a:solidFill>
                    <a:ea typeface="ＭＳ Ｐゴシック" pitchFamily="-29" charset="-128"/>
                    <a:cs typeface="Calibri"/>
                  </a:rPr>
                  <a:t>B,BC</a:t>
                </a:r>
                <a:r>
                  <a:rPr lang="en-US" altLang="ja-JP" i="1" dirty="0">
                    <a:solidFill>
                      <a:srgbClr val="000000"/>
                    </a:solidFill>
                    <a:ea typeface="ＭＳ Ｐゴシック" pitchFamily="-29" charset="-128"/>
                    <a:cs typeface="Calibri"/>
                  </a:rPr>
                  <a:t> </a:t>
                </a:r>
                <a:r>
                  <a:rPr lang="ja-JP" altLang="en-US" dirty="0">
                    <a:solidFill>
                      <a:srgbClr val="000000"/>
                    </a:solidFill>
                    <a:ea typeface="ＭＳ Ｐゴシック" pitchFamily="-29" charset="-128"/>
                    <a:cs typeface="Calibri"/>
                  </a:rPr>
                  <a:t>個の極</a:t>
                </a:r>
                <a:r>
                  <a:rPr lang="en-US" altLang="ja-JP" dirty="0">
                    <a:solidFill>
                      <a:srgbClr val="000000"/>
                    </a:solidFill>
                    <a:ea typeface="ＭＳ Ｐゴシック" pitchFamily="-29" charset="-128"/>
                    <a:cs typeface="Calibri"/>
                  </a:rPr>
                  <a:t> @ </a:t>
                </a:r>
                <a:r>
                  <a:rPr lang="ja-JP" altLang="en-US" dirty="0">
                    <a:solidFill>
                      <a:srgbClr val="000000"/>
                    </a:solidFill>
                    <a:ea typeface="ＭＳ Ｐゴシック" pitchFamily="-29" charset="-128"/>
                    <a:cs typeface="Calibri"/>
                  </a:rPr>
                  <a:t>原点</a:t>
                </a:r>
                <a:r>
                  <a:rPr lang="en-US" altLang="ja-JP" dirty="0">
                    <a:solidFill>
                      <a:srgbClr val="000000"/>
                    </a:solidFill>
                    <a:ea typeface="ＭＳ Ｐゴシック" pitchFamily="-29" charset="-128"/>
                    <a:cs typeface="Calibri"/>
                  </a:rPr>
                  <a:t> (</a:t>
                </a:r>
                <a:r>
                  <a:rPr lang="en-US" altLang="ja-JP" b="1" dirty="0">
                    <a:solidFill>
                      <a:srgbClr val="000000"/>
                    </a:solidFill>
                    <a:ea typeface="ＭＳ Ｐゴシック" pitchFamily="-29" charset="-128"/>
                    <a:cs typeface="Calibri"/>
                  </a:rPr>
                  <a:t>= </a:t>
                </a:r>
                <a:r>
                  <a:rPr lang="ja-JP" altLang="en-US" b="1" dirty="0">
                    <a:solidFill>
                      <a:srgbClr val="000000"/>
                    </a:solidFill>
                    <a:ea typeface="ＭＳ Ｐゴシック" pitchFamily="-29" charset="-128"/>
                    <a:cs typeface="Calibri"/>
                  </a:rPr>
                  <a:t>境界条件の数</a:t>
                </a:r>
                <a:r>
                  <a:rPr lang="en-US" altLang="ja-JP" dirty="0">
                    <a:solidFill>
                      <a:srgbClr val="000000"/>
                    </a:solidFill>
                    <a:ea typeface="ＭＳ Ｐゴシック" pitchFamily="-29" charset="-128"/>
                    <a:cs typeface="Calibri"/>
                  </a:rPr>
                  <a:t>)</a:t>
                </a:r>
                <a:endParaRPr lang="ja-JP" altLang="en-US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4" name="直線矢印コネクタ 3"/>
              <p:cNvCxnSpPr/>
              <p:nvPr/>
            </p:nvCxnSpPr>
            <p:spPr>
              <a:xfrm>
                <a:off x="6209439" y="1672210"/>
                <a:ext cx="0" cy="109863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正方形/長方形 42"/>
                  <p:cNvSpPr/>
                  <p:nvPr/>
                </p:nvSpPr>
                <p:spPr>
                  <a:xfrm>
                    <a:off x="2612773" y="2811588"/>
                    <a:ext cx="5712974" cy="511422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ja-JP" b="0" i="1" smtClean="0">
                            <a:solidFill>
                              <a:srgbClr val="000000"/>
                            </a:solidFill>
                            <a:latin typeface="Cambria Math" charset="0"/>
                            <a:ea typeface="ＭＳ Ｐゴシック" pitchFamily="-29" charset="-128"/>
                            <a:cs typeface="Calibri"/>
                          </a:rPr>
                          <m:t>=</m:t>
                        </m:r>
                        <m:f>
                          <m:fPr>
                            <m:ctrlPr>
                              <a:rPr lang="mr-IN" altLang="ja-JP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itchFamily="-29" charset="-128"/>
                                <a:cs typeface="Calibri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ＭＳ Ｐゴシック" pitchFamily="-29" charset="-128"/>
                                <a:cs typeface="Calibri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ＭＳ Ｐゴシック" pitchFamily="-29" charset="-128"/>
                                <a:cs typeface="Calibri"/>
                              </a:rPr>
                              <m:t>2</m:t>
                            </m:r>
                            <m:r>
                              <a:rPr lang="en-US" altLang="ja-JP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𝜋</m:t>
                            </m:r>
                            <m:r>
                              <a:rPr lang="en-US" altLang="ja-JP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den>
                        </m:f>
                        <m:nary>
                          <m:naryPr>
                            <m:chr m:val="∮"/>
                            <m:ctrlPr>
                              <a:rPr lang="is-IS" altLang="ja-JP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itchFamily="-29" charset="-128"/>
                                <a:cs typeface="Calibri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Ｐゴシック" pitchFamily="-29" charset="-128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  <a:ea typeface="ＭＳ Ｐゴシック" pitchFamily="-29" charset="-128"/>
                                    <a:cs typeface="Calibri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  <a:ea typeface="ＭＳ Ｐゴシック" pitchFamily="-29" charset="-128"/>
                                    <a:cs typeface="Calibri"/>
                                  </a:rPr>
                                  <m:t>1</m:t>
                                </m:r>
                              </m:sub>
                            </m:sSub>
                          </m:sub>
                          <m:sup>
                            <m:r>
                              <a:rPr lang="en-US" altLang="ja-JP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ＭＳ Ｐゴシック" pitchFamily="-29" charset="-128"/>
                                <a:cs typeface="Calibri"/>
                              </a:rPr>
                              <m:t> </m:t>
                            </m:r>
                          </m:sup>
                          <m:e>
                            <m:r>
                              <a:rPr lang="en-US" altLang="ja-JP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ＭＳ Ｐゴシック" pitchFamily="-29" charset="-128"/>
                                <a:cs typeface="Calibri"/>
                              </a:rPr>
                              <m:t>𝑑</m:t>
                            </m:r>
                            <m:r>
                              <a:rPr lang="en-US" altLang="ja-JP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𝜆</m:t>
                            </m:r>
                          </m:e>
                        </m:nary>
                        <m:f>
                          <m:fPr>
                            <m:ctrlPr>
                              <a:rPr lang="mr-IN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itchFamily="-29" charset="-128"/>
                                <a:cs typeface="Calibri"/>
                              </a:rPr>
                            </m:ctrlPr>
                          </m:fPr>
                          <m:num>
                            <m:r>
                              <a:rPr lang="mr-IN" altLang="ja-JP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𝜕</m:t>
                            </m:r>
                            <m:func>
                              <m:funcPr>
                                <m:ctrlP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ja-JP" b="0" i="0" smtClean="0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altLang="ja-JP" b="0" i="1" smtClean="0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𝐹</m:t>
                                </m:r>
                              </m:e>
                            </m:func>
                          </m:num>
                          <m:den>
                            <m:r>
                              <a:rPr lang="mr-IN" altLang="ja-JP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𝜕</m:t>
                            </m:r>
                            <m:r>
                              <a:rPr lang="mr-IN" altLang="ja-JP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𝜆</m:t>
                            </m:r>
                          </m:den>
                        </m:f>
                      </m:oMath>
                    </a14:m>
                    <a:r>
                      <a:rPr lang="en-US" altLang="ja-JP" dirty="0">
                        <a:solidFill>
                          <a:srgbClr val="000000"/>
                        </a:solidFill>
                      </a:rPr>
                      <a:t>,          </a:t>
                    </a:r>
                    <a14:m>
                      <m:oMath xmlns:m="http://schemas.openxmlformats.org/officeDocument/2006/math">
                        <m:r>
                          <a:rPr lang="en-US" altLang="ja-JP" b="0" i="1" dirty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𝐹</m:t>
                        </m:r>
                        <m:d>
                          <m:dPr>
                            <m:ctrlPr>
                              <a:rPr lang="mr-IN" altLang="ja-JP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𝜆</m:t>
                            </m:r>
                          </m:e>
                        </m:d>
                        <m:r>
                          <a:rPr lang="en-US" altLang="ja-JP" b="0" i="1" dirty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is-IS" altLang="ja-JP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ja-JP" b="0" i="1" dirty="0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𝑗</m:t>
                            </m:r>
                            <m:r>
                              <a:rPr lang="en-US" altLang="ja-JP" b="0" i="1" dirty="0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ja-JP" b="0" i="1" dirty="0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p>
                          <m:e>
                            <m:sSup>
                              <m:sSupPr>
                                <m:ctrlPr>
                                  <a:rPr lang="is-IS" altLang="ja-JP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b="0" i="1" dirty="0" smtClean="0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ja-JP" b="0" i="1" dirty="0" smtClean="0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  <m:f>
                                  <m:fPr>
                                    <m:ctrlPr>
                                      <a:rPr lang="mr-IN" altLang="ja-JP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i="1" dirty="0">
                                        <a:solidFill>
                                          <a:srgbClr val="000000"/>
                                        </a:solidFill>
                                        <a:latin typeface="Cambria Math" charset="0"/>
                                      </a:rPr>
                                      <m:t>2</m:t>
                                    </m:r>
                                    <m:r>
                                      <a:rPr lang="en-US" altLang="ja-JP" i="1" dirty="0">
                                        <a:solidFill>
                                          <a:srgbClr val="00000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altLang="ja-JP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charset="0"/>
                                      </a:rPr>
                                      <m:t>𝑑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n-US" altLang="ja-JP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ja-JP" i="1" dirty="0">
                                        <a:solidFill>
                                          <a:srgbClr val="00000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Δ</m:t>
                                    </m:r>
                                    <m:r>
                                      <a:rPr lang="el-GR" altLang="ja-JP" i="1" dirty="0">
                                        <a:solidFill>
                                          <a:srgbClr val="00000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altLang="ja-JP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altLang="ja-JP" b="0" i="1" dirty="0" smtClean="0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𝜇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is-IS" altLang="ja-JP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is-IS" altLang="ja-JP" i="1" dirty="0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𝜆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altLang="ja-JP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ja-JP" i="1" dirty="0">
                                        <a:solidFill>
                                          <a:srgbClr val="00000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Δ</m:t>
                                    </m:r>
                                    <m:r>
                                      <a:rPr lang="el-GR" altLang="ja-JP" i="1" dirty="0">
                                        <a:solidFill>
                                          <a:srgbClr val="00000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altLang="ja-JP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𝑗</m:t>
                                    </m:r>
                                  </m:sub>
                                </m:sSub>
                              </m:sup>
                            </m:sSup>
                          </m:e>
                        </m:nary>
                      </m:oMath>
                    </a14:m>
                    <a:endParaRPr lang="ja-JP" altLang="en-US" dirty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3" name="正方形/長方形 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12773" y="2811588"/>
                    <a:ext cx="5712974" cy="51142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t="-91667" b="-151190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正方形/長方形 5"/>
                  <p:cNvSpPr/>
                  <p:nvPr/>
                </p:nvSpPr>
                <p:spPr>
                  <a:xfrm>
                    <a:off x="6232630" y="2014519"/>
                    <a:ext cx="943272" cy="37824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is-IS" altLang="ja-JP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 dirty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i="1" dirty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altLang="ja-JP" b="0" i="1" dirty="0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sup>
                        </m:sSup>
                      </m:oMath>
                    </a14:m>
                    <a:r>
                      <a:rPr lang="en-US" altLang="ja-JP" dirty="0">
                        <a:sym typeface="Wingdings"/>
                      </a:rPr>
                      <a:t>  </a:t>
                    </a:r>
                    <a14:m>
                      <m:oMath xmlns:m="http://schemas.openxmlformats.org/officeDocument/2006/math"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𝜆</m:t>
                        </m:r>
                      </m:oMath>
                    </a14:m>
                    <a:endParaRPr lang="ja-JP" altLang="en-US" dirty="0"/>
                  </a:p>
                </p:txBody>
              </p:sp>
            </mc:Choice>
            <mc:Fallback xmlns="">
              <p:sp>
                <p:nvSpPr>
                  <p:cNvPr id="6" name="正方形/長方形 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32630" y="2014519"/>
                    <a:ext cx="943272" cy="378245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t="-6349" b="-22222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4" name="図形グループ 13"/>
          <p:cNvGrpSpPr/>
          <p:nvPr/>
        </p:nvGrpSpPr>
        <p:grpSpPr>
          <a:xfrm>
            <a:off x="1912828" y="3301079"/>
            <a:ext cx="5022612" cy="3324098"/>
            <a:chOff x="1912828" y="3301079"/>
            <a:chExt cx="5022612" cy="3324098"/>
          </a:xfrm>
        </p:grpSpPr>
        <p:cxnSp>
          <p:nvCxnSpPr>
            <p:cNvPr id="32" name="直線矢印コネクタ 31"/>
            <p:cNvCxnSpPr/>
            <p:nvPr/>
          </p:nvCxnSpPr>
          <p:spPr>
            <a:xfrm>
              <a:off x="2778758" y="3301079"/>
              <a:ext cx="0" cy="227422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正方形/長方形 38"/>
            <p:cNvSpPr/>
            <p:nvPr/>
          </p:nvSpPr>
          <p:spPr>
            <a:xfrm>
              <a:off x="2746855" y="4449231"/>
              <a:ext cx="2709705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dirty="0">
                  <a:solidFill>
                    <a:srgbClr val="000000"/>
                  </a:solidFill>
                  <a:ea typeface="ＭＳ Ｐゴシック" pitchFamily="-29" charset="-128"/>
                  <a:cs typeface="Calibri"/>
                  <a:sym typeface="Wingdings"/>
                </a:rPr>
                <a:t> </a:t>
              </a:r>
              <a:r>
                <a:rPr lang="ja-JP" altLang="en-US" dirty="0">
                  <a:solidFill>
                    <a:srgbClr val="000000"/>
                  </a:solidFill>
                  <a:ea typeface="ＭＳ Ｐゴシック" pitchFamily="-29" charset="-128"/>
                  <a:cs typeface="Calibri"/>
                  <a:sym typeface="Wingdings"/>
                </a:rPr>
                <a:t>偏角の原理</a:t>
              </a:r>
              <a:endParaRPr lang="ja-JP" altLang="en-US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正方形/長方形 7"/>
                <p:cNvSpPr/>
                <p:nvPr/>
              </p:nvSpPr>
              <p:spPr>
                <a:xfrm>
                  <a:off x="3085796" y="4768728"/>
                  <a:ext cx="3849644" cy="7155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∮"/>
                            <m:ctrlPr>
                              <a:rPr lang="is-IS" altLang="ja-JP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itchFamily="-29" charset="-128"/>
                                <a:cs typeface="Calibri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Ｐゴシック" pitchFamily="-29" charset="-128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  <a:ea typeface="ＭＳ Ｐゴシック" pitchFamily="-29" charset="-128"/>
                                    <a:cs typeface="Calibri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  <a:ea typeface="ＭＳ Ｐゴシック" pitchFamily="-29" charset="-128"/>
                                    <a:cs typeface="Calibri"/>
                                  </a:rPr>
                                  <m:t>1</m:t>
                                </m:r>
                              </m:sub>
                            </m:sSub>
                          </m:sub>
                          <m:sup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ＭＳ Ｐゴシック" pitchFamily="-29" charset="-128"/>
                                <a:cs typeface="Calibri"/>
                              </a:rPr>
                              <m:t> </m:t>
                            </m:r>
                          </m:sup>
                          <m:e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ＭＳ Ｐゴシック" pitchFamily="-29" charset="-128"/>
                                <a:cs typeface="Calibri"/>
                              </a:rPr>
                              <m:t>𝑑</m:t>
                            </m:r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𝜆</m:t>
                            </m:r>
                          </m:e>
                        </m:nary>
                        <m:f>
                          <m:fPr>
                            <m:ctrlPr>
                              <a:rPr lang="mr-IN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itchFamily="-29" charset="-128"/>
                                <a:cs typeface="Calibri"/>
                              </a:rPr>
                            </m:ctrlPr>
                          </m:fPr>
                          <m:num>
                            <m:r>
                              <a:rPr lang="mr-IN" altLang="ja-JP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𝜕</m:t>
                            </m:r>
                            <m:func>
                              <m:funcPr>
                                <m:ctrlP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𝐹</m:t>
                                </m:r>
                              </m:e>
                            </m:func>
                          </m:num>
                          <m:den>
                            <m:r>
                              <a:rPr lang="mr-IN" altLang="ja-JP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𝜕𝜆</m:t>
                            </m:r>
                          </m:den>
                        </m:f>
                        <m:r>
                          <a:rPr lang="en-US" altLang="ja-JP" b="0" i="1" smtClean="0">
                            <a:solidFill>
                              <a:srgbClr val="0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</m:t>
                        </m:r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charset="0"/>
                            <a:ea typeface="ＭＳ Ｐゴシック" pitchFamily="-29" charset="-128"/>
                            <a:cs typeface="Calibri"/>
                          </a:rPr>
                          <m:t>2</m:t>
                        </m:r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d>
                          <m:dPr>
                            <m:ctrlPr>
                              <a:rPr lang="mr-IN" altLang="ja-JP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altLang="ja-JP" b="0" i="0" smtClean="0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root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altLang="ja-JP" b="0" i="0" smtClean="0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pole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8" name="正方形/長方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5796" y="4768728"/>
                  <a:ext cx="3849644" cy="715581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正方形/長方形 43"/>
                <p:cNvSpPr/>
                <p:nvPr/>
              </p:nvSpPr>
              <p:spPr>
                <a:xfrm>
                  <a:off x="1912828" y="5575300"/>
                  <a:ext cx="3569132" cy="53053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0" i="1" smtClean="0">
                            <a:solidFill>
                              <a:srgbClr val="000000"/>
                            </a:solidFill>
                            <a:latin typeface="Cambria Math" charset="0"/>
                            <a:ea typeface="ＭＳ Ｐゴシック" pitchFamily="-29" charset="-128"/>
                            <a:cs typeface="Calibri"/>
                          </a:rPr>
                          <m:t>𝑤</m:t>
                        </m:r>
                        <m:r>
                          <a:rPr lang="en-US" altLang="ja-JP" b="0" i="1" smtClean="0">
                            <a:solidFill>
                              <a:srgbClr val="000000"/>
                            </a:solidFill>
                            <a:latin typeface="Cambria Math" charset="0"/>
                            <a:ea typeface="ＭＳ Ｐゴシック" pitchFamily="-29" charset="-128"/>
                            <a:cs typeface="Calibri"/>
                          </a:rPr>
                          <m:t>=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itchFamily="-29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ＭＳ Ｐゴシック" pitchFamily="-29" charset="-128"/>
                                <a:cs typeface="Calibri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ＭＳ Ｐゴシック" pitchFamily="-29" charset="-128"/>
                                <a:cs typeface="Calibri"/>
                              </a:rPr>
                              <m:t>𝐵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0000"/>
                            </a:solidFill>
                            <a:latin typeface="Cambria Math" charset="0"/>
                            <a:ea typeface="ＭＳ Ｐゴシック" pitchFamily="-29" charset="-128"/>
                            <a:cs typeface="Calibri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itchFamily="-29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ＭＳ Ｐゴシック" pitchFamily="-29" charset="-128"/>
                                <a:cs typeface="Calibri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ＭＳ Ｐゴシック" pitchFamily="-29" charset="-128"/>
                                <a:cs typeface="Calibri"/>
                              </a:rPr>
                              <m:t>𝐵𝐶</m:t>
                            </m:r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ＭＳ Ｐゴシック" pitchFamily="-29" charset="-128"/>
                                <a:cs typeface="Calibri"/>
                              </a:rPr>
                              <m:t>,</m:t>
                            </m:r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itchFamily="-29" charset="-128"/>
                                <a:cs typeface="Calibri"/>
                              </a:rPr>
                            </m:ctrlPr>
                          </m:sSubSupPr>
                          <m:e>
                            <m:r>
                              <a:rPr lang="en-US" altLang="ja-JP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ＭＳ Ｐゴシック" pitchFamily="-29" charset="-128"/>
                                <a:cs typeface="Calibri"/>
                              </a:rPr>
                              <m:t>=</m:t>
                            </m:r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ＭＳ Ｐゴシック" pitchFamily="-29" charset="-128"/>
                                <a:cs typeface="Calibri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altLang="ja-JP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ＭＳ Ｐゴシック" pitchFamily="-29" charset="-128"/>
                                <a:cs typeface="Calibri"/>
                              </a:rPr>
                              <m:t>edge</m:t>
                            </m:r>
                          </m:sub>
                          <m:sup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ＭＳ Ｐゴシック" pitchFamily="-29" charset="-128"/>
                                <a:cs typeface="Calibri"/>
                              </a:rPr>
                              <m:t>(</m:t>
                            </m:r>
                            <m:r>
                              <a:rPr lang="en-US" altLang="ja-JP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𝐵</m:t>
                            </m:r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ＭＳ Ｐゴシック" pitchFamily="-29" charset="-128"/>
                                <a:cs typeface="Calibri"/>
                              </a:rPr>
                              <m:t>)</m:t>
                            </m:r>
                          </m:sup>
                        </m:sSubSup>
                      </m:oMath>
                    </m:oMathPara>
                  </a14:m>
                  <a:endParaRPr lang="ja-JP" altLang="en-US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正方形/長方形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2828" y="5575300"/>
                  <a:ext cx="3569132" cy="53053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1034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正方形/長方形 9"/>
            <p:cNvSpPr/>
            <p:nvPr/>
          </p:nvSpPr>
          <p:spPr>
            <a:xfrm>
              <a:off x="2690687" y="6255845"/>
              <a:ext cx="376262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FF0000"/>
                  </a:solidFill>
                  <a:cs typeface="Calibri"/>
                </a:rPr>
                <a:t>巻き数</a:t>
              </a:r>
              <a:r>
                <a:rPr lang="en-US" altLang="ja-JP" b="1" dirty="0">
                  <a:solidFill>
                    <a:srgbClr val="FF0000"/>
                  </a:solidFill>
                  <a:cs typeface="Calibri"/>
                </a:rPr>
                <a:t> = </a:t>
              </a:r>
              <a:r>
                <a:rPr lang="ja-JP" altLang="en-US" b="1" dirty="0">
                  <a:solidFill>
                    <a:srgbClr val="FF0000"/>
                  </a:solidFill>
                  <a:cs typeface="Calibri"/>
                </a:rPr>
                <a:t>端状態の数（バルク端対応）</a:t>
              </a:r>
              <a:endParaRPr lang="ja-JP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6041-1EDA-E94D-86F3-DBBEB1D991AC}" type="slidenum">
              <a:rPr lang="ja-JP" altLang="en-US" smtClean="0"/>
              <a:pPr/>
              <a:t>28</a:t>
            </a:fld>
            <a:r>
              <a:rPr lang="en-US" altLang="ja-JP"/>
              <a:t>/31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110974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09600" y="152400"/>
            <a:ext cx="829159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ja-JP" altLang="en-US" sz="3200">
                <a:solidFill>
                  <a:schemeClr val="tx1"/>
                </a:solidFill>
                <a:cs typeface="Calibri"/>
              </a:rPr>
              <a:t>トポロジカル相転移</a:t>
            </a:r>
            <a:endParaRPr kumimoji="0" lang="en-US" altLang="ja-JP" sz="3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latin typeface="Calibri"/>
              <a:ea typeface="ＭＳ Ｐゴシック" pitchFamily="-29" charset="-128"/>
              <a:cs typeface="Calibri"/>
            </a:endParaRPr>
          </a:p>
        </p:txBody>
      </p:sp>
      <p:grpSp>
        <p:nvGrpSpPr>
          <p:cNvPr id="30" name="図形グループ 29"/>
          <p:cNvGrpSpPr/>
          <p:nvPr/>
        </p:nvGrpSpPr>
        <p:grpSpPr>
          <a:xfrm>
            <a:off x="2726460" y="1924978"/>
            <a:ext cx="2074386" cy="636022"/>
            <a:chOff x="71454" y="831857"/>
            <a:chExt cx="2074386" cy="636022"/>
          </a:xfrm>
        </p:grpSpPr>
        <p:grpSp>
          <p:nvGrpSpPr>
            <p:cNvPr id="21" name="図形グループ 20"/>
            <p:cNvGrpSpPr/>
            <p:nvPr/>
          </p:nvGrpSpPr>
          <p:grpSpPr>
            <a:xfrm>
              <a:off x="486581" y="925025"/>
              <a:ext cx="1659259" cy="542854"/>
              <a:chOff x="4403966" y="2046549"/>
              <a:chExt cx="1235087" cy="404079"/>
            </a:xfrm>
          </p:grpSpPr>
          <p:sp>
            <p:nvSpPr>
              <p:cNvPr id="20" name="正方形/長方形 19"/>
              <p:cNvSpPr/>
              <p:nvPr/>
            </p:nvSpPr>
            <p:spPr>
              <a:xfrm>
                <a:off x="4514850" y="2048563"/>
                <a:ext cx="1006475" cy="40005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円弧 18"/>
              <p:cNvSpPr/>
              <p:nvPr/>
            </p:nvSpPr>
            <p:spPr>
              <a:xfrm>
                <a:off x="5381659" y="2046976"/>
                <a:ext cx="257394" cy="403225"/>
              </a:xfrm>
              <a:prstGeom prst="arc">
                <a:avLst>
                  <a:gd name="adj1" fmla="val 16200000"/>
                  <a:gd name="adj2" fmla="val 5428456"/>
                </a:avLst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円/楕円 17"/>
              <p:cNvSpPr/>
              <p:nvPr/>
            </p:nvSpPr>
            <p:spPr>
              <a:xfrm>
                <a:off x="4403966" y="2046549"/>
                <a:ext cx="214425" cy="40407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28" name="直線矢印コネクタ 27"/>
            <p:cNvCxnSpPr/>
            <p:nvPr/>
          </p:nvCxnSpPr>
          <p:spPr>
            <a:xfrm>
              <a:off x="222671" y="1203987"/>
              <a:ext cx="40410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正方形/長方形 34"/>
            <p:cNvSpPr/>
            <p:nvPr/>
          </p:nvSpPr>
          <p:spPr>
            <a:xfrm>
              <a:off x="71454" y="831857"/>
              <a:ext cx="390384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2000" b="1" i="1" dirty="0">
                  <a:solidFill>
                    <a:srgbClr val="000000"/>
                  </a:solidFill>
                  <a:ea typeface="ＭＳ Ｐゴシック" pitchFamily="-29" charset="-128"/>
                  <a:cs typeface="Calibri"/>
                </a:rPr>
                <a:t>B</a:t>
              </a:r>
              <a:endParaRPr lang="ja-JP" altLang="en-US" sz="2000" dirty="0"/>
            </a:p>
          </p:txBody>
        </p:sp>
      </p:grpSp>
      <p:sp>
        <p:nvSpPr>
          <p:cNvPr id="4" name="正方形/長方形 3"/>
          <p:cNvSpPr/>
          <p:nvPr/>
        </p:nvSpPr>
        <p:spPr>
          <a:xfrm>
            <a:off x="1730609" y="1557397"/>
            <a:ext cx="24304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>
                <a:cs typeface="Calibri"/>
              </a:rPr>
              <a:t>軸に平行な磁場</a:t>
            </a:r>
            <a:r>
              <a:rPr lang="en-US" altLang="ja-JP" sz="2000" dirty="0">
                <a:cs typeface="Calibri"/>
              </a:rPr>
              <a:t> (</a:t>
            </a:r>
            <a:r>
              <a:rPr lang="en-US" altLang="ja-JP" sz="2000" dirty="0">
                <a:latin typeface="Times"/>
                <a:cs typeface="Times"/>
              </a:rPr>
              <a:t>~</a:t>
            </a:r>
            <a:r>
              <a:rPr lang="en-US" altLang="ja-JP" sz="2000" dirty="0">
                <a:cs typeface="Calibri"/>
              </a:rPr>
              <a:t>T)</a:t>
            </a:r>
            <a:endParaRPr kumimoji="0" lang="en-US" altLang="ja-JP" sz="2000" dirty="0">
              <a:cs typeface="Calibri"/>
            </a:endParaRPr>
          </a:p>
        </p:txBody>
      </p:sp>
      <p:pic>
        <p:nvPicPr>
          <p:cNvPr id="47" name="図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505" y="1276715"/>
            <a:ext cx="878902" cy="1885495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 flipH="1" flipV="1">
            <a:off x="5180554" y="1953093"/>
            <a:ext cx="1259555" cy="622129"/>
          </a:xfrm>
          <a:prstGeom prst="line">
            <a:avLst/>
          </a:prstGeom>
          <a:ln w="28575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 flipH="1" flipV="1">
            <a:off x="5987246" y="2108819"/>
            <a:ext cx="936642" cy="466404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 flipH="1" flipV="1">
            <a:off x="5673742" y="1948389"/>
            <a:ext cx="167676" cy="89868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6489408" y="2668607"/>
            <a:ext cx="461002" cy="9408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/>
          <p:cNvSpPr/>
          <p:nvPr/>
        </p:nvSpPr>
        <p:spPr>
          <a:xfrm>
            <a:off x="6753126" y="2682278"/>
            <a:ext cx="578396" cy="59280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2000" b="1" i="1" dirty="0">
                <a:solidFill>
                  <a:srgbClr val="000000"/>
                </a:solidFill>
                <a:ea typeface="ＭＳ Ｐゴシック" pitchFamily="-29" charset="-128"/>
                <a:cs typeface="Calibri"/>
              </a:rPr>
              <a:t>B</a:t>
            </a:r>
            <a:endParaRPr lang="ja-JP" altLang="en-US" sz="2000" dirty="0"/>
          </a:p>
        </p:txBody>
      </p:sp>
      <p:grpSp>
        <p:nvGrpSpPr>
          <p:cNvPr id="9" name="図形グループ 8"/>
          <p:cNvGrpSpPr/>
          <p:nvPr/>
        </p:nvGrpSpPr>
        <p:grpSpPr>
          <a:xfrm>
            <a:off x="270331" y="2961151"/>
            <a:ext cx="8757257" cy="3567452"/>
            <a:chOff x="270331" y="2961151"/>
            <a:chExt cx="8757257" cy="3567452"/>
          </a:xfrm>
        </p:grpSpPr>
        <p:sp>
          <p:nvSpPr>
            <p:cNvPr id="45" name="正方形/長方形 44"/>
            <p:cNvSpPr/>
            <p:nvPr/>
          </p:nvSpPr>
          <p:spPr>
            <a:xfrm>
              <a:off x="4800847" y="5603017"/>
              <a:ext cx="420114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000" dirty="0">
                  <a:solidFill>
                    <a:srgbClr val="FF0000"/>
                  </a:solidFill>
                  <a:ea typeface="ＭＳ Ｐゴシック" pitchFamily="-29" charset="-128"/>
                  <a:cs typeface="Calibri"/>
                </a:rPr>
                <a:t>エッジ状態</a:t>
              </a:r>
              <a:r>
                <a:rPr lang="en-US" altLang="ja-JP" sz="2000" dirty="0">
                  <a:solidFill>
                    <a:srgbClr val="FF0000"/>
                  </a:solidFill>
                  <a:ea typeface="ＭＳ Ｐゴシック" pitchFamily="-29" charset="-128"/>
                  <a:cs typeface="Calibri"/>
                </a:rPr>
                <a:t> → </a:t>
              </a:r>
              <a:r>
                <a:rPr lang="ja-JP" altLang="en-US" sz="2000" dirty="0">
                  <a:solidFill>
                    <a:srgbClr val="FF0000"/>
                  </a:solidFill>
                  <a:ea typeface="ＭＳ Ｐゴシック" pitchFamily="-29" charset="-128"/>
                  <a:cs typeface="Calibri"/>
                </a:rPr>
                <a:t>系全体に拡がった状態</a:t>
              </a:r>
              <a:endParaRPr lang="ja-JP" altLang="en-US" sz="2000" dirty="0">
                <a:solidFill>
                  <a:srgbClr val="FF0000"/>
                </a:solidFill>
              </a:endParaRPr>
            </a:p>
          </p:txBody>
        </p:sp>
        <p:grpSp>
          <p:nvGrpSpPr>
            <p:cNvPr id="7" name="図形グループ 6"/>
            <p:cNvGrpSpPr/>
            <p:nvPr/>
          </p:nvGrpSpPr>
          <p:grpSpPr>
            <a:xfrm>
              <a:off x="270331" y="2961151"/>
              <a:ext cx="8757257" cy="3567452"/>
              <a:chOff x="270331" y="2961151"/>
              <a:chExt cx="8757257" cy="3567452"/>
            </a:xfrm>
          </p:grpSpPr>
          <p:pic>
            <p:nvPicPr>
              <p:cNvPr id="22" name="図 21" descr="1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3521" y="3719515"/>
                <a:ext cx="4074067" cy="1871342"/>
              </a:xfrm>
              <a:prstGeom prst="rect">
                <a:avLst/>
              </a:prstGeom>
            </p:spPr>
          </p:pic>
          <p:pic>
            <p:nvPicPr>
              <p:cNvPr id="16" name="図 15" descr="名称未設定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331" y="3186457"/>
                <a:ext cx="4398472" cy="3342146"/>
              </a:xfrm>
              <a:prstGeom prst="rect">
                <a:avLst/>
              </a:prstGeom>
            </p:spPr>
          </p:pic>
          <p:sp>
            <p:nvSpPr>
              <p:cNvPr id="29" name="右矢印 28"/>
              <p:cNvSpPr/>
              <p:nvPr/>
            </p:nvSpPr>
            <p:spPr>
              <a:xfrm rot="14952841">
                <a:off x="8175269" y="4393460"/>
                <a:ext cx="842974" cy="362647"/>
              </a:xfrm>
              <a:prstGeom prst="rightArrow">
                <a:avLst/>
              </a:prstGeom>
              <a:solidFill>
                <a:schemeClr val="accent1">
                  <a:alpha val="50000"/>
                </a:schemeClr>
              </a:solidFill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正方形/長方形 56"/>
              <p:cNvSpPr/>
              <p:nvPr/>
            </p:nvSpPr>
            <p:spPr>
              <a:xfrm>
                <a:off x="1039082" y="2961151"/>
                <a:ext cx="2626469" cy="313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6F89F7"/>
                  </a:buClr>
                  <a:buSzPct val="110000"/>
                </a:pPr>
                <a:r>
                  <a:rPr lang="en-US" altLang="ja-JP" sz="1600" dirty="0">
                    <a:ea typeface="ＭＳ Ｐゴシック" pitchFamily="-29" charset="-128"/>
                    <a:cs typeface="Calibri"/>
                  </a:rPr>
                  <a:t>(</a:t>
                </a:r>
                <a:r>
                  <a:rPr lang="en-US" altLang="ja-JP" sz="1600" i="1" dirty="0" err="1">
                    <a:ea typeface="ＭＳ Ｐゴシック" pitchFamily="-29" charset="-128"/>
                    <a:cs typeface="Calibri"/>
                  </a:rPr>
                  <a:t>n</a:t>
                </a:r>
                <a:r>
                  <a:rPr lang="en-US" altLang="ja-JP" sz="1600" dirty="0" err="1">
                    <a:ea typeface="ＭＳ Ｐゴシック" pitchFamily="-29" charset="-128"/>
                    <a:cs typeface="Calibri"/>
                  </a:rPr>
                  <a:t>,</a:t>
                </a:r>
                <a:r>
                  <a:rPr lang="en-US" altLang="ja-JP" sz="1600" i="1" dirty="0" err="1">
                    <a:ea typeface="ＭＳ Ｐゴシック" pitchFamily="-29" charset="-128"/>
                    <a:cs typeface="Calibri"/>
                  </a:rPr>
                  <a:t>m</a:t>
                </a:r>
                <a:r>
                  <a:rPr lang="en-US" altLang="ja-JP" sz="1600" dirty="0">
                    <a:ea typeface="ＭＳ Ｐゴシック" pitchFamily="-29" charset="-128"/>
                    <a:cs typeface="Calibri"/>
                  </a:rPr>
                  <a:t>)</a:t>
                </a:r>
                <a:r>
                  <a:rPr lang="en-US" altLang="ja-JP" sz="1600" dirty="0">
                    <a:latin typeface="Calibri"/>
                    <a:ea typeface="ＭＳ Ｐゴシック" pitchFamily="-29" charset="-128"/>
                    <a:cs typeface="Calibri"/>
                  </a:rPr>
                  <a:t>=(15,12), (</a:t>
                </a:r>
                <a:r>
                  <a:rPr lang="en-US" altLang="ja-JP" sz="1600" i="1" dirty="0" err="1">
                    <a:latin typeface="Calibri"/>
                    <a:ea typeface="ＭＳ Ｐゴシック" pitchFamily="-29" charset="-128"/>
                    <a:cs typeface="Calibri"/>
                  </a:rPr>
                  <a:t>d</a:t>
                </a:r>
                <a:r>
                  <a:rPr lang="en-US" altLang="ja-JP" sz="1600" i="1" baseline="-25000" dirty="0" err="1">
                    <a:latin typeface="Calibri"/>
                    <a:ea typeface="ＭＳ Ｐゴシック" pitchFamily="-29" charset="-128"/>
                    <a:cs typeface="Calibri"/>
                  </a:rPr>
                  <a:t>t</a:t>
                </a:r>
                <a:r>
                  <a:rPr lang="en-US" altLang="ja-JP" sz="1600" dirty="0">
                    <a:latin typeface="Calibri"/>
                    <a:ea typeface="ＭＳ Ｐゴシック" pitchFamily="-29" charset="-128"/>
                    <a:cs typeface="Calibri"/>
                  </a:rPr>
                  <a:t>=1.86nm)</a:t>
                </a:r>
                <a:endParaRPr lang="nb-NO" altLang="ja-JP" sz="1600" dirty="0">
                  <a:ea typeface="ＭＳ Ｐゴシック" pitchFamily="-29" charset="-128"/>
                  <a:cs typeface="Calibri"/>
                </a:endParaRPr>
              </a:p>
            </p:txBody>
          </p:sp>
          <p:sp>
            <p:nvSpPr>
              <p:cNvPr id="36" name="正方形/長方形 35"/>
              <p:cNvSpPr/>
              <p:nvPr/>
            </p:nvSpPr>
            <p:spPr>
              <a:xfrm>
                <a:off x="7288551" y="3913080"/>
                <a:ext cx="937044" cy="40011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000" dirty="0">
                    <a:solidFill>
                      <a:srgbClr val="000000"/>
                    </a:solidFill>
                    <a:ea typeface="ＭＳ Ｐゴシック" pitchFamily="-29" charset="-128"/>
                    <a:cs typeface="Calibri"/>
                  </a:rPr>
                  <a:t>|</a:t>
                </a:r>
                <a:r>
                  <a:rPr lang="en-US" altLang="ja-JP" sz="2000" i="1" dirty="0">
                    <a:solidFill>
                      <a:srgbClr val="000000"/>
                    </a:solidFill>
                    <a:latin typeface="Times"/>
                    <a:ea typeface="ＭＳ Ｐゴシック" pitchFamily="-29" charset="-128"/>
                    <a:cs typeface="Times"/>
                  </a:rPr>
                  <a:t>φ</a:t>
                </a:r>
                <a:r>
                  <a:rPr lang="en-US" altLang="ja-JP" sz="2000" baseline="-25000" dirty="0">
                    <a:solidFill>
                      <a:srgbClr val="000000"/>
                    </a:solidFill>
                    <a:latin typeface="Times"/>
                    <a:ea typeface="ＭＳ Ｐゴシック" pitchFamily="-29" charset="-128"/>
                    <a:cs typeface="Times"/>
                  </a:rPr>
                  <a:t>A</a:t>
                </a:r>
                <a:r>
                  <a:rPr lang="en-US" altLang="ja-JP" sz="2000" dirty="0">
                    <a:solidFill>
                      <a:srgbClr val="000000"/>
                    </a:solidFill>
                    <a:ea typeface="ＭＳ Ｐゴシック" pitchFamily="-29" charset="-128"/>
                    <a:cs typeface="Calibri"/>
                  </a:rPr>
                  <a:t>|</a:t>
                </a:r>
                <a:r>
                  <a:rPr lang="en-US" altLang="ja-JP" sz="2000" baseline="30000" dirty="0">
                    <a:solidFill>
                      <a:srgbClr val="000000"/>
                    </a:solidFill>
                    <a:ea typeface="ＭＳ Ｐゴシック" pitchFamily="-29" charset="-128"/>
                    <a:cs typeface="Calibri"/>
                  </a:rPr>
                  <a:t>2</a:t>
                </a:r>
                <a:endParaRPr lang="ja-JP" altLang="en-US" sz="2000" dirty="0"/>
              </a:p>
            </p:txBody>
          </p:sp>
          <p:cxnSp>
            <p:nvCxnSpPr>
              <p:cNvPr id="33" name="直線矢印コネクタ 32"/>
              <p:cNvCxnSpPr/>
              <p:nvPr/>
            </p:nvCxnSpPr>
            <p:spPr>
              <a:xfrm flipH="1">
                <a:off x="3287994" y="4547059"/>
                <a:ext cx="1045615" cy="0"/>
              </a:xfrm>
              <a:prstGeom prst="straightConnector1">
                <a:avLst/>
              </a:prstGeom>
              <a:ln w="28575" cmpd="sng"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正方形/長方形 47"/>
              <p:cNvSpPr/>
              <p:nvPr/>
            </p:nvSpPr>
            <p:spPr>
              <a:xfrm>
                <a:off x="3166948" y="4505463"/>
                <a:ext cx="1412756" cy="40011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2000" i="1" dirty="0" err="1">
                    <a:solidFill>
                      <a:srgbClr val="000000"/>
                    </a:solidFill>
                    <a:ea typeface="ＭＳ Ｐゴシック" pitchFamily="-29" charset="-128"/>
                    <a:cs typeface="Calibri"/>
                  </a:rPr>
                  <a:t>E</a:t>
                </a:r>
                <a:r>
                  <a:rPr lang="en-US" altLang="ja-JP" sz="2000" i="1" baseline="-25000" dirty="0" err="1">
                    <a:solidFill>
                      <a:srgbClr val="000000"/>
                    </a:solidFill>
                    <a:ea typeface="ＭＳ Ｐゴシック" pitchFamily="-29" charset="-128"/>
                    <a:cs typeface="Calibri"/>
                  </a:rPr>
                  <a:t>gap</a:t>
                </a:r>
                <a:r>
                  <a:rPr lang="en-US" altLang="ja-JP" sz="2000" i="1" dirty="0">
                    <a:solidFill>
                      <a:srgbClr val="000000"/>
                    </a:solidFill>
                    <a:ea typeface="ＭＳ Ｐゴシック" pitchFamily="-29" charset="-128"/>
                    <a:cs typeface="Calibri"/>
                  </a:rPr>
                  <a:t>=0</a:t>
                </a:r>
              </a:p>
            </p:txBody>
          </p:sp>
          <p:sp>
            <p:nvSpPr>
              <p:cNvPr id="50" name="正方形/長方形 49"/>
              <p:cNvSpPr/>
              <p:nvPr/>
            </p:nvSpPr>
            <p:spPr>
              <a:xfrm>
                <a:off x="5245086" y="4267273"/>
                <a:ext cx="937044" cy="40011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000" dirty="0">
                    <a:solidFill>
                      <a:srgbClr val="000000"/>
                    </a:solidFill>
                    <a:ea typeface="ＭＳ Ｐゴシック" pitchFamily="-29" charset="-128"/>
                    <a:cs typeface="Calibri"/>
                  </a:rPr>
                  <a:t>|</a:t>
                </a:r>
                <a:r>
                  <a:rPr lang="en-US" altLang="ja-JP" sz="2000" i="1" dirty="0">
                    <a:solidFill>
                      <a:srgbClr val="000000"/>
                    </a:solidFill>
                    <a:latin typeface="Times"/>
                    <a:ea typeface="ＭＳ Ｐゴシック" pitchFamily="-29" charset="-128"/>
                    <a:cs typeface="Times"/>
                  </a:rPr>
                  <a:t>φ</a:t>
                </a:r>
                <a:r>
                  <a:rPr lang="en-US" altLang="ja-JP" sz="2000" baseline="-25000" dirty="0">
                    <a:solidFill>
                      <a:srgbClr val="000000"/>
                    </a:solidFill>
                    <a:latin typeface="Times"/>
                    <a:ea typeface="ＭＳ Ｐゴシック" pitchFamily="-29" charset="-128"/>
                    <a:cs typeface="Times"/>
                  </a:rPr>
                  <a:t>B</a:t>
                </a:r>
                <a:r>
                  <a:rPr lang="en-US" altLang="ja-JP" sz="2000" dirty="0">
                    <a:solidFill>
                      <a:srgbClr val="000000"/>
                    </a:solidFill>
                    <a:ea typeface="ＭＳ Ｐゴシック" pitchFamily="-29" charset="-128"/>
                    <a:cs typeface="Calibri"/>
                  </a:rPr>
                  <a:t>|</a:t>
                </a:r>
                <a:r>
                  <a:rPr lang="en-US" altLang="ja-JP" sz="2000" baseline="30000" dirty="0">
                    <a:solidFill>
                      <a:srgbClr val="000000"/>
                    </a:solidFill>
                    <a:ea typeface="ＭＳ Ｐゴシック" pitchFamily="-29" charset="-128"/>
                    <a:cs typeface="Calibri"/>
                  </a:rPr>
                  <a:t>2</a:t>
                </a:r>
                <a:endParaRPr lang="ja-JP" altLang="en-US" sz="2000" dirty="0"/>
              </a:p>
            </p:txBody>
          </p:sp>
        </p:grpSp>
      </p:grpSp>
      <p:sp>
        <p:nvSpPr>
          <p:cNvPr id="5" name="正方形/長方形 4"/>
          <p:cNvSpPr/>
          <p:nvPr/>
        </p:nvSpPr>
        <p:spPr>
          <a:xfrm>
            <a:off x="4579704" y="780815"/>
            <a:ext cx="4572000" cy="2862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r" defTabSz="914400">
              <a:lnSpc>
                <a:spcPct val="90000"/>
              </a:lnSpc>
              <a:spcBef>
                <a:spcPct val="20000"/>
              </a:spcBef>
              <a:buClr>
                <a:srgbClr val="6F89F7"/>
              </a:buClr>
              <a:buSzPct val="110000"/>
              <a:defRPr/>
            </a:pPr>
            <a:r>
              <a:rPr kumimoji="0" lang="en-US" altLang="ja-JP" sz="1400" kern="0" dirty="0" err="1">
                <a:solidFill>
                  <a:srgbClr val="000000"/>
                </a:solidFill>
                <a:cs typeface="Calibri"/>
              </a:rPr>
              <a:t>Okuyama</a:t>
            </a:r>
            <a:r>
              <a:rPr kumimoji="0" lang="en-US" altLang="ja-JP" sz="1400" kern="0" dirty="0">
                <a:solidFill>
                  <a:srgbClr val="000000"/>
                </a:solidFill>
                <a:cs typeface="Calibri"/>
              </a:rPr>
              <a:t>, Izumida, </a:t>
            </a:r>
            <a:r>
              <a:rPr kumimoji="0" lang="en-US" altLang="ja-JP" sz="1400" kern="0" dirty="0" err="1">
                <a:solidFill>
                  <a:srgbClr val="000000"/>
                </a:solidFill>
                <a:cs typeface="Calibri"/>
              </a:rPr>
              <a:t>Eto</a:t>
            </a:r>
            <a:r>
              <a:rPr kumimoji="0" lang="en-US" altLang="ja-JP" sz="1400" kern="0" dirty="0">
                <a:solidFill>
                  <a:srgbClr val="000000"/>
                </a:solidFill>
                <a:cs typeface="Calibri"/>
              </a:rPr>
              <a:t>, JPSJ </a:t>
            </a:r>
            <a:r>
              <a:rPr kumimoji="0" lang="mr-IN" altLang="ja-JP" sz="1400" b="1" kern="0" dirty="0">
                <a:solidFill>
                  <a:srgbClr val="000000"/>
                </a:solidFill>
                <a:cs typeface="Calibri"/>
              </a:rPr>
              <a:t>86</a:t>
            </a:r>
            <a:r>
              <a:rPr kumimoji="0" lang="en-US" altLang="ja-JP" sz="1400" kern="0" dirty="0">
                <a:solidFill>
                  <a:srgbClr val="000000"/>
                </a:solidFill>
                <a:cs typeface="Calibri"/>
              </a:rPr>
              <a:t>, </a:t>
            </a:r>
            <a:r>
              <a:rPr kumimoji="0" lang="mr-IN" altLang="ja-JP" sz="1400" kern="0" dirty="0">
                <a:solidFill>
                  <a:srgbClr val="000000"/>
                </a:solidFill>
                <a:cs typeface="Calibri"/>
              </a:rPr>
              <a:t>013702</a:t>
            </a:r>
            <a:r>
              <a:rPr kumimoji="0" lang="en-US" altLang="ja-JP" sz="1400" kern="0" dirty="0">
                <a:solidFill>
                  <a:srgbClr val="000000"/>
                </a:solidFill>
                <a:cs typeface="Calibri"/>
              </a:rPr>
              <a:t> (2017)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6041-1EDA-E94D-86F3-DBBEB1D991AC}" type="slidenum">
              <a:rPr lang="ja-JP" altLang="en-US" smtClean="0"/>
              <a:pPr/>
              <a:t>29</a:t>
            </a:fld>
            <a:r>
              <a:rPr lang="en-US" altLang="ja-JP"/>
              <a:t>/31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229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 3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40458C"/>
              </a:solidFill>
              <a:latin typeface="Calibri"/>
              <a:ea typeface="ＭＳ Ｐゴシック" pitchFamily="-29" charset="-128"/>
              <a:cs typeface="Calibri"/>
            </a:endParaRP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609600" y="152400"/>
            <a:ext cx="7967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ja-JP" altLang="en-US" sz="3200" dirty="0">
                <a:solidFill>
                  <a:srgbClr val="000000"/>
                </a:solidFill>
                <a:cs typeface="Calibri"/>
              </a:rPr>
              <a:t>単層ナノチューブの立体構造</a:t>
            </a:r>
            <a:endParaRPr kumimoji="0" lang="en-US" altLang="ja-JP" sz="3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/>
              <p:cNvSpPr/>
              <p:nvPr/>
            </p:nvSpPr>
            <p:spPr>
              <a:xfrm>
                <a:off x="1025041" y="973754"/>
                <a:ext cx="7023938" cy="4394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ja-JP" altLang="en-US" sz="2000" dirty="0">
                    <a:cs typeface="Calibri"/>
                  </a:rPr>
                  <a:t>単層ナノチューブ</a:t>
                </a:r>
                <a:r>
                  <a:rPr lang="en-US" altLang="ja-JP" sz="2000" dirty="0">
                    <a:cs typeface="Calibri"/>
                  </a:rPr>
                  <a:t> : </a:t>
                </a:r>
                <a:r>
                  <a:rPr lang="ja-JP" altLang="en-US" sz="2000" dirty="0">
                    <a:cs typeface="Calibri"/>
                  </a:rPr>
                  <a:t>グラフェンを</a:t>
                </a:r>
                <a:r>
                  <a:rPr lang="en-US" altLang="ja-JP" sz="2000" dirty="0">
                    <a:cs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000" i="1">
                                <a:latin typeface="Cambria Math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altLang="ja-JP" sz="2000" i="1">
                            <a:latin typeface="Cambria Math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altLang="ja-JP" sz="2000" b="1" dirty="0"/>
                  <a:t> </a:t>
                </a:r>
                <a:r>
                  <a:rPr lang="ja-JP" altLang="en-US" sz="2000" dirty="0"/>
                  <a:t>方向に</a:t>
                </a:r>
                <a:r>
                  <a:rPr lang="ja-JP" altLang="en-US" sz="2000" dirty="0">
                    <a:cs typeface="Calibri"/>
                  </a:rPr>
                  <a:t>円筒状に巻いた構造</a:t>
                </a:r>
                <a:endParaRPr lang="ja-JP" altLang="en-US" sz="2000" dirty="0"/>
              </a:p>
            </p:txBody>
          </p:sp>
        </mc:Choice>
        <mc:Fallback xmlns=""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041" y="973754"/>
                <a:ext cx="7023938" cy="439479"/>
              </a:xfrm>
              <a:prstGeom prst="rect">
                <a:avLst/>
              </a:prstGeom>
              <a:blipFill rotWithShape="0">
                <a:blip r:embed="rId3"/>
                <a:stretch>
                  <a:fillRect l="-868" t="-18056" b="-2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図形グループ 1"/>
          <p:cNvGrpSpPr/>
          <p:nvPr/>
        </p:nvGrpSpPr>
        <p:grpSpPr>
          <a:xfrm>
            <a:off x="531687" y="2103064"/>
            <a:ext cx="5087541" cy="3933852"/>
            <a:chOff x="347901" y="1216783"/>
            <a:chExt cx="3697721" cy="2859198"/>
          </a:xfrm>
        </p:grpSpPr>
        <p:pic>
          <p:nvPicPr>
            <p:cNvPr id="20" name="図 19"/>
            <p:cNvPicPr>
              <a:picLocks noChangeAspect="1"/>
            </p:cNvPicPr>
            <p:nvPr/>
          </p:nvPicPr>
          <p:blipFill rotWithShape="1">
            <a:blip r:embed="rId4"/>
            <a:srcRect t="13517"/>
            <a:stretch/>
          </p:blipFill>
          <p:spPr>
            <a:xfrm>
              <a:off x="347901" y="1216783"/>
              <a:ext cx="3697721" cy="2859198"/>
            </a:xfrm>
            <a:prstGeom prst="rect">
              <a:avLst/>
            </a:prstGeom>
          </p:spPr>
        </p:pic>
        <p:pic>
          <p:nvPicPr>
            <p:cNvPr id="22" name="図 21" descr="slide0572_image028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564" y="1275999"/>
              <a:ext cx="2742139" cy="2732001"/>
            </a:xfrm>
            <a:prstGeom prst="rect">
              <a:avLst/>
            </a:prstGeom>
          </p:spPr>
        </p:pic>
        <p:sp>
          <p:nvSpPr>
            <p:cNvPr id="24" name="正方形/長方形 23"/>
            <p:cNvSpPr/>
            <p:nvPr/>
          </p:nvSpPr>
          <p:spPr>
            <a:xfrm>
              <a:off x="519833" y="1624154"/>
              <a:ext cx="4723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solidFill>
                    <a:srgbClr val="40458C"/>
                  </a:solidFill>
                  <a:latin typeface="Calibri"/>
                  <a:ea typeface="ＭＳ Ｐゴシック" pitchFamily="-29" charset="-128"/>
                  <a:cs typeface="Calibri"/>
                </a:rPr>
                <a:t>(0,0)</a:t>
              </a:r>
              <a:endParaRPr lang="ja-JP" altLang="en-US" sz="1200" dirty="0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2927314" y="2428550"/>
              <a:ext cx="77413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b="1" i="1" dirty="0" err="1">
                  <a:solidFill>
                    <a:srgbClr val="40458C"/>
                  </a:solidFill>
                  <a:latin typeface="Calibri"/>
                  <a:ea typeface="ＭＳ Ｐゴシック" pitchFamily="-29" charset="-128"/>
                  <a:cs typeface="Calibri"/>
                </a:rPr>
                <a:t>C</a:t>
              </a:r>
              <a:r>
                <a:rPr lang="en-US" altLang="ja-JP" sz="1200" b="1" i="1" baseline="-25000" dirty="0" err="1">
                  <a:solidFill>
                    <a:srgbClr val="40458C"/>
                  </a:solidFill>
                  <a:latin typeface="Calibri"/>
                  <a:ea typeface="ＭＳ Ｐゴシック" pitchFamily="-29" charset="-128"/>
                  <a:cs typeface="Calibri"/>
                </a:rPr>
                <a:t>h</a:t>
              </a:r>
              <a:r>
                <a:rPr lang="en-US" altLang="ja-JP" sz="1200" dirty="0">
                  <a:solidFill>
                    <a:srgbClr val="40458C"/>
                  </a:solidFill>
                  <a:latin typeface="Calibri"/>
                  <a:ea typeface="ＭＳ Ｐゴシック" pitchFamily="-29" charset="-128"/>
                  <a:cs typeface="Calibri"/>
                </a:rPr>
                <a:t>=(10,5)</a:t>
              </a:r>
              <a:endParaRPr lang="ja-JP" altLang="en-US" sz="1200" dirty="0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507545" y="3343010"/>
              <a:ext cx="33110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b="1" i="1" dirty="0">
                  <a:solidFill>
                    <a:srgbClr val="40458C"/>
                  </a:solidFill>
                  <a:latin typeface="Calibri"/>
                  <a:ea typeface="ＭＳ Ｐゴシック" pitchFamily="-29" charset="-128"/>
                  <a:cs typeface="Calibri"/>
                </a:rPr>
                <a:t>a</a:t>
              </a:r>
              <a:r>
                <a:rPr lang="en-US" altLang="ja-JP" sz="1200" baseline="-25000" dirty="0">
                  <a:solidFill>
                    <a:srgbClr val="40458C"/>
                  </a:solidFill>
                  <a:latin typeface="Calibri"/>
                  <a:ea typeface="ＭＳ Ｐゴシック" pitchFamily="-29" charset="-128"/>
                  <a:cs typeface="Calibri"/>
                </a:rPr>
                <a:t>1</a:t>
              </a:r>
              <a:endParaRPr lang="ja-JP" altLang="en-US" sz="1200" dirty="0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377041" y="3545133"/>
              <a:ext cx="33110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b="1" i="1" dirty="0">
                  <a:solidFill>
                    <a:srgbClr val="40458C"/>
                  </a:solidFill>
                  <a:latin typeface="Calibri"/>
                  <a:ea typeface="ＭＳ Ｐゴシック" pitchFamily="-29" charset="-128"/>
                  <a:cs typeface="Calibri"/>
                </a:rPr>
                <a:t>a</a:t>
              </a:r>
              <a:r>
                <a:rPr lang="en-US" altLang="ja-JP" sz="1200" baseline="-25000" dirty="0">
                  <a:solidFill>
                    <a:srgbClr val="40458C"/>
                  </a:solidFill>
                  <a:latin typeface="Calibri"/>
                  <a:ea typeface="ＭＳ Ｐゴシック" pitchFamily="-29" charset="-128"/>
                  <a:cs typeface="Calibri"/>
                </a:rPr>
                <a:t>2</a:t>
              </a:r>
              <a:endParaRPr lang="ja-JP" altLang="en-US" sz="1200" dirty="0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879824" y="3783369"/>
              <a:ext cx="25901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i="1" dirty="0">
                  <a:solidFill>
                    <a:srgbClr val="40458C"/>
                  </a:solidFill>
                  <a:latin typeface="Calibri"/>
                  <a:ea typeface="ＭＳ Ｐゴシック" pitchFamily="-29" charset="-128"/>
                  <a:cs typeface="Calibri"/>
                </a:rPr>
                <a:t>x</a:t>
              </a:r>
              <a:endParaRPr lang="ja-JP" altLang="en-US" sz="1200" dirty="0"/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746698" y="3322074"/>
              <a:ext cx="26119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i="1" dirty="0">
                  <a:solidFill>
                    <a:srgbClr val="40458C"/>
                  </a:solidFill>
                  <a:latin typeface="Calibri"/>
                  <a:ea typeface="ＭＳ Ｐゴシック" pitchFamily="-29" charset="-128"/>
                  <a:cs typeface="Calibri"/>
                </a:rPr>
                <a:t>y</a:t>
              </a:r>
              <a:endParaRPr lang="ja-JP" altLang="en-US" sz="1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正方形/長方形 62"/>
              <p:cNvSpPr/>
              <p:nvPr/>
            </p:nvSpPr>
            <p:spPr>
              <a:xfrm>
                <a:off x="1218382" y="1400894"/>
                <a:ext cx="7538225" cy="4394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000" i="1">
                                <a:latin typeface="Cambria Math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altLang="ja-JP" sz="2000" i="1">
                            <a:latin typeface="Cambria Math" charset="0"/>
                          </a:rPr>
                          <m:t>h</m:t>
                        </m:r>
                      </m:sub>
                    </m:sSub>
                    <m:r>
                      <a:rPr lang="en-US" altLang="ja-JP" sz="2000" b="0" i="1" smtClean="0">
                        <a:latin typeface="Cambria Math" charset="0"/>
                      </a:rPr>
                      <m:t>=</m:t>
                    </m:r>
                    <m:r>
                      <a:rPr lang="en-US" altLang="ja-JP" sz="2000" b="0" i="1" smtClean="0">
                        <a:latin typeface="Cambria Math" charset="0"/>
                      </a:rPr>
                      <m:t>𝑛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000" b="0" i="1" smtClean="0">
                                <a:latin typeface="Cambria Math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altLang="ja-JP" sz="20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altLang="ja-JP" sz="2000" b="0" i="1" smtClean="0">
                        <a:latin typeface="Cambria Math" charset="0"/>
                      </a:rPr>
                      <m:t>+</m:t>
                    </m:r>
                    <m:r>
                      <a:rPr lang="en-US" altLang="ja-JP" sz="2000" b="0" i="1" smtClean="0">
                        <a:latin typeface="Cambria Math" charset="0"/>
                      </a:rPr>
                      <m:t>𝑚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000" i="1">
                                <a:latin typeface="Cambria Math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altLang="ja-JP" sz="20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altLang="ja-JP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≡</m:t>
                    </m:r>
                    <m:d>
                      <m:dPr>
                        <m:ctrlPr>
                          <a:rPr lang="mr-IN" altLang="ja-JP" sz="200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  <m:r>
                          <a:rPr lang="en-US" altLang="ja-JP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altLang="ja-JP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ja-JP" altLang="en-US" sz="2000" dirty="0">
                    <a:cs typeface="Calibri"/>
                  </a:rPr>
                  <a:t>：</a:t>
                </a:r>
                <a:r>
                  <a:rPr lang="en-US" altLang="ja-JP" sz="2000" dirty="0">
                    <a:cs typeface="Calibri"/>
                  </a:rPr>
                  <a:t> </a:t>
                </a:r>
                <a:r>
                  <a:rPr lang="ja-JP" altLang="en-US" sz="2000" dirty="0">
                    <a:cs typeface="Calibri"/>
                  </a:rPr>
                  <a:t>カイラルベクトル，螺旋度（カイラリティ）</a:t>
                </a:r>
                <a:endParaRPr lang="ja-JP" altLang="en-US" sz="2000" dirty="0"/>
              </a:p>
            </p:txBody>
          </p:sp>
        </mc:Choice>
        <mc:Fallback xmlns="">
          <p:sp>
            <p:nvSpPr>
              <p:cNvPr id="63" name="正方形/長方形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382" y="1400894"/>
                <a:ext cx="7538225" cy="439479"/>
              </a:xfrm>
              <a:prstGeom prst="rect">
                <a:avLst/>
              </a:prstGeom>
              <a:blipFill rotWithShape="0">
                <a:blip r:embed="rId6"/>
                <a:stretch>
                  <a:fillRect t="-18056" b="-19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/>
              <p:cNvSpPr/>
              <p:nvPr/>
            </p:nvSpPr>
            <p:spPr>
              <a:xfrm>
                <a:off x="3210583" y="2040592"/>
                <a:ext cx="2424082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1600" i="1">
                                <a:latin typeface="Cambria Math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altLang="ja-JP" sz="1600" i="1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1600" dirty="0">
                    <a:cs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1600" i="1">
                                <a:latin typeface="Cambria Math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altLang="ja-JP" sz="1600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altLang="ja-JP" sz="160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ja-JP" altLang="en-US" sz="1600" dirty="0">
                    <a:cs typeface="Calibri"/>
                  </a:rPr>
                  <a:t>：基本格子ベクトル</a:t>
                </a:r>
                <a:endParaRPr lang="ja-JP" altLang="en-US" sz="1600" dirty="0"/>
              </a:p>
            </p:txBody>
          </p:sp>
        </mc:Choice>
        <mc:Fallback xmlns="">
          <p:sp>
            <p:nvSpPr>
              <p:cNvPr id="17" name="正方形/長方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583" y="2040592"/>
                <a:ext cx="2424082" cy="338554"/>
              </a:xfrm>
              <a:prstGeom prst="rect">
                <a:avLst/>
              </a:prstGeom>
              <a:blipFill rotWithShape="0">
                <a:blip r:embed="rId7"/>
                <a:stretch>
                  <a:fillRect t="-89091" b="-1163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図形グループ 3"/>
          <p:cNvGrpSpPr/>
          <p:nvPr/>
        </p:nvGrpSpPr>
        <p:grpSpPr>
          <a:xfrm>
            <a:off x="5976644" y="2487619"/>
            <a:ext cx="3091999" cy="3128960"/>
            <a:chOff x="5976644" y="2487619"/>
            <a:chExt cx="3091999" cy="3128960"/>
          </a:xfrm>
        </p:grpSpPr>
        <p:pic>
          <p:nvPicPr>
            <p:cNvPr id="18" name="Picture 30"/>
            <p:cNvPicPr>
              <a:picLocks noChangeAspect="1" noChangeArrowheads="1"/>
            </p:cNvPicPr>
            <p:nvPr/>
          </p:nvPicPr>
          <p:blipFill rotWithShape="1">
            <a:blip r:embed="rId8"/>
            <a:srcRect l="6102" b="69693"/>
            <a:stretch/>
          </p:blipFill>
          <p:spPr bwMode="auto">
            <a:xfrm>
              <a:off x="6246477" y="2779319"/>
              <a:ext cx="2113257" cy="539509"/>
            </a:xfrm>
            <a:prstGeom prst="rect">
              <a:avLst/>
            </a:prstGeom>
            <a:noFill/>
          </p:spPr>
        </p:pic>
        <p:sp>
          <p:nvSpPr>
            <p:cNvPr id="19" name="TextBox 26"/>
            <p:cNvSpPr txBox="1"/>
            <p:nvPr/>
          </p:nvSpPr>
          <p:spPr>
            <a:xfrm>
              <a:off x="5976644" y="2487619"/>
              <a:ext cx="30919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dirty="0">
                  <a:solidFill>
                    <a:srgbClr val="000000"/>
                  </a:solidFill>
                  <a:latin typeface="+mj-lt"/>
                  <a:ea typeface="ＭＳ Ｐゴシック" pitchFamily="-29" charset="-128"/>
                  <a:cs typeface="Times"/>
                </a:rPr>
                <a:t>(5,5)-</a:t>
              </a:r>
              <a:r>
                <a:rPr lang="ja-JP" altLang="en-US" sz="1600" dirty="0">
                  <a:solidFill>
                    <a:srgbClr val="000000"/>
                  </a:solidFill>
                  <a:latin typeface="+mj-lt"/>
                  <a:ea typeface="ＭＳ Ｐゴシック" pitchFamily="-29" charset="-128"/>
                  <a:cs typeface="Times"/>
                </a:rPr>
                <a:t>アームチェアナノチューブ</a:t>
              </a:r>
            </a:p>
          </p:txBody>
        </p:sp>
        <p:sp>
          <p:nvSpPr>
            <p:cNvPr id="30" name="TextBox 26"/>
            <p:cNvSpPr txBox="1"/>
            <p:nvPr/>
          </p:nvSpPr>
          <p:spPr>
            <a:xfrm>
              <a:off x="5976644" y="3548879"/>
              <a:ext cx="27799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dirty="0">
                  <a:solidFill>
                    <a:srgbClr val="000000"/>
                  </a:solidFill>
                  <a:latin typeface="+mj-lt"/>
                  <a:ea typeface="ＭＳ Ｐゴシック" pitchFamily="-29" charset="-128"/>
                  <a:cs typeface="Times"/>
                </a:rPr>
                <a:t>(9,0)-</a:t>
              </a:r>
              <a:r>
                <a:rPr lang="ja-JP" altLang="en-US" sz="1600" dirty="0">
                  <a:solidFill>
                    <a:srgbClr val="000000"/>
                  </a:solidFill>
                  <a:latin typeface="+mj-lt"/>
                  <a:ea typeface="ＭＳ Ｐゴシック" pitchFamily="-29" charset="-128"/>
                  <a:cs typeface="Times"/>
                </a:rPr>
                <a:t>ジグザグナノチューブ</a:t>
              </a:r>
            </a:p>
          </p:txBody>
        </p:sp>
        <p:sp>
          <p:nvSpPr>
            <p:cNvPr id="31" name="TextBox 26"/>
            <p:cNvSpPr txBox="1"/>
            <p:nvPr/>
          </p:nvSpPr>
          <p:spPr>
            <a:xfrm>
              <a:off x="5976644" y="4610139"/>
              <a:ext cx="26377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dirty="0">
                  <a:solidFill>
                    <a:srgbClr val="000000"/>
                  </a:solidFill>
                  <a:latin typeface="+mj-lt"/>
                  <a:ea typeface="ＭＳ Ｐゴシック" pitchFamily="-29" charset="-128"/>
                  <a:cs typeface="Times"/>
                </a:rPr>
                <a:t>(10,5)-</a:t>
              </a:r>
              <a:r>
                <a:rPr lang="ja-JP" altLang="en-US" sz="1600" dirty="0">
                  <a:solidFill>
                    <a:srgbClr val="000000"/>
                  </a:solidFill>
                  <a:latin typeface="+mj-lt"/>
                  <a:ea typeface="ＭＳ Ｐゴシック" pitchFamily="-29" charset="-128"/>
                  <a:cs typeface="Times"/>
                </a:rPr>
                <a:t>カイラルナノチューブ</a:t>
              </a:r>
            </a:p>
          </p:txBody>
        </p:sp>
        <p:pic>
          <p:nvPicPr>
            <p:cNvPr id="32" name="Picture 30"/>
            <p:cNvPicPr>
              <a:picLocks noChangeAspect="1" noChangeArrowheads="1"/>
            </p:cNvPicPr>
            <p:nvPr/>
          </p:nvPicPr>
          <p:blipFill rotWithShape="1">
            <a:blip r:embed="rId8"/>
            <a:srcRect l="6338" t="30138" b="39554"/>
            <a:stretch/>
          </p:blipFill>
          <p:spPr bwMode="auto">
            <a:xfrm>
              <a:off x="6246477" y="3850039"/>
              <a:ext cx="2107949" cy="539509"/>
            </a:xfrm>
            <a:prstGeom prst="rect">
              <a:avLst/>
            </a:prstGeom>
            <a:noFill/>
          </p:spPr>
        </p:pic>
        <p:pic>
          <p:nvPicPr>
            <p:cNvPr id="33" name="Picture 30"/>
            <p:cNvPicPr>
              <a:picLocks noChangeAspect="1" noChangeArrowheads="1"/>
            </p:cNvPicPr>
            <p:nvPr/>
          </p:nvPicPr>
          <p:blipFill rotWithShape="1">
            <a:blip r:embed="rId8"/>
            <a:srcRect l="6706" t="61378"/>
            <a:stretch/>
          </p:blipFill>
          <p:spPr bwMode="auto">
            <a:xfrm>
              <a:off x="6246477" y="4929058"/>
              <a:ext cx="2099640" cy="687521"/>
            </a:xfrm>
            <a:prstGeom prst="rect">
              <a:avLst/>
            </a:prstGeom>
            <a:noFill/>
          </p:spPr>
        </p:pic>
      </p:grpSp>
      <p:sp>
        <p:nvSpPr>
          <p:cNvPr id="23" name="正方形/長方形 22"/>
          <p:cNvSpPr/>
          <p:nvPr/>
        </p:nvSpPr>
        <p:spPr>
          <a:xfrm>
            <a:off x="1830989" y="5827985"/>
            <a:ext cx="3723507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900" dirty="0">
                <a:latin typeface="Calibri"/>
                <a:cs typeface="Calibri"/>
                <a:hlinkClick r:id="rId9"/>
              </a:rPr>
              <a:t>http://www.photon.t.u-tokyo.ac.jp/~maruyama/wrapping.files/frame.html</a:t>
            </a:r>
            <a:endParaRPr lang="en-US" altLang="ja-JP" sz="900" dirty="0">
              <a:latin typeface="Calibri"/>
              <a:cs typeface="Calibri"/>
            </a:endParaRPr>
          </a:p>
        </p:txBody>
      </p:sp>
      <p:sp>
        <p:nvSpPr>
          <p:cNvPr id="38" name="弦 37"/>
          <p:cNvSpPr/>
          <p:nvPr/>
        </p:nvSpPr>
        <p:spPr>
          <a:xfrm>
            <a:off x="3954295" y="2933194"/>
            <a:ext cx="1352527" cy="1352527"/>
          </a:xfrm>
          <a:prstGeom prst="chord">
            <a:avLst>
              <a:gd name="adj1" fmla="val 19002996"/>
              <a:gd name="adj2" fmla="val 3545896"/>
            </a:avLst>
          </a:prstGeom>
          <a:noFill/>
          <a:ln w="19050" cmpd="sng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2" name="直線コネクタ 41"/>
          <p:cNvCxnSpPr/>
          <p:nvPr/>
        </p:nvCxnSpPr>
        <p:spPr>
          <a:xfrm flipV="1">
            <a:off x="3459465" y="3079732"/>
            <a:ext cx="1995805" cy="1839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3982986" y="3976219"/>
            <a:ext cx="1406307" cy="391868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>
            <a:stCxn id="38" idx="1"/>
          </p:cNvCxnSpPr>
          <p:nvPr/>
        </p:nvCxnSpPr>
        <p:spPr>
          <a:xfrm flipV="1">
            <a:off x="4977865" y="3157381"/>
            <a:ext cx="147519" cy="1032344"/>
          </a:xfrm>
          <a:prstGeom prst="line">
            <a:avLst/>
          </a:prstGeom>
          <a:ln>
            <a:solidFill>
              <a:schemeClr val="bg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正方形/長方形 49"/>
          <p:cNvSpPr/>
          <p:nvPr/>
        </p:nvSpPr>
        <p:spPr>
          <a:xfrm>
            <a:off x="5204247" y="3703576"/>
            <a:ext cx="3444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i="1" dirty="0" err="1">
                <a:solidFill>
                  <a:srgbClr val="40458C"/>
                </a:solidFill>
                <a:latin typeface="Times"/>
                <a:ea typeface="ＭＳ Ｐゴシック" pitchFamily="-29" charset="-128"/>
                <a:cs typeface="Times"/>
              </a:rPr>
              <a:t>θ</a:t>
            </a:r>
            <a:endParaRPr lang="ja-JP" altLang="en-US" sz="2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6041-1EDA-E94D-86F3-DBBEB1D991AC}" type="slidenum">
              <a:rPr lang="ja-JP" altLang="en-US" smtClean="0"/>
              <a:pPr/>
              <a:t>3</a:t>
            </a:fld>
            <a:r>
              <a:rPr lang="en-US" altLang="ja-JP"/>
              <a:t>/31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1234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図形グループ 13"/>
          <p:cNvGrpSpPr/>
          <p:nvPr/>
        </p:nvGrpSpPr>
        <p:grpSpPr>
          <a:xfrm>
            <a:off x="522514" y="2599575"/>
            <a:ext cx="4073299" cy="3893946"/>
            <a:chOff x="522514" y="2599575"/>
            <a:chExt cx="4073299" cy="3893946"/>
          </a:xfrm>
        </p:grpSpPr>
        <p:grpSp>
          <p:nvGrpSpPr>
            <p:cNvPr id="147" name="図形グループ 146"/>
            <p:cNvGrpSpPr/>
            <p:nvPr/>
          </p:nvGrpSpPr>
          <p:grpSpPr>
            <a:xfrm>
              <a:off x="934513" y="3772104"/>
              <a:ext cx="2262262" cy="2721417"/>
              <a:chOff x="934513" y="3615972"/>
              <a:chExt cx="2262262" cy="2721417"/>
            </a:xfrm>
          </p:grpSpPr>
          <p:pic>
            <p:nvPicPr>
              <p:cNvPr id="22" name="図 21" descr="スクリーンショット 2017-08-23 10.10.07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4513" y="3615972"/>
                <a:ext cx="2262262" cy="2721417"/>
              </a:xfrm>
              <a:prstGeom prst="rect">
                <a:avLst/>
              </a:prstGeom>
            </p:spPr>
          </p:pic>
          <p:sp>
            <p:nvSpPr>
              <p:cNvPr id="21" name="正方形/長方形 20"/>
              <p:cNvSpPr/>
              <p:nvPr/>
            </p:nvSpPr>
            <p:spPr>
              <a:xfrm>
                <a:off x="2334226" y="3667535"/>
                <a:ext cx="69790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ja-JP" sz="1200" dirty="0"/>
                  <a:t>B</a:t>
                </a:r>
                <a:r>
                  <a:rPr lang="en-US" altLang="ja-JP" sz="1200" baseline="-25000" dirty="0"/>
                  <a:t>⊥</a:t>
                </a:r>
                <a:r>
                  <a:rPr lang="en-US" altLang="ja-JP" sz="1200" dirty="0"/>
                  <a:t>=10T</a:t>
                </a:r>
              </a:p>
            </p:txBody>
          </p:sp>
        </p:grpSp>
        <p:sp>
          <p:nvSpPr>
            <p:cNvPr id="29" name="正方形/長方形 28"/>
            <p:cNvSpPr/>
            <p:nvPr/>
          </p:nvSpPr>
          <p:spPr>
            <a:xfrm>
              <a:off x="522514" y="2599575"/>
              <a:ext cx="407329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>
                  <a:sym typeface="Wingdings"/>
                </a:rPr>
                <a:t>2.   </a:t>
              </a:r>
              <a:r>
                <a:rPr lang="ja-JP" altLang="en-US" dirty="0">
                  <a:sym typeface="Wingdings"/>
                </a:rPr>
                <a:t>谷の混成</a:t>
              </a:r>
              <a:r>
                <a:rPr lang="en-US" altLang="ja-JP" dirty="0">
                  <a:sym typeface="Wingdings"/>
                </a:rPr>
                <a:t> (</a:t>
              </a:r>
              <a:r>
                <a:rPr lang="en-US" altLang="ja-JP" i="1" dirty="0">
                  <a:sym typeface="Wingdings"/>
                </a:rPr>
                <a:t>Δ</a:t>
              </a:r>
              <a:r>
                <a:rPr lang="en-US" altLang="ja-JP" i="1" baseline="-25000" dirty="0">
                  <a:sym typeface="Wingdings"/>
                </a:rPr>
                <a:t>KK’</a:t>
              </a:r>
              <a:r>
                <a:rPr lang="en-US" altLang="ja-JP" dirty="0">
                  <a:sym typeface="Wingdings"/>
                </a:rPr>
                <a:t>) &amp; </a:t>
              </a:r>
              <a:r>
                <a:rPr lang="ja-JP" altLang="en-US" dirty="0">
                  <a:sym typeface="Wingdings"/>
                </a:rPr>
                <a:t>スピンの混成</a:t>
              </a:r>
              <a:r>
                <a:rPr lang="en-US" altLang="ja-JP" dirty="0">
                  <a:sym typeface="Wingdings"/>
                </a:rPr>
                <a:t> (</a:t>
              </a:r>
              <a:r>
                <a:rPr lang="en-US" altLang="ja-JP" i="1" dirty="0">
                  <a:sym typeface="Wingdings"/>
                </a:rPr>
                <a:t>B</a:t>
              </a:r>
              <a:r>
                <a:rPr lang="en-US" altLang="ja-JP" baseline="-25000" dirty="0">
                  <a:sym typeface="Wingdings"/>
                </a:rPr>
                <a:t>⊥</a:t>
              </a:r>
              <a:r>
                <a:rPr lang="en-US" altLang="ja-JP" dirty="0">
                  <a:sym typeface="Wingdings"/>
                </a:rPr>
                <a:t>)</a:t>
              </a:r>
            </a:p>
            <a:p>
              <a:r>
                <a:rPr lang="en-US" altLang="ja-JP" dirty="0">
                  <a:sym typeface="Wingdings"/>
                </a:rPr>
                <a:t>        </a:t>
              </a:r>
              <a:r>
                <a:rPr lang="ja-JP" altLang="en-US" dirty="0">
                  <a:sym typeface="Wingdings"/>
                </a:rPr>
                <a:t>奇数個のフェルミ面</a:t>
              </a:r>
              <a:endParaRPr lang="en-US" altLang="ja-JP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487178" y="3517906"/>
              <a:ext cx="109216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ja-JP" sz="1400" dirty="0">
                  <a:solidFill>
                    <a:prstClr val="black"/>
                  </a:solidFill>
                </a:rPr>
                <a:t>(</a:t>
              </a:r>
              <a:r>
                <a:rPr lang="en-US" altLang="ja-JP" sz="1400" i="1" dirty="0" err="1">
                  <a:solidFill>
                    <a:prstClr val="black"/>
                  </a:solidFill>
                </a:rPr>
                <a:t>n</a:t>
              </a:r>
              <a:r>
                <a:rPr lang="en-US" altLang="ja-JP" sz="1400" dirty="0" err="1">
                  <a:solidFill>
                    <a:prstClr val="black"/>
                  </a:solidFill>
                </a:rPr>
                <a:t>,</a:t>
              </a:r>
              <a:r>
                <a:rPr lang="en-US" altLang="ja-JP" sz="1400" i="1" dirty="0" err="1">
                  <a:solidFill>
                    <a:prstClr val="black"/>
                  </a:solidFill>
                </a:rPr>
                <a:t>m</a:t>
              </a:r>
              <a:r>
                <a:rPr lang="en-US" altLang="ja-JP" sz="1400" dirty="0">
                  <a:solidFill>
                    <a:prstClr val="black"/>
                  </a:solidFill>
                </a:rPr>
                <a:t>)=(12,4)</a:t>
              </a:r>
              <a:endParaRPr lang="ja-JP" altLang="en-US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40458C"/>
              </a:solidFill>
              <a:latin typeface="Calibri"/>
              <a:ea typeface="ＭＳ Ｐゴシック" pitchFamily="-29" charset="-128"/>
              <a:cs typeface="Calibri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09599" y="152400"/>
            <a:ext cx="82016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ja-JP" altLang="en-US" sz="3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マヨラナ状態</a:t>
            </a:r>
            <a:r>
              <a:rPr lang="en-US" altLang="ja-JP" sz="3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 </a:t>
            </a:r>
            <a:r>
              <a:rPr lang="ja-JP" altLang="en-US" sz="3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（超伝導相関のもと）</a:t>
            </a:r>
            <a:endParaRPr kumimoji="0" lang="en-US" altLang="ja-JP" sz="3200" dirty="0">
              <a:solidFill>
                <a:schemeClr val="tx1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35206" y="864711"/>
            <a:ext cx="45206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/>
              <a:t>マヨラナ状態の出現には、</a:t>
            </a:r>
            <a:endParaRPr lang="en-US" altLang="ja-JP" sz="2000" dirty="0"/>
          </a:p>
        </p:txBody>
      </p:sp>
      <p:sp>
        <p:nvSpPr>
          <p:cNvPr id="24" name="正方形/長方形 23"/>
          <p:cNvSpPr/>
          <p:nvPr/>
        </p:nvSpPr>
        <p:spPr>
          <a:xfrm>
            <a:off x="522514" y="1517466"/>
            <a:ext cx="4881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1.   </a:t>
            </a:r>
            <a:r>
              <a:rPr lang="ja-JP" altLang="en-US" dirty="0"/>
              <a:t>スピン軌道相互作用</a:t>
            </a:r>
            <a:r>
              <a:rPr lang="en-US" altLang="ja-JP" dirty="0"/>
              <a:t>(</a:t>
            </a:r>
            <a:r>
              <a:rPr lang="en-US" altLang="ja-JP" i="1" dirty="0"/>
              <a:t>Δ</a:t>
            </a:r>
            <a:r>
              <a:rPr lang="en-US" altLang="ja-JP" baseline="-25000" dirty="0"/>
              <a:t>SO</a:t>
            </a:r>
            <a:r>
              <a:rPr lang="en-US" altLang="ja-JP" dirty="0"/>
              <a:t>) </a:t>
            </a:r>
            <a:r>
              <a:rPr lang="en-US" altLang="ja-JP" dirty="0">
                <a:sym typeface="Wingdings"/>
              </a:rPr>
              <a:t> </a:t>
            </a:r>
            <a:r>
              <a:rPr lang="ja-JP" altLang="en-US" dirty="0">
                <a:sym typeface="Wingdings"/>
              </a:rPr>
              <a:t>ヘリカル状態</a:t>
            </a:r>
            <a:endParaRPr lang="en-US" altLang="ja-JP" dirty="0">
              <a:sym typeface="Wingdings"/>
            </a:endParaRPr>
          </a:p>
          <a:p>
            <a:r>
              <a:rPr lang="en-US" altLang="ja-JP" dirty="0">
                <a:sym typeface="Wingdings"/>
              </a:rPr>
              <a:t>       YES! for CNT</a:t>
            </a:r>
            <a:endParaRPr lang="ja-JP" altLang="en-US" dirty="0"/>
          </a:p>
        </p:txBody>
      </p:sp>
      <p:grpSp>
        <p:nvGrpSpPr>
          <p:cNvPr id="9" name="図形グループ 8"/>
          <p:cNvGrpSpPr/>
          <p:nvPr/>
        </p:nvGrpSpPr>
        <p:grpSpPr>
          <a:xfrm>
            <a:off x="7295842" y="1492232"/>
            <a:ext cx="1022668" cy="464626"/>
            <a:chOff x="7518093" y="1449554"/>
            <a:chExt cx="1022668" cy="464626"/>
          </a:xfrm>
        </p:grpSpPr>
        <p:grpSp>
          <p:nvGrpSpPr>
            <p:cNvPr id="4" name="図形グループ 3"/>
            <p:cNvGrpSpPr/>
            <p:nvPr/>
          </p:nvGrpSpPr>
          <p:grpSpPr>
            <a:xfrm rot="10800000">
              <a:off x="7518093" y="1449554"/>
              <a:ext cx="199292" cy="464626"/>
              <a:chOff x="7399028" y="1492417"/>
              <a:chExt cx="199292" cy="464626"/>
            </a:xfrm>
          </p:grpSpPr>
          <p:cxnSp>
            <p:nvCxnSpPr>
              <p:cNvPr id="128" name="直線矢印コネクタ 127"/>
              <p:cNvCxnSpPr/>
              <p:nvPr/>
            </p:nvCxnSpPr>
            <p:spPr>
              <a:xfrm>
                <a:off x="7500936" y="1492417"/>
                <a:ext cx="0" cy="464626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 96"/>
              <p:cNvSpPr>
                <a:spLocks noChangeArrowheads="1"/>
              </p:cNvSpPr>
              <p:nvPr/>
            </p:nvSpPr>
            <p:spPr bwMode="auto">
              <a:xfrm>
                <a:off x="7399028" y="1585926"/>
                <a:ext cx="199292" cy="192713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 anchor="b" anchorCtr="1">
                <a:prstTxWarp prst="textNoShape">
                  <a:avLst/>
                </a:prstTxWarp>
              </a:bodyPr>
              <a:lstStyle/>
              <a:p>
                <a:endParaRPr lang="en-US" altLang="ja-JP" sz="1600" b="1" dirty="0">
                  <a:solidFill>
                    <a:srgbClr val="40458C"/>
                  </a:solidFill>
                  <a:latin typeface="Arial" pitchFamily="-105" charset="0"/>
                  <a:ea typeface="メイリオ" pitchFamily="-105" charset="-128"/>
                  <a:cs typeface="メイリオ" pitchFamily="-105" charset="-128"/>
                </a:endParaRPr>
              </a:p>
            </p:txBody>
          </p:sp>
        </p:grpSp>
        <p:cxnSp>
          <p:nvCxnSpPr>
            <p:cNvPr id="53" name="直線矢印コネクタ 52"/>
            <p:cNvCxnSpPr/>
            <p:nvPr/>
          </p:nvCxnSpPr>
          <p:spPr>
            <a:xfrm flipV="1">
              <a:off x="7804698" y="1726447"/>
              <a:ext cx="736063" cy="444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図形グループ 7"/>
          <p:cNvGrpSpPr/>
          <p:nvPr/>
        </p:nvGrpSpPr>
        <p:grpSpPr>
          <a:xfrm>
            <a:off x="174270" y="5435692"/>
            <a:ext cx="4473584" cy="1233744"/>
            <a:chOff x="174270" y="5562700"/>
            <a:chExt cx="4473584" cy="1233744"/>
          </a:xfrm>
        </p:grpSpPr>
        <p:cxnSp>
          <p:nvCxnSpPr>
            <p:cNvPr id="132" name="直線コネクタ 131"/>
            <p:cNvCxnSpPr/>
            <p:nvPr/>
          </p:nvCxnSpPr>
          <p:spPr>
            <a:xfrm>
              <a:off x="1103312" y="5720328"/>
              <a:ext cx="2405062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テキスト ボックス 73"/>
            <p:cNvSpPr txBox="1"/>
            <p:nvPr/>
          </p:nvSpPr>
          <p:spPr>
            <a:xfrm>
              <a:off x="174270" y="5562700"/>
              <a:ext cx="131290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1200"/>
                <a:t>化学ポテンシャル</a:t>
              </a:r>
              <a:endParaRPr kumimoji="1" lang="en-US" altLang="ja-JP" sz="1200" dirty="0"/>
            </a:p>
          </p:txBody>
        </p:sp>
        <p:sp>
          <p:nvSpPr>
            <p:cNvPr id="133" name="円/楕円 132"/>
            <p:cNvSpPr/>
            <p:nvPr/>
          </p:nvSpPr>
          <p:spPr>
            <a:xfrm>
              <a:off x="1785938" y="5617140"/>
              <a:ext cx="190500" cy="190500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円/楕円 75"/>
            <p:cNvSpPr/>
            <p:nvPr/>
          </p:nvSpPr>
          <p:spPr>
            <a:xfrm>
              <a:off x="2644775" y="5618727"/>
              <a:ext cx="190500" cy="190500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正方形/長方形 133"/>
            <p:cNvSpPr/>
            <p:nvPr/>
          </p:nvSpPr>
          <p:spPr>
            <a:xfrm>
              <a:off x="2746371" y="6211669"/>
              <a:ext cx="190148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600" dirty="0">
                  <a:sym typeface="Wingdings"/>
                </a:rPr>
                <a:t>ヘリカル状態のペア</a:t>
              </a:r>
              <a:endParaRPr lang="en-US" altLang="ja-JP" sz="1600" dirty="0">
                <a:sym typeface="Wingdings"/>
              </a:endParaRPr>
            </a:p>
            <a:p>
              <a:r>
                <a:rPr lang="en-US" altLang="ja-JP" sz="1600" dirty="0">
                  <a:sym typeface="Wingdings"/>
                </a:rPr>
                <a:t>(</a:t>
              </a:r>
              <a:r>
                <a:rPr lang="ja-JP" altLang="en-US" sz="1600" dirty="0">
                  <a:sym typeface="Wingdings"/>
                </a:rPr>
                <a:t>単一のフェルミ面</a:t>
              </a:r>
              <a:r>
                <a:rPr lang="en-US" altLang="ja-JP" sz="1600" dirty="0">
                  <a:sym typeface="Wingdings"/>
                </a:rPr>
                <a:t>)</a:t>
              </a:r>
              <a:endParaRPr lang="ja-JP" altLang="en-US" sz="1600" dirty="0"/>
            </a:p>
          </p:txBody>
        </p:sp>
        <p:cxnSp>
          <p:nvCxnSpPr>
            <p:cNvPr id="138" name="直線矢印コネクタ 137"/>
            <p:cNvCxnSpPr/>
            <p:nvPr/>
          </p:nvCxnSpPr>
          <p:spPr>
            <a:xfrm flipH="1" flipV="1">
              <a:off x="1933357" y="5864998"/>
              <a:ext cx="808933" cy="57436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矢印コネクタ 81"/>
            <p:cNvCxnSpPr/>
            <p:nvPr/>
          </p:nvCxnSpPr>
          <p:spPr>
            <a:xfrm flipH="1" flipV="1">
              <a:off x="2758469" y="5840727"/>
              <a:ext cx="242681" cy="50964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図形グループ 6"/>
            <p:cNvGrpSpPr/>
            <p:nvPr/>
          </p:nvGrpSpPr>
          <p:grpSpPr>
            <a:xfrm>
              <a:off x="2898980" y="5624236"/>
              <a:ext cx="798937" cy="329720"/>
              <a:chOff x="3819736" y="5640116"/>
              <a:chExt cx="798937" cy="329720"/>
            </a:xfrm>
          </p:grpSpPr>
          <p:grpSp>
            <p:nvGrpSpPr>
              <p:cNvPr id="6" name="図形グループ 5"/>
              <p:cNvGrpSpPr/>
              <p:nvPr/>
            </p:nvGrpSpPr>
            <p:grpSpPr>
              <a:xfrm>
                <a:off x="3819736" y="5640116"/>
                <a:ext cx="141427" cy="329720"/>
                <a:chOff x="4018175" y="5759179"/>
                <a:chExt cx="141427" cy="329720"/>
              </a:xfrm>
              <a:scene3d>
                <a:camera prst="orthographicFront">
                  <a:rot lat="0" lon="0" rev="16200000"/>
                </a:camera>
                <a:lightRig rig="threePt" dir="t"/>
              </a:scene3d>
            </p:grpSpPr>
            <p:cxnSp>
              <p:nvCxnSpPr>
                <p:cNvPr id="105" name="直線矢印コネクタ 104"/>
                <p:cNvCxnSpPr/>
                <p:nvPr/>
              </p:nvCxnSpPr>
              <p:spPr>
                <a:xfrm>
                  <a:off x="4090494" y="5759179"/>
                  <a:ext cx="0" cy="329720"/>
                </a:xfrm>
                <a:prstGeom prst="straightConnector1">
                  <a:avLst/>
                </a:prstGeom>
                <a:ln w="12700" cmpd="sng">
                  <a:solidFill>
                    <a:schemeClr val="tx1"/>
                  </a:solidFill>
                  <a:tailEnd type="triangle" w="lg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Oval 96"/>
                <p:cNvSpPr>
                  <a:spLocks noChangeArrowheads="1"/>
                </p:cNvSpPr>
                <p:nvPr/>
              </p:nvSpPr>
              <p:spPr bwMode="auto">
                <a:xfrm>
                  <a:off x="4018175" y="5825537"/>
                  <a:ext cx="141427" cy="1367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3366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 anchor="b" anchorCtr="1">
                  <a:prstTxWarp prst="textNoShape">
                    <a:avLst/>
                  </a:prstTxWarp>
                </a:bodyPr>
                <a:lstStyle/>
                <a:p>
                  <a:endParaRPr lang="en-US" altLang="ja-JP" sz="1600" b="1" dirty="0">
                    <a:solidFill>
                      <a:srgbClr val="40458C"/>
                    </a:solidFill>
                    <a:latin typeface="Arial" pitchFamily="-105" charset="0"/>
                    <a:ea typeface="メイリオ" pitchFamily="-105" charset="-128"/>
                    <a:cs typeface="メイリオ" pitchFamily="-105" charset="-128"/>
                  </a:endParaRPr>
                </a:p>
              </p:txBody>
            </p:sp>
          </p:grpSp>
          <p:cxnSp>
            <p:nvCxnSpPr>
              <p:cNvPr id="107" name="直線矢印コネクタ 106"/>
              <p:cNvCxnSpPr/>
              <p:nvPr/>
            </p:nvCxnSpPr>
            <p:spPr>
              <a:xfrm>
                <a:off x="4192077" y="5888081"/>
                <a:ext cx="426596" cy="0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図形グループ 56"/>
            <p:cNvGrpSpPr/>
            <p:nvPr/>
          </p:nvGrpSpPr>
          <p:grpSpPr>
            <a:xfrm rot="10800000">
              <a:off x="940008" y="5792517"/>
              <a:ext cx="798937" cy="329720"/>
              <a:chOff x="3819736" y="5640116"/>
              <a:chExt cx="798937" cy="329720"/>
            </a:xfrm>
          </p:grpSpPr>
          <p:grpSp>
            <p:nvGrpSpPr>
              <p:cNvPr id="58" name="図形グループ 57"/>
              <p:cNvGrpSpPr/>
              <p:nvPr/>
            </p:nvGrpSpPr>
            <p:grpSpPr>
              <a:xfrm>
                <a:off x="3819736" y="5640116"/>
                <a:ext cx="141427" cy="329720"/>
                <a:chOff x="4018175" y="5759179"/>
                <a:chExt cx="141427" cy="329720"/>
              </a:xfrm>
              <a:scene3d>
                <a:camera prst="orthographicFront">
                  <a:rot lat="0" lon="0" rev="16200000"/>
                </a:camera>
                <a:lightRig rig="threePt" dir="t"/>
              </a:scene3d>
            </p:grpSpPr>
            <p:cxnSp>
              <p:nvCxnSpPr>
                <p:cNvPr id="60" name="直線矢印コネクタ 59"/>
                <p:cNvCxnSpPr/>
                <p:nvPr/>
              </p:nvCxnSpPr>
              <p:spPr>
                <a:xfrm>
                  <a:off x="4090494" y="5759179"/>
                  <a:ext cx="0" cy="329720"/>
                </a:xfrm>
                <a:prstGeom prst="straightConnector1">
                  <a:avLst/>
                </a:prstGeom>
                <a:ln w="12700" cmpd="sng">
                  <a:solidFill>
                    <a:schemeClr val="tx1"/>
                  </a:solidFill>
                  <a:tailEnd type="triangle" w="lg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Oval 96"/>
                <p:cNvSpPr>
                  <a:spLocks noChangeArrowheads="1"/>
                </p:cNvSpPr>
                <p:nvPr/>
              </p:nvSpPr>
              <p:spPr bwMode="auto">
                <a:xfrm>
                  <a:off x="4018175" y="5825537"/>
                  <a:ext cx="141427" cy="1367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3366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 anchor="b" anchorCtr="1">
                  <a:prstTxWarp prst="textNoShape">
                    <a:avLst/>
                  </a:prstTxWarp>
                </a:bodyPr>
                <a:lstStyle/>
                <a:p>
                  <a:endParaRPr lang="en-US" altLang="ja-JP" sz="1600" b="1" dirty="0">
                    <a:solidFill>
                      <a:srgbClr val="40458C"/>
                    </a:solidFill>
                    <a:latin typeface="Arial" pitchFamily="-105" charset="0"/>
                    <a:ea typeface="メイリオ" pitchFamily="-105" charset="-128"/>
                    <a:cs typeface="メイリオ" pitchFamily="-105" charset="-128"/>
                  </a:endParaRPr>
                </a:p>
              </p:txBody>
            </p:sp>
          </p:grpSp>
          <p:cxnSp>
            <p:nvCxnSpPr>
              <p:cNvPr id="59" name="直線矢印コネクタ 58"/>
              <p:cNvCxnSpPr/>
              <p:nvPr/>
            </p:nvCxnSpPr>
            <p:spPr>
              <a:xfrm>
                <a:off x="4192077" y="5888081"/>
                <a:ext cx="426596" cy="0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4" name="図形グループ 63"/>
          <p:cNvGrpSpPr/>
          <p:nvPr/>
        </p:nvGrpSpPr>
        <p:grpSpPr>
          <a:xfrm rot="10800000">
            <a:off x="5622612" y="1589069"/>
            <a:ext cx="1022668" cy="464626"/>
            <a:chOff x="7518093" y="1449554"/>
            <a:chExt cx="1022668" cy="464626"/>
          </a:xfrm>
        </p:grpSpPr>
        <p:grpSp>
          <p:nvGrpSpPr>
            <p:cNvPr id="65" name="図形グループ 64"/>
            <p:cNvGrpSpPr/>
            <p:nvPr/>
          </p:nvGrpSpPr>
          <p:grpSpPr>
            <a:xfrm rot="10800000">
              <a:off x="7518093" y="1449554"/>
              <a:ext cx="199292" cy="464626"/>
              <a:chOff x="7399028" y="1492417"/>
              <a:chExt cx="199292" cy="464626"/>
            </a:xfrm>
          </p:grpSpPr>
          <p:cxnSp>
            <p:nvCxnSpPr>
              <p:cNvPr id="69" name="直線矢印コネクタ 68"/>
              <p:cNvCxnSpPr/>
              <p:nvPr/>
            </p:nvCxnSpPr>
            <p:spPr>
              <a:xfrm>
                <a:off x="7500936" y="1492417"/>
                <a:ext cx="0" cy="464626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Oval 96"/>
              <p:cNvSpPr>
                <a:spLocks noChangeArrowheads="1"/>
              </p:cNvSpPr>
              <p:nvPr/>
            </p:nvSpPr>
            <p:spPr bwMode="auto">
              <a:xfrm>
                <a:off x="7399028" y="1585926"/>
                <a:ext cx="199292" cy="192713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 anchor="b" anchorCtr="1">
                <a:prstTxWarp prst="textNoShape">
                  <a:avLst/>
                </a:prstTxWarp>
              </a:bodyPr>
              <a:lstStyle/>
              <a:p>
                <a:endParaRPr lang="en-US" altLang="ja-JP" sz="1600" b="1" dirty="0">
                  <a:solidFill>
                    <a:srgbClr val="40458C"/>
                  </a:solidFill>
                  <a:latin typeface="Arial" pitchFamily="-105" charset="0"/>
                  <a:ea typeface="メイリオ" pitchFamily="-105" charset="-128"/>
                  <a:cs typeface="メイリオ" pitchFamily="-105" charset="-128"/>
                </a:endParaRPr>
              </a:p>
            </p:txBody>
          </p:sp>
        </p:grpSp>
        <p:cxnSp>
          <p:nvCxnSpPr>
            <p:cNvPr id="68" name="直線矢印コネクタ 67"/>
            <p:cNvCxnSpPr/>
            <p:nvPr/>
          </p:nvCxnSpPr>
          <p:spPr>
            <a:xfrm flipV="1">
              <a:off x="7804698" y="1726447"/>
              <a:ext cx="736063" cy="444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図形グループ 4"/>
          <p:cNvGrpSpPr/>
          <p:nvPr/>
        </p:nvGrpSpPr>
        <p:grpSpPr>
          <a:xfrm>
            <a:off x="3697112" y="3374043"/>
            <a:ext cx="5335049" cy="3218379"/>
            <a:chOff x="3697112" y="3374043"/>
            <a:chExt cx="5335049" cy="3218379"/>
          </a:xfrm>
        </p:grpSpPr>
        <p:pic>
          <p:nvPicPr>
            <p:cNvPr id="26" name="図 25" descr="スクリーンショット 2017-08-23 10.36.1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2425" y="3636983"/>
              <a:ext cx="3542712" cy="2600622"/>
            </a:xfrm>
            <a:prstGeom prst="rect">
              <a:avLst/>
            </a:prstGeom>
          </p:spPr>
        </p:pic>
        <p:sp>
          <p:nvSpPr>
            <p:cNvPr id="31" name="正方形/長方形 30"/>
            <p:cNvSpPr/>
            <p:nvPr/>
          </p:nvSpPr>
          <p:spPr>
            <a:xfrm>
              <a:off x="5008633" y="6192312"/>
              <a:ext cx="40235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000" b="1" dirty="0">
                  <a:solidFill>
                    <a:srgbClr val="FF0000"/>
                  </a:solidFill>
                </a:rPr>
                <a:t>有限磁場におけるマヨラナ</a:t>
              </a:r>
              <a:r>
                <a:rPr lang="ja-JP" altLang="en-US" sz="2000" b="1">
                  <a:solidFill>
                    <a:srgbClr val="FF0000"/>
                  </a:solidFill>
                </a:rPr>
                <a:t>の出現！</a:t>
              </a:r>
              <a:endParaRPr lang="en-US" altLang="ja-JP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35" name="右矢印 134"/>
            <p:cNvSpPr/>
            <p:nvPr/>
          </p:nvSpPr>
          <p:spPr>
            <a:xfrm>
              <a:off x="3926786" y="4811045"/>
              <a:ext cx="865187" cy="428551"/>
            </a:xfrm>
            <a:prstGeom prst="right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テキスト ボックス 135"/>
            <p:cNvSpPr txBox="1"/>
            <p:nvPr/>
          </p:nvSpPr>
          <p:spPr>
            <a:xfrm>
              <a:off x="3697112" y="4380709"/>
              <a:ext cx="1405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/>
                <a:t>超伝導相関</a:t>
              </a:r>
              <a:endParaRPr kumimoji="1" lang="ja-JP" altLang="en-US" dirty="0"/>
            </a:p>
          </p:txBody>
        </p:sp>
        <p:sp>
          <p:nvSpPr>
            <p:cNvPr id="94" name="テキスト ボックス 93"/>
            <p:cNvSpPr txBox="1"/>
            <p:nvPr/>
          </p:nvSpPr>
          <p:spPr>
            <a:xfrm>
              <a:off x="5619214" y="3374043"/>
              <a:ext cx="26739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/>
                <a:t>Bogoliubov</a:t>
              </a:r>
              <a:r>
                <a:rPr kumimoji="1" lang="ja-JP" altLang="en-US" sz="1400" dirty="0"/>
                <a:t>準粒子励起スペクトル</a:t>
              </a:r>
            </a:p>
          </p:txBody>
        </p:sp>
      </p:grpSp>
      <p:sp>
        <p:nvSpPr>
          <p:cNvPr id="2" name="正方形/長方形 1"/>
          <p:cNvSpPr/>
          <p:nvPr/>
        </p:nvSpPr>
        <p:spPr>
          <a:xfrm>
            <a:off x="4552742" y="772283"/>
            <a:ext cx="45912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ja-JP" sz="1400" dirty="0" err="1"/>
              <a:t>Marganska</a:t>
            </a:r>
            <a:r>
              <a:rPr lang="en-US" altLang="ja-JP" sz="1400" dirty="0"/>
              <a:t>, </a:t>
            </a:r>
            <a:r>
              <a:rPr lang="en-US" altLang="ja-JP" sz="1400" dirty="0" err="1"/>
              <a:t>Milz</a:t>
            </a:r>
            <a:r>
              <a:rPr lang="en-US" altLang="ja-JP" sz="1400" dirty="0"/>
              <a:t>, Izumida, Strunk, </a:t>
            </a:r>
            <a:r>
              <a:rPr lang="en-US" altLang="ja-JP" sz="1400" dirty="0" err="1"/>
              <a:t>Grifoni</a:t>
            </a:r>
            <a:r>
              <a:rPr lang="en-US" altLang="ja-JP" sz="1400" dirty="0"/>
              <a:t>: </a:t>
            </a:r>
            <a:r>
              <a:rPr lang="en-US" altLang="ja-JP" sz="1400" dirty="0" err="1"/>
              <a:t>arXiv</a:t>
            </a:r>
            <a:r>
              <a:rPr lang="en-US" altLang="ja-JP" sz="1400" dirty="0"/>
              <a:t>: </a:t>
            </a:r>
            <a:r>
              <a:rPr lang="is-IS" altLang="ja-JP" sz="1400" dirty="0"/>
              <a:t>1711.03616</a:t>
            </a:r>
            <a:endParaRPr lang="ja-JP" altLang="en-US" sz="1400" dirty="0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6041-1EDA-E94D-86F3-DBBEB1D991AC}" type="slidenum">
              <a:rPr lang="ja-JP" altLang="en-US" smtClean="0"/>
              <a:pPr/>
              <a:t>30</a:t>
            </a:fld>
            <a:r>
              <a:rPr lang="en-US" altLang="ja-JP"/>
              <a:t>/31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205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40458C"/>
              </a:solidFill>
              <a:latin typeface="Calibri"/>
              <a:ea typeface="ＭＳ Ｐゴシック" pitchFamily="-29" charset="-128"/>
              <a:cs typeface="Calibri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09600" y="152400"/>
            <a:ext cx="562236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kumimoji="0" lang="ja-JP" altLang="en-US" sz="3200">
                <a:solidFill>
                  <a:srgbClr val="000000"/>
                </a:solidFill>
                <a:latin typeface="Calibri"/>
                <a:cs typeface="Calibri"/>
              </a:rPr>
              <a:t>まとめ</a:t>
            </a:r>
            <a:endParaRPr kumimoji="0" lang="en-US" altLang="ja-JP" sz="3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71" name="テキスト ボックス 170"/>
          <p:cNvSpPr txBox="1"/>
          <p:nvPr/>
        </p:nvSpPr>
        <p:spPr>
          <a:xfrm>
            <a:off x="338247" y="1022655"/>
            <a:ext cx="441504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ja-JP" altLang="en-US" dirty="0"/>
              <a:t>カーボンナノチューブの基本的性質</a:t>
            </a:r>
            <a:endParaRPr kumimoji="1" lang="en-US" altLang="ja-JP" dirty="0"/>
          </a:p>
          <a:p>
            <a:pPr marL="800100" lvl="1" indent="-342900">
              <a:buAutoNum type="arabicPeriod"/>
            </a:pPr>
            <a:r>
              <a:rPr lang="ja-JP" altLang="en-US" dirty="0"/>
              <a:t>立体構造（カイラリティ）</a:t>
            </a:r>
            <a:endParaRPr lang="en-US" altLang="ja-JP" dirty="0"/>
          </a:p>
          <a:p>
            <a:pPr marL="800100" lvl="1" indent="-342900">
              <a:buAutoNum type="arabicPeriod"/>
            </a:pPr>
            <a:r>
              <a:rPr kumimoji="1" lang="ja-JP" altLang="en-US" dirty="0"/>
              <a:t>グラフェンの電子状態</a:t>
            </a:r>
            <a:endParaRPr kumimoji="1" lang="en-US" altLang="ja-JP" dirty="0"/>
          </a:p>
          <a:p>
            <a:pPr marL="800100" lvl="1" indent="-342900">
              <a:buAutoNum type="arabicPeriod"/>
            </a:pPr>
            <a:r>
              <a:rPr lang="ja-JP" altLang="en-US" dirty="0"/>
              <a:t>カッティングライン（金属</a:t>
            </a:r>
            <a:r>
              <a:rPr lang="en-US" altLang="ja-JP" dirty="0"/>
              <a:t> / </a:t>
            </a:r>
            <a:r>
              <a:rPr lang="ja-JP" altLang="en-US" dirty="0"/>
              <a:t>半導体）</a:t>
            </a:r>
            <a:endParaRPr lang="en-US" altLang="ja-JP" dirty="0"/>
          </a:p>
          <a:p>
            <a:pPr marL="800100" lvl="1" indent="-342900">
              <a:buAutoNum type="arabicPeriod"/>
            </a:pPr>
            <a:endParaRPr lang="en-US" altLang="ja-JP" dirty="0"/>
          </a:p>
          <a:p>
            <a:pPr marL="342900" indent="-342900">
              <a:buAutoNum type="arabicPeriod"/>
            </a:pPr>
            <a:r>
              <a:rPr kumimoji="1" lang="ja-JP" altLang="en-US" dirty="0"/>
              <a:t>ナノチューブ表面の曲率効果</a:t>
            </a:r>
            <a:endParaRPr lang="en-US" altLang="ja-JP" dirty="0"/>
          </a:p>
          <a:p>
            <a:pPr marL="800100" lvl="1" indent="-342900">
              <a:buAutoNum type="arabicPeriod"/>
            </a:pPr>
            <a:r>
              <a:rPr kumimoji="1" lang="ja-JP" altLang="en-US" dirty="0"/>
              <a:t>金属ナノチューブの微小ギャップ</a:t>
            </a:r>
            <a:endParaRPr kumimoji="1" lang="en-US" altLang="ja-JP" dirty="0"/>
          </a:p>
          <a:p>
            <a:pPr marL="800100" lvl="1" indent="-342900">
              <a:buAutoNum type="arabicPeriod"/>
            </a:pPr>
            <a:r>
              <a:rPr lang="ja-JP" altLang="en-US" dirty="0"/>
              <a:t>スピン軌道相互作用</a:t>
            </a:r>
            <a:endParaRPr lang="en-US" altLang="ja-JP" dirty="0"/>
          </a:p>
          <a:p>
            <a:pPr marL="800100" lvl="1" indent="-342900">
              <a:buAutoNum type="arabicPeriod"/>
            </a:pPr>
            <a:r>
              <a:rPr lang="ja-JP" altLang="en-US" dirty="0"/>
              <a:t>線形バンドの傾斜</a:t>
            </a:r>
            <a:endParaRPr lang="en-US" altLang="ja-JP" dirty="0"/>
          </a:p>
          <a:p>
            <a:pPr marL="800100" lvl="1" indent="-342900">
              <a:buAutoNum type="arabicPeriod"/>
            </a:pPr>
            <a:endParaRPr lang="en-US" altLang="ja-JP" dirty="0"/>
          </a:p>
          <a:p>
            <a:pPr marL="342900" indent="-342900">
              <a:buAutoNum type="arabicPeriod"/>
            </a:pPr>
            <a:r>
              <a:rPr kumimoji="1" lang="ja-JP" altLang="en-US" dirty="0"/>
              <a:t>有限長ナノチューブの電子状態</a:t>
            </a:r>
            <a:endParaRPr lang="en-US" altLang="ja-JP" dirty="0"/>
          </a:p>
          <a:p>
            <a:pPr marL="800100" lvl="1" indent="-342900">
              <a:buAutoNum type="arabicPeriod"/>
            </a:pPr>
            <a:endParaRPr lang="en-US" altLang="ja-JP" dirty="0"/>
          </a:p>
          <a:p>
            <a:pPr marL="342900" indent="-342900">
              <a:buAutoNum type="arabicPeriod"/>
            </a:pPr>
            <a:r>
              <a:rPr lang="ja-JP" altLang="en-US" dirty="0"/>
              <a:t>トポロジカル物質としてのナノチューブ</a:t>
            </a:r>
            <a:endParaRPr kumimoji="1" lang="ja-JP" altLang="en-US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6041-1EDA-E94D-86F3-DBBEB1D991AC}" type="slidenum">
              <a:rPr lang="ja-JP" altLang="en-US" smtClean="0"/>
              <a:pPr/>
              <a:t>31</a:t>
            </a:fld>
            <a:r>
              <a:rPr lang="en-US" altLang="ja-JP"/>
              <a:t>/31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26442" y="754049"/>
            <a:ext cx="43175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参考文献：</a:t>
            </a:r>
            <a:endParaRPr kumimoji="1" lang="en-US" altLang="ja-JP" dirty="0"/>
          </a:p>
          <a:p>
            <a:r>
              <a:rPr lang="en-US" altLang="ja-JP" dirty="0"/>
              <a:t>- Laird </a:t>
            </a:r>
            <a:r>
              <a:rPr lang="en-US" altLang="ja-JP" i="1" dirty="0"/>
              <a:t>et al</a:t>
            </a:r>
            <a:r>
              <a:rPr lang="en-US" altLang="ja-JP" dirty="0"/>
              <a:t>., Rev. Mod. Phys. </a:t>
            </a:r>
            <a:r>
              <a:rPr lang="en-US" altLang="ja-JP" b="1" dirty="0"/>
              <a:t>87</a:t>
            </a:r>
            <a:r>
              <a:rPr lang="en-US" altLang="ja-JP" dirty="0"/>
              <a:t>, 703 (2015)</a:t>
            </a: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- Izumida, Sato, Saito,</a:t>
            </a:r>
          </a:p>
          <a:p>
            <a:r>
              <a:rPr lang="en-US" altLang="ja-JP" dirty="0"/>
              <a:t>    JPSJ </a:t>
            </a:r>
            <a:r>
              <a:rPr lang="en-US" altLang="ja-JP" b="1" dirty="0"/>
              <a:t>78</a:t>
            </a:r>
            <a:r>
              <a:rPr lang="en-US" altLang="ja-JP" dirty="0"/>
              <a:t>, 074707 (2009)</a:t>
            </a:r>
          </a:p>
          <a:p>
            <a:r>
              <a:rPr lang="en-US" altLang="ja-JP" dirty="0"/>
              <a:t>- Izumida, </a:t>
            </a:r>
            <a:r>
              <a:rPr lang="en-US" altLang="ja-JP" dirty="0" err="1"/>
              <a:t>Vikström</a:t>
            </a:r>
            <a:r>
              <a:rPr lang="en-US" altLang="ja-JP"/>
              <a:t>, Saito</a:t>
            </a:r>
            <a:r>
              <a:rPr lang="en-US" altLang="ja-JP" dirty="0"/>
              <a:t>, </a:t>
            </a:r>
          </a:p>
          <a:p>
            <a:r>
              <a:rPr lang="en-US" altLang="ja-JP" dirty="0"/>
              <a:t>    PRB </a:t>
            </a:r>
            <a:r>
              <a:rPr lang="en-US" altLang="ja-JP" b="1" dirty="0"/>
              <a:t>85</a:t>
            </a:r>
            <a:r>
              <a:rPr lang="en-US" altLang="ja-JP" dirty="0"/>
              <a:t>, 165430 (2012)</a:t>
            </a:r>
          </a:p>
          <a:p>
            <a:r>
              <a:rPr lang="en-US" altLang="ja-JP" dirty="0"/>
              <a:t>- Izumida, </a:t>
            </a:r>
            <a:r>
              <a:rPr lang="en-US" altLang="ja-JP" dirty="0" err="1"/>
              <a:t>Okuyama</a:t>
            </a:r>
            <a:r>
              <a:rPr lang="en-US" altLang="ja-JP" dirty="0"/>
              <a:t> </a:t>
            </a:r>
            <a:r>
              <a:rPr lang="en-US" altLang="ja-JP" i="1" dirty="0"/>
              <a:t>et al</a:t>
            </a:r>
            <a:r>
              <a:rPr lang="en-US" altLang="ja-JP" dirty="0"/>
              <a:t>.</a:t>
            </a:r>
          </a:p>
          <a:p>
            <a:r>
              <a:rPr lang="en-US" altLang="ja-JP" dirty="0"/>
              <a:t>    PRB </a:t>
            </a:r>
            <a:r>
              <a:rPr lang="en-US" altLang="ja-JP" b="1" dirty="0"/>
              <a:t>91</a:t>
            </a:r>
            <a:r>
              <a:rPr lang="en-US" altLang="ja-JP" dirty="0"/>
              <a:t>, 235442 (2015), </a:t>
            </a:r>
            <a:r>
              <a:rPr lang="en-US" altLang="ja-JP" b="1" dirty="0"/>
              <a:t>93</a:t>
            </a:r>
            <a:r>
              <a:rPr lang="en-US" altLang="ja-JP" dirty="0"/>
              <a:t>, 195442 (2016)</a:t>
            </a:r>
          </a:p>
          <a:p>
            <a:r>
              <a:rPr lang="en-US" altLang="ja-JP" dirty="0"/>
              <a:t>- </a:t>
            </a:r>
            <a:r>
              <a:rPr lang="ja-JP" altLang="en-US" dirty="0"/>
              <a:t>泉田</a:t>
            </a:r>
            <a:r>
              <a:rPr lang="en-US" altLang="ja-JP" dirty="0"/>
              <a:t>, </a:t>
            </a:r>
            <a:r>
              <a:rPr lang="ja-JP" altLang="en-US" dirty="0"/>
              <a:t>固体物理</a:t>
            </a:r>
            <a:r>
              <a:rPr lang="en-US" altLang="ja-JP" dirty="0"/>
              <a:t> </a:t>
            </a:r>
            <a:r>
              <a:rPr lang="en-US" altLang="ja-JP" b="1" dirty="0"/>
              <a:t>54</a:t>
            </a:r>
            <a:r>
              <a:rPr lang="en-US" altLang="ja-JP" dirty="0"/>
              <a:t>, 815 (2016)</a:t>
            </a:r>
          </a:p>
          <a:p>
            <a:r>
              <a:rPr kumimoji="0" lang="en-US" altLang="ja-JP" kern="0" dirty="0">
                <a:solidFill>
                  <a:srgbClr val="000000"/>
                </a:solidFill>
                <a:cs typeface="Calibri"/>
              </a:rPr>
              <a:t>- </a:t>
            </a:r>
            <a:r>
              <a:rPr kumimoji="0" lang="en-US" altLang="ja-JP" kern="0" dirty="0" err="1">
                <a:solidFill>
                  <a:srgbClr val="000000"/>
                </a:solidFill>
                <a:cs typeface="Calibri"/>
              </a:rPr>
              <a:t>Okuyama</a:t>
            </a:r>
            <a:r>
              <a:rPr kumimoji="0" lang="en-US" altLang="ja-JP" kern="0" dirty="0">
                <a:solidFill>
                  <a:srgbClr val="000000"/>
                </a:solidFill>
                <a:cs typeface="Calibri"/>
              </a:rPr>
              <a:t>, Izumida, </a:t>
            </a:r>
            <a:r>
              <a:rPr kumimoji="0" lang="en-US" altLang="ja-JP" kern="0" dirty="0" err="1">
                <a:solidFill>
                  <a:srgbClr val="000000"/>
                </a:solidFill>
                <a:cs typeface="Calibri"/>
              </a:rPr>
              <a:t>Eto</a:t>
            </a:r>
            <a:r>
              <a:rPr kumimoji="0" lang="en-US" altLang="ja-JP" kern="0" dirty="0">
                <a:solidFill>
                  <a:srgbClr val="000000"/>
                </a:solidFill>
                <a:cs typeface="Calibri"/>
              </a:rPr>
              <a:t>, </a:t>
            </a:r>
          </a:p>
          <a:p>
            <a:r>
              <a:rPr kumimoji="0" lang="en-US" altLang="ja-JP" kern="0" dirty="0">
                <a:solidFill>
                  <a:srgbClr val="000000"/>
                </a:solidFill>
                <a:cs typeface="Calibri"/>
              </a:rPr>
              <a:t>    JPSJ</a:t>
            </a:r>
            <a:r>
              <a:rPr kumimoji="0" lang="mr-IN" altLang="ja-JP" b="1" kern="0" dirty="0">
                <a:solidFill>
                  <a:srgbClr val="000000"/>
                </a:solidFill>
                <a:cs typeface="Calibri"/>
              </a:rPr>
              <a:t>86</a:t>
            </a:r>
            <a:r>
              <a:rPr kumimoji="0" lang="en-US" altLang="ja-JP" kern="0" dirty="0">
                <a:solidFill>
                  <a:srgbClr val="000000"/>
                </a:solidFill>
                <a:cs typeface="Calibri"/>
              </a:rPr>
              <a:t>, </a:t>
            </a:r>
            <a:r>
              <a:rPr kumimoji="0" lang="mr-IN" altLang="ja-JP" kern="0" dirty="0">
                <a:solidFill>
                  <a:srgbClr val="000000"/>
                </a:solidFill>
                <a:cs typeface="Calibri"/>
              </a:rPr>
              <a:t>013702</a:t>
            </a:r>
            <a:r>
              <a:rPr kumimoji="0" lang="en-US" altLang="ja-JP" kern="0" dirty="0">
                <a:solidFill>
                  <a:srgbClr val="000000"/>
                </a:solidFill>
                <a:cs typeface="Calibri"/>
              </a:rPr>
              <a:t> (2017)</a:t>
            </a:r>
          </a:p>
          <a:p>
            <a:r>
              <a:rPr lang="en-US" altLang="ja-JP" dirty="0"/>
              <a:t>- Izumida, </a:t>
            </a:r>
            <a:r>
              <a:rPr lang="en-US" altLang="ja-JP" dirty="0" err="1"/>
              <a:t>Milz</a:t>
            </a:r>
            <a:r>
              <a:rPr lang="en-US" altLang="ja-JP" dirty="0"/>
              <a:t>, </a:t>
            </a:r>
            <a:r>
              <a:rPr lang="en-US" altLang="ja-JP" dirty="0" err="1"/>
              <a:t>Marganska</a:t>
            </a:r>
            <a:r>
              <a:rPr lang="en-US" altLang="ja-JP" dirty="0"/>
              <a:t>, </a:t>
            </a:r>
            <a:r>
              <a:rPr lang="en-US" altLang="ja-JP" dirty="0" err="1"/>
              <a:t>Grifoni</a:t>
            </a:r>
            <a:r>
              <a:rPr lang="en-US" altLang="ja-JP" dirty="0"/>
              <a:t>, </a:t>
            </a:r>
          </a:p>
          <a:p>
            <a:r>
              <a:rPr lang="en-US" altLang="ja-JP" dirty="0"/>
              <a:t>    Phys. Rev. B </a:t>
            </a:r>
            <a:r>
              <a:rPr lang="en-US" altLang="ja-JP" b="1" dirty="0"/>
              <a:t>96</a:t>
            </a:r>
            <a:r>
              <a:rPr lang="en-US" altLang="ja-JP" dirty="0"/>
              <a:t>, 125414 (2017)</a:t>
            </a:r>
          </a:p>
          <a:p>
            <a:r>
              <a:rPr lang="en-US" altLang="ja-JP" dirty="0"/>
              <a:t>- </a:t>
            </a:r>
            <a:r>
              <a:rPr lang="en-US" altLang="ja-JP" dirty="0" err="1"/>
              <a:t>Marganska</a:t>
            </a:r>
            <a:r>
              <a:rPr lang="en-US" altLang="ja-JP" dirty="0"/>
              <a:t>, </a:t>
            </a:r>
            <a:r>
              <a:rPr lang="en-US" altLang="ja-JP" dirty="0" err="1"/>
              <a:t>Milz</a:t>
            </a:r>
            <a:r>
              <a:rPr lang="en-US" altLang="ja-JP" dirty="0"/>
              <a:t>, Izumida, Strunk, </a:t>
            </a:r>
            <a:r>
              <a:rPr lang="en-US" altLang="ja-JP" dirty="0" err="1"/>
              <a:t>Grifoni</a:t>
            </a:r>
            <a:r>
              <a:rPr lang="en-US" altLang="ja-JP" dirty="0"/>
              <a:t>,</a:t>
            </a:r>
          </a:p>
          <a:p>
            <a:r>
              <a:rPr lang="en-US" altLang="ja-JP" dirty="0"/>
              <a:t>    </a:t>
            </a:r>
            <a:r>
              <a:rPr lang="en-US" altLang="ja-JP" dirty="0" err="1"/>
              <a:t>arXiv</a:t>
            </a:r>
            <a:r>
              <a:rPr lang="en-US" altLang="ja-JP" dirty="0"/>
              <a:t>: </a:t>
            </a:r>
            <a:r>
              <a:rPr lang="is-IS" altLang="ja-JP" dirty="0"/>
              <a:t>1711.03616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7800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 3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40458C"/>
              </a:solidFill>
              <a:latin typeface="Calibri"/>
              <a:ea typeface="ＭＳ Ｐゴシック" pitchFamily="-29" charset="-128"/>
              <a:cs typeface="Calibri"/>
            </a:endParaRP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609600" y="152400"/>
            <a:ext cx="7967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ja-JP" altLang="en-US" sz="3200" dirty="0">
                <a:solidFill>
                  <a:srgbClr val="000000"/>
                </a:solidFill>
                <a:cs typeface="Calibri"/>
              </a:rPr>
              <a:t>グラフェン由来の電子状態</a:t>
            </a:r>
            <a:endParaRPr kumimoji="0" lang="en-US" altLang="ja-JP" sz="3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609600" y="973754"/>
            <a:ext cx="702393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2000" dirty="0">
                <a:cs typeface="Calibri"/>
              </a:rPr>
              <a:t>1. K/K’</a:t>
            </a:r>
            <a:r>
              <a:rPr lang="ja-JP" altLang="en-US" sz="2000" dirty="0">
                <a:cs typeface="Calibri"/>
              </a:rPr>
              <a:t>近傍にディラックコーン（グラフェンの電子状態）</a:t>
            </a:r>
            <a:endParaRPr lang="en-US" altLang="ja-JP" sz="2000" dirty="0">
              <a:cs typeface="Calibri"/>
            </a:endParaRPr>
          </a:p>
        </p:txBody>
      </p:sp>
      <p:grpSp>
        <p:nvGrpSpPr>
          <p:cNvPr id="34" name="図形グループ 33"/>
          <p:cNvGrpSpPr/>
          <p:nvPr/>
        </p:nvGrpSpPr>
        <p:grpSpPr>
          <a:xfrm>
            <a:off x="3089261" y="1371600"/>
            <a:ext cx="2965478" cy="2020292"/>
            <a:chOff x="3337883" y="911180"/>
            <a:chExt cx="2831277" cy="1909469"/>
          </a:xfrm>
        </p:grpSpPr>
        <p:pic>
          <p:nvPicPr>
            <p:cNvPr id="35" name="図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4896" y="911180"/>
              <a:ext cx="1945361" cy="1909469"/>
            </a:xfrm>
            <a:prstGeom prst="rect">
              <a:avLst/>
            </a:prstGeom>
          </p:spPr>
        </p:pic>
        <p:sp>
          <p:nvSpPr>
            <p:cNvPr id="36" name="テキスト ボックス 35"/>
            <p:cNvSpPr txBox="1"/>
            <p:nvPr/>
          </p:nvSpPr>
          <p:spPr>
            <a:xfrm>
              <a:off x="4244483" y="2179239"/>
              <a:ext cx="5386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i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K’</a:t>
              </a:r>
              <a:endParaRPr kumimoji="1" lang="ja-JP" altLang="en-US" sz="1600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4793468" y="2179239"/>
              <a:ext cx="290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i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K</a:t>
              </a:r>
              <a:endParaRPr kumimoji="1" lang="ja-JP" altLang="en-US" sz="1600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39" name="図 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37883" y="1708203"/>
              <a:ext cx="480762" cy="1021001"/>
            </a:xfrm>
            <a:prstGeom prst="rect">
              <a:avLst/>
            </a:prstGeom>
          </p:spPr>
        </p:pic>
        <p:pic>
          <p:nvPicPr>
            <p:cNvPr id="40" name="図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88398" y="1708203"/>
              <a:ext cx="480762" cy="1021001"/>
            </a:xfrm>
            <a:prstGeom prst="rect">
              <a:avLst/>
            </a:prstGeom>
          </p:spPr>
        </p:pic>
        <p:cxnSp>
          <p:nvCxnSpPr>
            <p:cNvPr id="41" name="直線コネクタ 40"/>
            <p:cNvCxnSpPr/>
            <p:nvPr/>
          </p:nvCxnSpPr>
          <p:spPr>
            <a:xfrm flipH="1">
              <a:off x="5105456" y="1740495"/>
              <a:ext cx="558347" cy="52657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>
              <a:off x="5105455" y="2486419"/>
              <a:ext cx="609148" cy="193876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>
              <a:off x="3816384" y="1745616"/>
              <a:ext cx="436712" cy="450085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 flipH="1">
              <a:off x="3818070" y="2456082"/>
              <a:ext cx="435026" cy="198813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図形グループ 6"/>
          <p:cNvGrpSpPr/>
          <p:nvPr/>
        </p:nvGrpSpPr>
        <p:grpSpPr>
          <a:xfrm>
            <a:off x="609600" y="3576641"/>
            <a:ext cx="7927772" cy="3240695"/>
            <a:chOff x="609600" y="3576641"/>
            <a:chExt cx="7927772" cy="32406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正方形/長方形 2"/>
                <p:cNvSpPr/>
                <p:nvPr/>
              </p:nvSpPr>
              <p:spPr>
                <a:xfrm>
                  <a:off x="609600" y="3576641"/>
                  <a:ext cx="6498382" cy="4456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000" dirty="0"/>
                    <a:t>2. </a:t>
                  </a:r>
                  <a:r>
                    <a:rPr lang="ja-JP" altLang="en-US" sz="2000" dirty="0"/>
                    <a:t>カッティングライン（周回方向の境界条件</a:t>
                  </a:r>
                  <a:r>
                    <a:rPr lang="en-US" altLang="ja-JP" sz="2000" dirty="0"/>
                    <a:t> </a:t>
                  </a:r>
                  <a:r>
                    <a:rPr lang="ja-JP" altLang="en-US" sz="2000" dirty="0">
                      <a:sym typeface="Wingdings"/>
                    </a:rPr>
                    <a:t></a:t>
                  </a:r>
                  <a:r>
                    <a:rPr lang="en-US" altLang="ja-JP" sz="2000" dirty="0">
                      <a:sym typeface="Wingdings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ja-JP" altLang="en-US" sz="2000" i="1" dirty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accPr>
                        <m:e>
                          <m:r>
                            <a:rPr lang="en-US" altLang="ja-JP" sz="2000" i="1">
                              <a:latin typeface="Cambria Math" charset="0"/>
                            </a:rPr>
                            <m:t>𝑘</m:t>
                          </m:r>
                        </m:e>
                      </m:acc>
                    </m:oMath>
                  </a14:m>
                  <a:r>
                    <a:rPr lang="en-US" altLang="ja-JP" sz="2000" i="1" dirty="0">
                      <a:sym typeface="Wingdings"/>
                    </a:rPr>
                    <a:t> </a:t>
                  </a:r>
                  <a:r>
                    <a:rPr lang="ja-JP" altLang="en-US" sz="2000" dirty="0">
                      <a:sym typeface="Wingdings"/>
                    </a:rPr>
                    <a:t>の離散化</a:t>
                  </a:r>
                  <a:r>
                    <a:rPr lang="ja-JP" altLang="en-US" sz="2000" dirty="0"/>
                    <a:t>）</a:t>
                  </a:r>
                </a:p>
              </p:txBody>
            </p:sp>
          </mc:Choice>
          <mc:Fallback xmlns="">
            <p:sp>
              <p:nvSpPr>
                <p:cNvPr id="3" name="正方形/長方形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3576641"/>
                  <a:ext cx="6498382" cy="44563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938" t="-2740" r="-94" b="-2465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図形グループ 4"/>
            <p:cNvGrpSpPr/>
            <p:nvPr/>
          </p:nvGrpSpPr>
          <p:grpSpPr>
            <a:xfrm>
              <a:off x="670556" y="3991757"/>
              <a:ext cx="3817830" cy="2516190"/>
              <a:chOff x="670556" y="4094425"/>
              <a:chExt cx="3817830" cy="2516190"/>
            </a:xfrm>
          </p:grpSpPr>
          <p:pic>
            <p:nvPicPr>
              <p:cNvPr id="55" name="図 54" descr="DiracCone_CuttingLine_00.gi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2056" y="5156510"/>
                <a:ext cx="866330" cy="1371957"/>
              </a:xfrm>
              <a:prstGeom prst="rect">
                <a:avLst/>
              </a:prstGeom>
            </p:spPr>
          </p:pic>
          <p:pic>
            <p:nvPicPr>
              <p:cNvPr id="56" name="図 55" descr="DiracCone_CuttingLine_00.gi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933" y="5156510"/>
                <a:ext cx="866330" cy="1371957"/>
              </a:xfrm>
              <a:prstGeom prst="rect">
                <a:avLst/>
              </a:prstGeom>
            </p:spPr>
          </p:pic>
          <p:pic>
            <p:nvPicPr>
              <p:cNvPr id="57" name="図 5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39303" y="4385218"/>
                <a:ext cx="2321019" cy="2225397"/>
              </a:xfrm>
              <a:prstGeom prst="rect">
                <a:avLst/>
              </a:prstGeom>
            </p:spPr>
          </p:pic>
          <p:sp>
            <p:nvSpPr>
              <p:cNvPr id="58" name="テキスト ボックス 57"/>
              <p:cNvSpPr txBox="1"/>
              <p:nvPr/>
            </p:nvSpPr>
            <p:spPr>
              <a:xfrm>
                <a:off x="670556" y="4431035"/>
                <a:ext cx="1717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/>
                  <a:t>(</a:t>
                </a:r>
                <a:r>
                  <a:rPr kumimoji="1" lang="en-US" altLang="ja-JP" i="1" dirty="0" err="1"/>
                  <a:t>n</a:t>
                </a:r>
                <a:r>
                  <a:rPr kumimoji="1" lang="en-US" altLang="ja-JP" dirty="0" err="1"/>
                  <a:t>,</a:t>
                </a:r>
                <a:r>
                  <a:rPr kumimoji="1" lang="en-US" altLang="ja-JP" i="1" dirty="0" err="1"/>
                  <a:t>m</a:t>
                </a:r>
                <a:r>
                  <a:rPr kumimoji="1" lang="en-US" altLang="ja-JP" dirty="0"/>
                  <a:t>)=(6,3)</a:t>
                </a:r>
                <a:endParaRPr kumimoji="1" lang="ja-JP" altLang="en-US" dirty="0"/>
              </a:p>
            </p:txBody>
          </p:sp>
          <p:cxnSp>
            <p:nvCxnSpPr>
              <p:cNvPr id="59" name="直線コネクタ 58"/>
              <p:cNvCxnSpPr/>
              <p:nvPr/>
            </p:nvCxnSpPr>
            <p:spPr>
              <a:xfrm>
                <a:off x="3348565" y="4272228"/>
                <a:ext cx="182033" cy="93979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円/楕円 59"/>
              <p:cNvSpPr/>
              <p:nvPr/>
            </p:nvSpPr>
            <p:spPr>
              <a:xfrm>
                <a:off x="3421787" y="4094425"/>
                <a:ext cx="227828" cy="227828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1" name="直線コネクタ 60"/>
              <p:cNvCxnSpPr/>
              <p:nvPr/>
            </p:nvCxnSpPr>
            <p:spPr>
              <a:xfrm>
                <a:off x="3530598" y="4164766"/>
                <a:ext cx="177800" cy="9414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2" name="図 6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77630" y="4164766"/>
                <a:ext cx="905935" cy="1047261"/>
              </a:xfrm>
              <a:prstGeom prst="rect">
                <a:avLst/>
              </a:prstGeom>
            </p:spPr>
          </p:pic>
          <p:sp>
            <p:nvSpPr>
              <p:cNvPr id="64" name="円/楕円 63"/>
              <p:cNvSpPr/>
              <p:nvPr/>
            </p:nvSpPr>
            <p:spPr>
              <a:xfrm>
                <a:off x="3421787" y="5076558"/>
                <a:ext cx="227828" cy="227828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5" name="直線コネクタ 64"/>
              <p:cNvCxnSpPr/>
              <p:nvPr/>
            </p:nvCxnSpPr>
            <p:spPr>
              <a:xfrm flipH="1">
                <a:off x="3054016" y="5237428"/>
                <a:ext cx="705182" cy="851932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コネクタ 65"/>
              <p:cNvCxnSpPr/>
              <p:nvPr/>
            </p:nvCxnSpPr>
            <p:spPr>
              <a:xfrm>
                <a:off x="3054014" y="6294193"/>
                <a:ext cx="739051" cy="94701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コネクタ 66"/>
              <p:cNvCxnSpPr/>
              <p:nvPr/>
            </p:nvCxnSpPr>
            <p:spPr>
              <a:xfrm>
                <a:off x="1456265" y="5212028"/>
                <a:ext cx="547323" cy="810682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コネクタ 67"/>
              <p:cNvCxnSpPr/>
              <p:nvPr/>
            </p:nvCxnSpPr>
            <p:spPr>
              <a:xfrm flipH="1">
                <a:off x="1371598" y="6265863"/>
                <a:ext cx="631990" cy="165365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図形グループ 3"/>
            <p:cNvGrpSpPr/>
            <p:nvPr/>
          </p:nvGrpSpPr>
          <p:grpSpPr>
            <a:xfrm>
              <a:off x="5374131" y="4050723"/>
              <a:ext cx="3163241" cy="2531534"/>
              <a:chOff x="5201897" y="4202287"/>
              <a:chExt cx="3163241" cy="2531534"/>
            </a:xfrm>
          </p:grpSpPr>
          <p:pic>
            <p:nvPicPr>
              <p:cNvPr id="69" name="図 68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96391" y="4439353"/>
                <a:ext cx="2354622" cy="2294468"/>
              </a:xfrm>
              <a:prstGeom prst="rect">
                <a:avLst/>
              </a:prstGeom>
            </p:spPr>
          </p:pic>
          <p:sp>
            <p:nvSpPr>
              <p:cNvPr id="70" name="テキスト ボックス 69"/>
              <p:cNvSpPr txBox="1"/>
              <p:nvPr/>
            </p:nvSpPr>
            <p:spPr>
              <a:xfrm>
                <a:off x="5201897" y="4503730"/>
                <a:ext cx="12982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/>
                  <a:t>(</a:t>
                </a:r>
                <a:r>
                  <a:rPr lang="en-US" altLang="ja-JP" i="1" dirty="0" err="1"/>
                  <a:t>n</a:t>
                </a:r>
                <a:r>
                  <a:rPr lang="en-US" altLang="ja-JP" dirty="0" err="1"/>
                  <a:t>,</a:t>
                </a:r>
                <a:r>
                  <a:rPr lang="en-US" altLang="ja-JP" i="1" dirty="0" err="1"/>
                  <a:t>m</a:t>
                </a:r>
                <a:r>
                  <a:rPr lang="en-US" altLang="ja-JP" dirty="0"/>
                  <a:t>)=(</a:t>
                </a:r>
                <a:r>
                  <a:rPr kumimoji="1" lang="en-US" altLang="ja-JP" dirty="0"/>
                  <a:t>6,4)</a:t>
                </a:r>
                <a:endParaRPr kumimoji="1" lang="ja-JP" altLang="en-US" dirty="0"/>
              </a:p>
            </p:txBody>
          </p:sp>
          <p:pic>
            <p:nvPicPr>
              <p:cNvPr id="71" name="図 70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46975" y="4202287"/>
                <a:ext cx="918163" cy="1057724"/>
              </a:xfrm>
              <a:prstGeom prst="rect">
                <a:avLst/>
              </a:prstGeom>
            </p:spPr>
          </p:pic>
        </p:grpSp>
        <p:sp>
          <p:nvSpPr>
            <p:cNvPr id="6" name="正方形/長方形 5"/>
            <p:cNvSpPr/>
            <p:nvPr/>
          </p:nvSpPr>
          <p:spPr>
            <a:xfrm>
              <a:off x="2183577" y="6448004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>
                  <a:solidFill>
                    <a:srgbClr val="FF0000"/>
                  </a:solidFill>
                </a:rPr>
                <a:t>金属</a:t>
              </a:r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6442146" y="6448004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>
                  <a:solidFill>
                    <a:srgbClr val="FF0000"/>
                  </a:solidFill>
                </a:rPr>
                <a:t>半導体</a:t>
              </a:r>
              <a:endParaRPr lang="ja-JP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6041-1EDA-E94D-86F3-DBBEB1D991AC}" type="slidenum">
              <a:rPr lang="ja-JP" altLang="en-US" smtClean="0"/>
              <a:pPr/>
              <a:t>4</a:t>
            </a:fld>
            <a:r>
              <a:rPr lang="en-US" altLang="ja-JP"/>
              <a:t>/31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570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 3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40458C"/>
              </a:solidFill>
              <a:latin typeface="Calibri"/>
              <a:ea typeface="ＭＳ Ｐゴシック" pitchFamily="-29" charset="-128"/>
              <a:cs typeface="Calibri"/>
            </a:endParaRP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609600" y="152400"/>
            <a:ext cx="7967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ja-JP" altLang="en-US" sz="3200" dirty="0">
                <a:solidFill>
                  <a:srgbClr val="000000"/>
                </a:solidFill>
                <a:cs typeface="Calibri"/>
              </a:rPr>
              <a:t>グラフェンの電子状態</a:t>
            </a:r>
            <a:endParaRPr kumimoji="0" lang="en-US" altLang="ja-JP" sz="3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/>
              <p:cNvSpPr/>
              <p:nvPr/>
            </p:nvSpPr>
            <p:spPr>
              <a:xfrm>
                <a:off x="3556727" y="924409"/>
                <a:ext cx="4291197" cy="12639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ja-JP" altLang="en-US" sz="2000" dirty="0">
                    <a:cs typeface="Calibri"/>
                  </a:rPr>
                  <a:t>ブロッホ関数（</a:t>
                </a:r>
                <a14:m>
                  <m:oMath xmlns:m="http://schemas.openxmlformats.org/officeDocument/2006/math">
                    <m:r>
                      <a:rPr lang="ja-JP" altLang="en-US" sz="2000" i="1" dirty="0" smtClean="0">
                        <a:latin typeface="Cambria Math" charset="0"/>
                        <a:cs typeface="Calibri"/>
                      </a:rPr>
                      <m:t>波数</m:t>
                    </m:r>
                    <m:acc>
                      <m:accPr>
                        <m:chr m:val="⃗"/>
                        <m:ctrlPr>
                          <a:rPr lang="ja-JP" altLang="en-US" sz="2000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accPr>
                      <m:e>
                        <m:r>
                          <a:rPr lang="en-US" altLang="ja-JP" sz="2000" i="1">
                            <a:latin typeface="Cambria Math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altLang="ja-JP" sz="2000" dirty="0">
                    <a:cs typeface="Calibri"/>
                  </a:rPr>
                  <a:t>, </a:t>
                </a:r>
                <a:r>
                  <a:rPr lang="ja-JP" altLang="en-US" sz="2000" dirty="0">
                    <a:cs typeface="Calibri"/>
                  </a:rPr>
                  <a:t>副格子</a:t>
                </a:r>
                <a14:m>
                  <m:oMath xmlns:m="http://schemas.openxmlformats.org/officeDocument/2006/math">
                    <m:r>
                      <a:rPr lang="en-US" altLang="ja-JP" sz="2000" i="1" smtClean="0"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altLang="ja-JP" sz="2000" dirty="0"/>
                  <a:t>=A, B</a:t>
                </a:r>
                <a:r>
                  <a:rPr lang="ja-JP" altLang="en-US" sz="2000" dirty="0">
                    <a:cs typeface="Calibri"/>
                  </a:rPr>
                  <a:t>）：</a:t>
                </a:r>
                <a:endParaRPr lang="en-US" altLang="ja-JP" sz="2000" dirty="0"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hr-HR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latin typeface="Cambria Math" charset="0"/>
                            </a:rPr>
                            <m:t>𝜎</m:t>
                          </m:r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hr-HR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hr-HR" altLang="ja-JP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000" i="1">
                                  <a:latin typeface="Cambria Math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  <m:r>
                        <a:rPr lang="en-US" altLang="ja-JP" sz="20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000" i="1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mr-IN" altLang="ja-JP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latin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mr-IN" altLang="ja-JP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mr-IN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000" i="1">
                                      <a:latin typeface="Cambria Math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𝜎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mr-IN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000" i="1">
                                  <a:latin typeface="Cambria Math" charset="0"/>
                                </a:rPr>
                                <m:t>𝑖</m:t>
                              </m:r>
                              <m:acc>
                                <m:accPr>
                                  <m:chr m:val="⃗"/>
                                  <m:ctrlPr>
                                    <a:rPr lang="hr-HR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000" i="1">
                                      <a:latin typeface="Cambria Math" charset="0"/>
                                    </a:rPr>
                                    <m:t>𝑘</m:t>
                                  </m:r>
                                </m:e>
                              </m:acc>
                              <m:r>
                                <a:rPr lang="en-US" altLang="ja-JP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altLang="ja-JP" sz="200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mr-IN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000" i="1">
                                          <a:latin typeface="Cambria Math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𝜎</m:t>
                                  </m:r>
                                </m:sub>
                              </m:sSub>
                            </m:sup>
                          </m:sSup>
                          <m:d>
                            <m:dPr>
                              <m:begChr m:val="|"/>
                              <m:endChr m:val=""/>
                              <m:ctrlPr>
                                <a:rPr lang="hr-HR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latin typeface="Cambria Math" charset="0"/>
                                </a:rPr>
                                <m:t>𝜎</m:t>
                              </m:r>
                            </m:e>
                          </m:d>
                          <m:d>
                            <m:dPr>
                              <m:begChr m:val=""/>
                              <m:endChr m:val="⟩"/>
                              <m:ctrlPr>
                                <a:rPr lang="hr-HR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mr-IN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000" i="1">
                                          <a:latin typeface="Cambria Math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𝜎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8" name="正方形/長方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727" y="924409"/>
                <a:ext cx="4291197" cy="1263936"/>
              </a:xfrm>
              <a:prstGeom prst="rect">
                <a:avLst/>
              </a:prstGeom>
              <a:blipFill rotWithShape="0">
                <a:blip r:embed="rId3"/>
                <a:stretch>
                  <a:fillRect l="-1420" t="-9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1" y="1033700"/>
            <a:ext cx="2504661" cy="17908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4787315" y="2271414"/>
                <a:ext cx="3813095" cy="698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charset="0"/>
                          </a:rPr>
                          <m:t>Σ</m:t>
                        </m:r>
                      </m:e>
                      <m:sub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mr-IN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>
                                    <a:latin typeface="Cambria Math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sub>
                        </m:sSub>
                      </m:sub>
                    </m:sSub>
                  </m:oMath>
                </a14:m>
                <a:r>
                  <a:rPr lang="ja-JP" altLang="en-US" dirty="0"/>
                  <a:t>：全ての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charset="0"/>
                      </a:rPr>
                      <m:t>𝜎</m:t>
                    </m:r>
                  </m:oMath>
                </a14:m>
                <a:r>
                  <a:rPr lang="ja-JP" altLang="en-US" dirty="0"/>
                  <a:t>原子の和</a:t>
                </a:r>
                <a:endParaRPr lang="en-US" altLang="ja-JP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hr-HR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charset="0"/>
                          </a:rPr>
                          <m:t>𝜎</m:t>
                        </m:r>
                      </m:e>
                    </m:d>
                    <m:d>
                      <m:dPr>
                        <m:begChr m:val=""/>
                        <m:endChr m:val="⟩"/>
                        <m:ctrlPr>
                          <a:rPr lang="hr-HR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mr-IN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>
                                    <a:latin typeface="Cambria Math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en-US" dirty="0"/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mr-IN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altLang="ja-JP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ja-JP" altLang="en-US" dirty="0"/>
                  <a:t>（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charset="0"/>
                      </a:rPr>
                      <m:t>𝜎</m:t>
                    </m:r>
                    <m:r>
                      <a:rPr lang="en-US" altLang="ja-JP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ja-JP" altLang="en-US" dirty="0"/>
                  <a:t>副格子）に局在する</a:t>
                </a:r>
                <a:r>
                  <a:rPr lang="en-US" altLang="ja-JP" dirty="0"/>
                  <a:t>π</a:t>
                </a:r>
                <a:r>
                  <a:rPr lang="ja-JP" altLang="en-US" dirty="0"/>
                  <a:t>軌道</a:t>
                </a: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315" y="2271414"/>
                <a:ext cx="3813095" cy="698974"/>
              </a:xfrm>
              <a:prstGeom prst="rect">
                <a:avLst/>
              </a:prstGeom>
              <a:blipFill rotWithShape="0">
                <a:blip r:embed="rId5"/>
                <a:stretch>
                  <a:fillRect l="-8786" t="-19298" r="-319" b="-964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正方形/長方形 52"/>
              <p:cNvSpPr/>
              <p:nvPr/>
            </p:nvSpPr>
            <p:spPr>
              <a:xfrm>
                <a:off x="54959" y="2445884"/>
                <a:ext cx="1678216" cy="8903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mr-IN" altLang="ja-JP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1600" i="1">
                                <a:latin typeface="Cambria Math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altLang="ja-JP" sz="16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altLang="ja-JP" sz="1600" i="1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mr-IN" altLang="ja-JP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altLang="ja-JP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mr-IN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ja-JP" sz="1600" i="1">
                                    <a:latin typeface="Cambria Math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ja-JP" sz="1600" i="1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ja-JP" sz="1600" i="1">
                            <a:latin typeface="Cambria Math" charset="0"/>
                          </a:rPr>
                          <m:t>,</m:t>
                        </m:r>
                        <m:f>
                          <m:fPr>
                            <m:ctrlPr>
                              <a:rPr lang="mr-IN" altLang="ja-JP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1600" i="1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1600" i="1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ja-JP" sz="1600" i="1">
                        <a:latin typeface="Cambria Math" charset="0"/>
                      </a:rPr>
                      <m:t>𝑎</m:t>
                    </m:r>
                  </m:oMath>
                </a14:m>
                <a:r>
                  <a:rPr lang="en-US" altLang="ja-JP" sz="1600" dirty="0"/>
                  <a:t>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mr-IN" altLang="ja-JP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1600" i="1">
                                <a:latin typeface="Cambria Math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altLang="ja-JP" sz="1600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altLang="ja-JP" sz="1600" i="1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mr-IN" altLang="ja-JP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altLang="ja-JP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mr-IN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ja-JP" sz="1600" i="1">
                                    <a:latin typeface="Cambria Math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ja-JP" sz="1600" i="1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ja-JP" sz="1600" i="1">
                            <a:latin typeface="Cambria Math" charset="0"/>
                          </a:rPr>
                          <m:t>,−</m:t>
                        </m:r>
                        <m:f>
                          <m:fPr>
                            <m:ctrlPr>
                              <a:rPr lang="mr-IN" altLang="ja-JP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1600" i="1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1600" i="1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ja-JP" sz="1600" i="1">
                        <a:latin typeface="Cambria Math" charset="0"/>
                      </a:rPr>
                      <m:t>𝑎</m:t>
                    </m:r>
                  </m:oMath>
                </a14:m>
                <a:r>
                  <a:rPr lang="en-US" altLang="ja-JP" sz="1600" dirty="0"/>
                  <a:t>.</a:t>
                </a:r>
              </a:p>
            </p:txBody>
          </p:sp>
        </mc:Choice>
        <mc:Fallback xmlns="">
          <p:sp>
            <p:nvSpPr>
              <p:cNvPr id="53" name="正方形/長方形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9" y="2445884"/>
                <a:ext cx="1678216" cy="890372"/>
              </a:xfrm>
              <a:prstGeom prst="rect">
                <a:avLst/>
              </a:prstGeom>
              <a:blipFill rotWithShape="0">
                <a:blip r:embed="rId11"/>
                <a:stretch>
                  <a:fillRect t="-20548" b="-20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図形グループ 6"/>
          <p:cNvGrpSpPr/>
          <p:nvPr/>
        </p:nvGrpSpPr>
        <p:grpSpPr>
          <a:xfrm>
            <a:off x="659961" y="3640284"/>
            <a:ext cx="7891849" cy="3135249"/>
            <a:chOff x="659961" y="3640284"/>
            <a:chExt cx="7891849" cy="3135249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61" y="3640284"/>
              <a:ext cx="2504663" cy="179083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正方形/長方形 45"/>
                <p:cNvSpPr/>
                <p:nvPr/>
              </p:nvSpPr>
              <p:spPr>
                <a:xfrm>
                  <a:off x="3532877" y="3902616"/>
                  <a:ext cx="4831899" cy="5091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2000" dirty="0">
                      <a:cs typeface="Calibri"/>
                    </a:rPr>
                    <a:t>最近接近似：</a:t>
                  </a:r>
                  <a14:m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ja-JP" alt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ja-JP" sz="2400" b="0" i="0" smtClean="0">
                              <a:latin typeface="Cambria Math" charset="0"/>
                            </a:rPr>
                            <m:t>A</m:t>
                          </m:r>
                        </m:e>
                        <m:e>
                          <m:r>
                            <a:rPr lang="en-US" altLang="ja-JP" sz="2400" b="0" i="1" smtClean="0">
                              <a:latin typeface="Cambria Math" charset="0"/>
                            </a:rPr>
                            <m:t>𝐻</m:t>
                          </m:r>
                        </m:e>
                        <m:e>
                          <m:r>
                            <m:rPr>
                              <m:nor/>
                            </m:rPr>
                            <a:rPr lang="en-US" altLang="ja-JP" sz="2400" i="0" smtClean="0">
                              <a:latin typeface="Cambria Math" charset="0"/>
                            </a:rPr>
                            <m:t>B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mr-IN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000" i="1">
                                      <a:latin typeface="Cambria Math" charset="0"/>
                                    </a:rPr>
                                    <m:t>𝛿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2000" i="1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ja-JP" sz="2400" b="0" i="1" smtClean="0">
                          <a:latin typeface="Cambria Math" charset="0"/>
                        </a:rPr>
                        <m:t>=</m:t>
                      </m:r>
                      <m:r>
                        <a:rPr lang="en-US" altLang="ja-JP" sz="2400" b="0" i="1" smtClean="0">
                          <a:latin typeface="Cambria Math" charset="0"/>
                        </a:rPr>
                        <m:t>𝑡</m:t>
                      </m:r>
                      <m:r>
                        <a:rPr lang="en-US" altLang="ja-JP" sz="2400" b="0" i="1" smtClean="0">
                          <a:latin typeface="Cambria Math" charset="0"/>
                        </a:rPr>
                        <m:t>  </m:t>
                      </m:r>
                      <m:r>
                        <a:rPr lang="en-US" altLang="ja-JP" sz="2400" b="0" i="1" smtClean="0">
                          <a:latin typeface="Cambria Math" charset="0"/>
                        </a:rPr>
                        <m:t>（</m:t>
                      </m:r>
                      <m:r>
                        <a:rPr lang="en-US" altLang="ja-JP" sz="2400" b="0" i="1" smtClean="0">
                          <a:latin typeface="Cambria Math" charset="0"/>
                        </a:rPr>
                        <m:t>≈−3</m:t>
                      </m:r>
                    </m:oMath>
                  </a14:m>
                  <a:r>
                    <a:rPr lang="en-US" altLang="ja-JP" sz="2000" dirty="0">
                      <a:cs typeface="Calibri"/>
                    </a:rPr>
                    <a:t>eV</a:t>
                  </a:r>
                  <a:r>
                    <a:rPr lang="ja-JP" altLang="en-US" sz="2000" dirty="0">
                      <a:cs typeface="Calibri"/>
                    </a:rPr>
                    <a:t>）</a:t>
                  </a:r>
                  <a:endParaRPr lang="en-US" altLang="ja-JP" sz="2000" dirty="0"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46" name="正方形/長方形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2877" y="3902616"/>
                  <a:ext cx="4831899" cy="509178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389" r="-1136" b="-1428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正方形/長方形 13"/>
                <p:cNvSpPr/>
                <p:nvPr/>
              </p:nvSpPr>
              <p:spPr>
                <a:xfrm>
                  <a:off x="5232312" y="5873106"/>
                  <a:ext cx="3319498" cy="90242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 smtClean="0">
                            <a:latin typeface="Cambria Math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hr-HR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</m:acc>
                          </m:e>
                        </m:d>
                        <m:r>
                          <a:rPr lang="en-US" altLang="ja-JP" b="0" i="1" smtClean="0">
                            <a:latin typeface="Cambria Math" charset="0"/>
                          </a:rPr>
                          <m:t>=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ja-JP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ja-JP" b="0" i="0" smtClean="0">
                                <a:latin typeface="Cambria Math" charset="0"/>
                              </a:rPr>
                              <m:t>A</m:t>
                            </m:r>
                            <m:acc>
                              <m:accPr>
                                <m:chr m:val="⃗"/>
                                <m:ctrlPr>
                                  <a:rPr lang="hr-HR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</m:acc>
                          </m:e>
                          <m:e>
                            <m:r>
                              <a:rPr lang="en-US" altLang="ja-JP" i="1">
                                <a:latin typeface="Cambria Math" charset="0"/>
                              </a:rPr>
                              <m:t>𝐻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ja-JP" b="0" i="0" smtClean="0">
                                <a:latin typeface="Cambria Math" charset="0"/>
                              </a:rPr>
                              <m:t>B</m:t>
                            </m:r>
                            <m:acc>
                              <m:accPr>
                                <m:chr m:val="⃗"/>
                                <m:ctrlPr>
                                  <a:rPr lang="hr-HR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</m:acc>
                          </m:e>
                        </m:d>
                        <m:r>
                          <a:rPr lang="en-US" altLang="ja-JP" b="0" i="1" smtClean="0">
                            <a:latin typeface="Cambria Math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is-I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ja-JP" b="0" i="1" smtClean="0">
                                <a:latin typeface="Cambria Math" charset="0"/>
                              </a:rPr>
                              <m:t>𝑗</m:t>
                            </m:r>
                            <m:r>
                              <a:rPr lang="en-US" altLang="ja-JP" b="0" i="1" smtClean="0">
                                <a:latin typeface="Cambria Math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ja-JP" b="0" i="1" smtClean="0">
                                <a:latin typeface="Cambria Math" charset="0"/>
                              </a:rPr>
                              <m:t>3</m:t>
                            </m:r>
                          </m:sup>
                          <m:e>
                            <m:sSup>
                              <m:sSupPr>
                                <m:ctrlPr>
                                  <a:rPr lang="mr-IN" altLang="ja-JP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b="0" i="1" smtClean="0">
                                    <a:latin typeface="Cambria Math" charset="0"/>
                                  </a:rPr>
                                  <m:t>𝑡</m:t>
                                </m:r>
                                <m:r>
                                  <a:rPr lang="en-US" altLang="ja-JP" i="1">
                                    <a:latin typeface="Cambria Math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 charset="0"/>
                                  </a:rPr>
                                  <m:t>𝑖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hr-HR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i="1">
                                        <a:latin typeface="Cambria Math" charset="0"/>
                                      </a:rPr>
                                      <m:t>𝑘</m:t>
                                    </m:r>
                                  </m:e>
                                </m:acc>
                                <m:r>
                                  <a:rPr lang="en-US" altLang="ja-JP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mr-IN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ja-JP" b="0" i="1" smtClean="0">
                                            <a:latin typeface="Cambria Math" charset="0"/>
                                          </a:rPr>
                                          <m:t>𝛿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ja-JP" b="0" i="1" smtClean="0">
                                        <a:latin typeface="Cambria Math" charset="0"/>
                                      </a:rPr>
                                      <m:t>𝑗</m:t>
                                    </m:r>
                                  </m:sub>
                                </m:sSub>
                              </m:sup>
                            </m:sSup>
                          </m:e>
                        </m:nary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14" name="正方形/長方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2312" y="5873106"/>
                  <a:ext cx="3319498" cy="90242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テキスト ボックス 14"/>
                <p:cNvSpPr txBox="1"/>
                <p:nvPr/>
              </p:nvSpPr>
              <p:spPr>
                <a:xfrm>
                  <a:off x="3857548" y="4443226"/>
                  <a:ext cx="3239990" cy="432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dirty="0"/>
                    <a:t>固有値方程式：</a:t>
                  </a:r>
                  <a14:m>
                    <m:oMath xmlns:m="http://schemas.openxmlformats.org/officeDocument/2006/math">
                      <m:r>
                        <a:rPr lang="en-US" altLang="ja-JP" i="1">
                          <a:latin typeface="Cambria Math" charset="0"/>
                        </a:rPr>
                        <m:t>𝐻</m:t>
                      </m:r>
                      <m:d>
                        <m:dPr>
                          <m:ctrlPr>
                            <a:rPr lang="mr-IN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hr-HR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  <m:acc>
                        <m:accPr>
                          <m:chr m:val="⃗"/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i="1">
                              <a:latin typeface="Cambria Math" charset="0"/>
                            </a:rPr>
                            <m:t>𝑐</m:t>
                          </m:r>
                        </m:e>
                      </m:acc>
                      <m:r>
                        <a:rPr lang="en-US" altLang="ja-JP" b="0" i="1" smtClean="0">
                          <a:latin typeface="Cambria Math" charset="0"/>
                        </a:rPr>
                        <m:t>=</m:t>
                      </m:r>
                      <m:r>
                        <a:rPr lang="en-US" altLang="ja-JP" i="1">
                          <a:latin typeface="Cambria Math" charset="0"/>
                        </a:rPr>
                        <m:t>𝜀</m:t>
                      </m:r>
                      <m:d>
                        <m:dPr>
                          <m:ctrlPr>
                            <a:rPr lang="mr-IN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hr-HR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  <m:acc>
                        <m:accPr>
                          <m:chr m:val="⃗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i="1">
                              <a:latin typeface="Cambria Math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kumimoji="1" lang="en-US" altLang="ja-JP" dirty="0"/>
                    <a:t>,</a:t>
                  </a:r>
                </a:p>
              </p:txBody>
            </p:sp>
          </mc:Choice>
          <mc:Fallback xmlns="">
            <p:sp>
              <p:nvSpPr>
                <p:cNvPr id="15" name="テキスト ボックス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7548" y="4443226"/>
                  <a:ext cx="3239990" cy="432554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1695" t="-2817" r="-6780" b="-1831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正方形/長方形 48"/>
                <p:cNvSpPr/>
                <p:nvPr/>
              </p:nvSpPr>
              <p:spPr>
                <a:xfrm>
                  <a:off x="973324" y="5510631"/>
                  <a:ext cx="1920398" cy="113915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1600" i="1">
                                  <a:latin typeface="Cambria Math" charset="0"/>
                                </a:rPr>
                                <m:t>𝛿</m:t>
                              </m:r>
                            </m:e>
                          </m:acc>
                        </m:e>
                        <m:sub>
                          <m:r>
                            <a:rPr lang="en-US" altLang="ja-JP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16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6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1600" b="0" i="1" smtClean="0">
                              <a:latin typeface="Cambria Math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mr-IN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mr-IN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1600" i="1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1600" b="0" i="1" smtClean="0"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mr-IN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1600" i="1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altLang="ja-JP" sz="1600" b="0" i="1" dirty="0">
                      <a:latin typeface="Cambria Math" charset="0"/>
                    </a:rPr>
                    <a:t>,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1600" i="1">
                                  <a:latin typeface="Cambria Math" charset="0"/>
                                </a:rPr>
                                <m:t>𝛿</m:t>
                              </m:r>
                            </m:e>
                          </m:acc>
                        </m:e>
                        <m:sub>
                          <m:r>
                            <a:rPr lang="en-US" altLang="ja-JP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16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altLang="ja-JP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600" i="1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1600" i="1">
                              <a:latin typeface="Cambria Math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mr-IN" altLang="ja-JP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mr-IN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1600" i="1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16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1600" b="0" i="1" smtClean="0">
                              <a:latin typeface="Cambria Math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mr-IN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1600" i="1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16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altLang="ja-JP" sz="1600" i="1" dirty="0">
                      <a:latin typeface="Cambria Math" charset="0"/>
                    </a:rPr>
                    <a:t>,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1600" i="1">
                                  <a:latin typeface="Cambria Math" charset="0"/>
                                </a:rPr>
                                <m:t>𝛿</m:t>
                              </m:r>
                            </m:e>
                          </m:acc>
                        </m:e>
                        <m:sub>
                          <m:r>
                            <a:rPr lang="en-US" altLang="ja-JP" sz="16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altLang="ja-JP" sz="16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altLang="ja-JP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600" i="1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1600" i="1">
                              <a:latin typeface="Cambria Math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mr-IN" altLang="ja-JP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b="0" i="1" smtClean="0">
                                  <a:latin typeface="Cambria Math" charset="0"/>
                                </a:rPr>
                                <m:t>−2</m:t>
                              </m:r>
                              <m:acc>
                                <m:accPr>
                                  <m:chr m:val="⃗"/>
                                  <m:ctrlPr>
                                    <a:rPr lang="mr-IN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1600" i="1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16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1600" i="1"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mr-IN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1600" i="1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16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altLang="ja-JP" sz="1600" dirty="0"/>
                    <a:t>.</a:t>
                  </a:r>
                  <a:endParaRPr lang="ja-JP" altLang="en-US" sz="1600" dirty="0"/>
                </a:p>
              </p:txBody>
            </p:sp>
          </mc:Choice>
          <mc:Fallback xmlns="">
            <p:sp>
              <p:nvSpPr>
                <p:cNvPr id="49" name="正方形/長方形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324" y="5510631"/>
                  <a:ext cx="1920398" cy="1139158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t="-3209" r="-635" b="-160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図形グループ 5"/>
            <p:cNvGrpSpPr/>
            <p:nvPr/>
          </p:nvGrpSpPr>
          <p:grpSpPr>
            <a:xfrm>
              <a:off x="4034672" y="4850729"/>
              <a:ext cx="3094071" cy="1200077"/>
              <a:chOff x="4049302" y="4858044"/>
              <a:chExt cx="3094071" cy="12000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正方形/長方形 2"/>
                  <p:cNvSpPr/>
                  <p:nvPr/>
                </p:nvSpPr>
                <p:spPr>
                  <a:xfrm>
                    <a:off x="5342046" y="4858044"/>
                    <a:ext cx="1801327" cy="114614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altLang="ja-JP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mr-IN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d>
                                        <m:dPr>
                                          <m:begChr m:val="|"/>
                                          <m:endChr m:val=""/>
                                          <m:ctrlPr>
                                            <a:rPr lang="hr-HR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n-US" altLang="ja-JP">
                                              <a:latin typeface="Cambria Math" charset="0"/>
                                            </a:rPr>
                                            <m:t>A</m:t>
                                          </m:r>
                                        </m:e>
                                      </m:d>
                                      <m:d>
                                        <m:dPr>
                                          <m:begChr m:val=""/>
                                          <m:endChr m:val="⟩"/>
                                          <m:ctrlPr>
                                            <a:rPr lang="hr-HR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hr-HR" altLang="ja-JP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ja-JP" i="1">
                                                  <a:latin typeface="Cambria Math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e>
                                      <m:d>
                                        <m:dPr>
                                          <m:begChr m:val="|"/>
                                          <m:endChr m:val=""/>
                                          <m:ctrlPr>
                                            <a:rPr lang="hr-HR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n-US" altLang="ja-JP">
                                              <a:latin typeface="Cambria Math" charset="0"/>
                                            </a:rPr>
                                            <m:t>B</m:t>
                                          </m:r>
                                        </m:e>
                                      </m:d>
                                      <m:d>
                                        <m:dPr>
                                          <m:begChr m:val=""/>
                                          <m:endChr m:val="⟩"/>
                                          <m:ctrlPr>
                                            <a:rPr lang="hr-HR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hr-HR" altLang="ja-JP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ja-JP" i="1">
                                                  <a:latin typeface="Cambria Math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mr-IN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mr-IN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ja-JP" i="1">
                                              <a:latin typeface="Cambria Math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ja-JP" i="1">
                                              <a:latin typeface="Cambria Math" charset="0"/>
                                            </a:rPr>
                                            <m:t>𝑓</m:t>
                                          </m:r>
                                          <m:r>
                                            <a:rPr lang="en-US" altLang="ja-JP" i="1">
                                              <a:latin typeface="Cambria Math" charset="0"/>
                                            </a:rPr>
                                            <m:t>(</m:t>
                                          </m:r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hr-HR" altLang="ja-JP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ja-JP" i="1">
                                                  <a:latin typeface="Cambria Math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</m:acc>
                                          <m:r>
                                            <a:rPr lang="en-US" altLang="ja-JP" i="1">
                                              <a:latin typeface="Cambria Math" charset="0"/>
                                            </a:rPr>
                                            <m:t>)</m:t>
                                          </m:r>
                                          <m:r>
                                            <a:rPr lang="ja-JP" altLang="en-US" i="1">
                                              <a:latin typeface="Cambria Math" charset="0"/>
                                            </a:rPr>
                                            <m:t> 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ja-JP" i="1">
                                                  <a:latin typeface="Cambria Math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ja-JP" i="1">
                                                  <a:latin typeface="Cambria Math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p>
                                          <m:r>
                                            <a:rPr lang="en-US" altLang="ja-JP" i="1">
                                              <a:latin typeface="Cambria Math" charset="0"/>
                                            </a:rPr>
                                            <m:t>(</m:t>
                                          </m:r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hr-HR" altLang="ja-JP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ja-JP" i="1">
                                                  <a:latin typeface="Cambria Math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</m:acc>
                                          <m:r>
                                            <a:rPr lang="en-US" altLang="ja-JP" i="1">
                                              <a:latin typeface="Cambria Math" charset="0"/>
                                            </a:rPr>
                                            <m:t>)</m:t>
                                          </m:r>
                                        </m:e>
                                        <m:e>
                                          <m:r>
                                            <a:rPr lang="en-US" altLang="ja-JP" i="1">
                                              <a:latin typeface="Cambria Math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mr>
                          </m:m>
                        </m:oMath>
                      </m:oMathPara>
                    </a14:m>
                    <a:endParaRPr lang="ja-JP" altLang="en-US" dirty="0"/>
                  </a:p>
                </p:txBody>
              </p:sp>
            </mc:Choice>
            <mc:Fallback xmlns="">
              <p:sp>
                <p:nvSpPr>
                  <p:cNvPr id="3" name="正方形/長方形 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2046" y="4858044"/>
                    <a:ext cx="1801327" cy="1146148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正方形/長方形 3"/>
                  <p:cNvSpPr/>
                  <p:nvPr/>
                </p:nvSpPr>
                <p:spPr>
                  <a:xfrm>
                    <a:off x="4049302" y="5433115"/>
                    <a:ext cx="990592" cy="432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i="1">
                              <a:latin typeface="Cambria Math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mr-IN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hr-HR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</m:d>
                          <m:r>
                            <a:rPr lang="en-US" altLang="ja-JP" i="1">
                              <a:latin typeface="Cambria Math" charset="0"/>
                            </a:rPr>
                            <m:t>=</m:t>
                          </m:r>
                        </m:oMath>
                      </m:oMathPara>
                    </a14:m>
                    <a:endParaRPr lang="en-US" altLang="ja-JP" dirty="0"/>
                  </a:p>
                </p:txBody>
              </p:sp>
            </mc:Choice>
            <mc:Fallback xmlns="">
              <p:sp>
                <p:nvSpPr>
                  <p:cNvPr id="4" name="正方形/長方形 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49302" y="5433115"/>
                    <a:ext cx="990592" cy="432554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正方形/長方形 4"/>
                  <p:cNvSpPr/>
                  <p:nvPr/>
                </p:nvSpPr>
                <p:spPr>
                  <a:xfrm>
                    <a:off x="4870948" y="5245526"/>
                    <a:ext cx="671209" cy="81259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⟨"/>
                                    <m:endChr m:val=""/>
                                    <m:ctrlPr>
                                      <a:rPr lang="mr-IN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ja-JP">
                                        <a:latin typeface="Cambria Math" charset="0"/>
                                      </a:rPr>
                                      <m:t>A</m:t>
                                    </m:r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hr-HR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hr-HR" altLang="ja-JP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ja-JP" i="1">
                                                <a:latin typeface="Cambria Math" charset="0"/>
                                              </a:rPr>
                                              <m:t>𝑘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</m:d>
                              </m:e>
                            </m:mr>
                            <m:mr>
                              <m:e>
                                <m:d>
                                  <m:dPr>
                                    <m:begChr m:val="⟨"/>
                                    <m:endChr m:val=""/>
                                    <m:ctrlPr>
                                      <a:rPr lang="mr-IN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ja-JP">
                                        <a:latin typeface="Cambria Math" charset="0"/>
                                      </a:rPr>
                                      <m:t>B</m:t>
                                    </m:r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hr-HR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hr-HR" altLang="ja-JP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ja-JP" i="1">
                                                <a:latin typeface="Cambria Math" charset="0"/>
                                              </a:rPr>
                                              <m:t>𝑘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</m:d>
                              </m:e>
                            </m:mr>
                          </m:m>
                        </m:oMath>
                      </m:oMathPara>
                    </a14:m>
                    <a:endParaRPr lang="ja-JP" altLang="en-US" dirty="0"/>
                  </a:p>
                </p:txBody>
              </p:sp>
            </mc:Choice>
            <mc:Fallback xmlns="">
              <p:sp>
                <p:nvSpPr>
                  <p:cNvPr id="5" name="正方形/長方形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70948" y="5245526"/>
                    <a:ext cx="671209" cy="812595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6041-1EDA-E94D-86F3-DBBEB1D991AC}" type="slidenum">
              <a:rPr lang="ja-JP" altLang="en-US" smtClean="0"/>
              <a:pPr/>
              <a:t>5</a:t>
            </a:fld>
            <a:r>
              <a:rPr lang="en-US" altLang="ja-JP"/>
              <a:t>/31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77035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 3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40458C"/>
              </a:solidFill>
              <a:latin typeface="Calibri"/>
              <a:ea typeface="ＭＳ Ｐゴシック" pitchFamily="-29" charset="-128"/>
              <a:cs typeface="Calibri"/>
            </a:endParaRP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609600" y="152400"/>
            <a:ext cx="7967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ja-JP" altLang="en-US" sz="3200" dirty="0">
                <a:solidFill>
                  <a:srgbClr val="000000"/>
                </a:solidFill>
                <a:cs typeface="Calibri"/>
              </a:rPr>
              <a:t>ディラックコーン</a:t>
            </a:r>
            <a:r>
              <a:rPr lang="en-US" altLang="ja-JP" sz="3200" dirty="0">
                <a:solidFill>
                  <a:srgbClr val="000000"/>
                </a:solidFill>
                <a:cs typeface="Calibri"/>
              </a:rPr>
              <a:t> @ K/K’</a:t>
            </a:r>
            <a:endParaRPr kumimoji="0" lang="en-US" altLang="ja-JP" sz="3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1548430" y="2517897"/>
                <a:ext cx="1857816" cy="851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1600" i="1">
                              <a:latin typeface="Cambria Math" charset="0"/>
                            </a:rPr>
                            <m:t>𝐾</m:t>
                          </m:r>
                        </m:e>
                      </m:acc>
                      <m:r>
                        <a:rPr lang="en-US" altLang="ja-JP" sz="16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6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1600" b="0" i="1" smtClean="0">
                              <a:latin typeface="Cambria Math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mr-IN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b="0" i="1" smtClean="0"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mr-IN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1600" b="0" i="1" smtClean="0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1600" b="0" i="1" smtClean="0"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mr-IN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1600" b="0" i="1" smtClean="0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ja-JP" sz="1600" b="0" i="1" smtClean="0">
                          <a:latin typeface="Cambria Math" charset="0"/>
                        </a:rPr>
                        <m:t>, </m:t>
                      </m:r>
                    </m:oMath>
                  </m:oMathPara>
                </a14:m>
                <a:endParaRPr lang="en-US" altLang="ja-JP" sz="1600" b="0" i="1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1600" i="1">
                              <a:latin typeface="Cambria Math" charset="0"/>
                            </a:rPr>
                            <m:t>𝐾</m:t>
                          </m:r>
                          <m:r>
                            <a:rPr lang="en-US" altLang="ja-JP" sz="1600" b="0" i="1" smtClean="0">
                              <a:latin typeface="Cambria Math" charset="0"/>
                            </a:rPr>
                            <m:t>′</m:t>
                          </m:r>
                        </m:e>
                      </m:acc>
                      <m:r>
                        <a:rPr lang="en-US" altLang="ja-JP" sz="1600" i="1">
                          <a:latin typeface="Cambria Math" charset="0"/>
                        </a:rPr>
                        <m:t>=</m:t>
                      </m:r>
                      <m:r>
                        <a:rPr lang="en-US" altLang="ja-JP" sz="1600" b="0" i="1" smtClean="0">
                          <a:latin typeface="Cambria Math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1600" i="1">
                              <a:latin typeface="Cambria Math" charset="0"/>
                            </a:rPr>
                            <m:t>𝐾</m:t>
                          </m:r>
                        </m:e>
                      </m:acc>
                    </m:oMath>
                  </m:oMathPara>
                </a14:m>
                <a:endParaRPr lang="en-US" altLang="ja-JP" sz="1600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430" y="2517897"/>
                <a:ext cx="1857816" cy="85145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4" y="1182593"/>
            <a:ext cx="1524409" cy="21936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1548430" y="1319393"/>
                <a:ext cx="1675792" cy="4004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mr-IN" altLang="ja-JP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1600" b="0" i="1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altLang="ja-JP" sz="16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mr-IN" altLang="ja-JP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1600" i="1">
                                  <a:latin typeface="Cambria Math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US" altLang="ja-JP" sz="1600" b="0" i="1" smtClean="0">
                              <a:latin typeface="Cambria Math" charset="0"/>
                            </a:rPr>
                            <m:t>𝑗</m:t>
                          </m:r>
                        </m:sub>
                      </m:sSub>
                      <m:r>
                        <a:rPr lang="en-US" altLang="ja-JP" sz="1600" b="0" i="1" smtClean="0">
                          <a:latin typeface="Cambria Math" charset="0"/>
                        </a:rPr>
                        <m:t>=2</m:t>
                      </m:r>
                      <m:r>
                        <a:rPr lang="en-US" altLang="ja-JP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𝜋</m:t>
                      </m:r>
                      <m:sSub>
                        <m:sSubPr>
                          <m:ctrlPr>
                            <a:rPr lang="en-US" altLang="ja-JP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ja-JP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430" y="1319393"/>
                <a:ext cx="1675792" cy="400431"/>
              </a:xfrm>
              <a:prstGeom prst="rect">
                <a:avLst/>
              </a:prstGeom>
              <a:blipFill rotWithShape="0">
                <a:blip r:embed="rId5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4639284" y="1088941"/>
                <a:ext cx="2370072" cy="1390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altLang="ja-JP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1600" b="0" i="1" smtClean="0">
                              <a:latin typeface="Cambria Math" charset="0"/>
                            </a:rPr>
                            <m:t>𝐾</m:t>
                          </m:r>
                        </m:e>
                      </m:acc>
                      <m:r>
                        <a:rPr lang="en-US" altLang="ja-JP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altLang="ja-JP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mr-IN" altLang="ja-JP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1600" i="1">
                                  <a:latin typeface="Cambria Math" charset="0"/>
                                </a:rPr>
                                <m:t>𝛿</m:t>
                              </m:r>
                            </m:e>
                          </m:acc>
                        </m:e>
                        <m:sub>
                          <m:r>
                            <a:rPr lang="en-US" altLang="ja-JP" sz="1600" i="1">
                              <a:latin typeface="Cambria Math" charset="0"/>
                            </a:rPr>
                            <m:t>𝑗</m:t>
                          </m:r>
                        </m:sub>
                      </m:sSub>
                      <m:r>
                        <a:rPr lang="en-US" altLang="ja-JP" sz="1600" i="1"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altLang="ja-JP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sz="1600" i="1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sz="1600" i="1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altLang="ja-JP" sz="1600" i="1">
                                    <a:latin typeface="Cambria Math" charset="0"/>
                                  </a:rPr>
                                  <m:t>𝑗</m:t>
                                </m:r>
                                <m:r>
                                  <a:rPr lang="en-US" altLang="ja-JP" sz="1600" i="1">
                                    <a:latin typeface="Cambria Math" charset="0"/>
                                  </a:rPr>
                                  <m:t>=1)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1600" i="1">
                                    <a:latin typeface="Cambria Math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mr-IN" altLang="ja-JP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sz="16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  <m:r>
                                      <a:rPr lang="en-US" altLang="ja-JP" sz="16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altLang="ja-JP" sz="1600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ja-JP" sz="1600" i="1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altLang="ja-JP" sz="1600" i="1">
                                    <a:latin typeface="Cambria Math" charset="0"/>
                                  </a:rPr>
                                  <m:t>𝑗</m:t>
                                </m:r>
                                <m:r>
                                  <a:rPr lang="en-US" altLang="ja-JP" sz="1600" i="1">
                                    <a:latin typeface="Cambria Math" charset="0"/>
                                  </a:rPr>
                                  <m:t>=2)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mr-IN" altLang="ja-JP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sz="16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  <m:r>
                                      <a:rPr lang="en-US" altLang="ja-JP" sz="16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altLang="ja-JP" sz="1600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ja-JP" sz="1600" i="1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altLang="ja-JP" sz="1600" i="1">
                                    <a:latin typeface="Cambria Math" charset="0"/>
                                  </a:rPr>
                                  <m:t>𝑗</m:t>
                                </m:r>
                                <m:r>
                                  <a:rPr lang="en-US" altLang="ja-JP" sz="1600" i="1">
                                    <a:latin typeface="Cambria Math" charset="0"/>
                                  </a:rPr>
                                  <m:t>=3)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ja-JP" sz="1600" dirty="0"/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284" y="1088941"/>
                <a:ext cx="2370072" cy="139044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/>
          <p:cNvSpPr txBox="1"/>
          <p:nvPr/>
        </p:nvSpPr>
        <p:spPr>
          <a:xfrm>
            <a:off x="677893" y="813261"/>
            <a:ext cx="2079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2D</a:t>
            </a:r>
            <a:r>
              <a:rPr kumimoji="1" lang="ja-JP" altLang="en-US" dirty="0"/>
              <a:t>ブリルアンゾーン</a:t>
            </a:r>
          </a:p>
        </p:txBody>
      </p:sp>
      <p:grpSp>
        <p:nvGrpSpPr>
          <p:cNvPr id="21" name="図形グループ 20"/>
          <p:cNvGrpSpPr/>
          <p:nvPr/>
        </p:nvGrpSpPr>
        <p:grpSpPr>
          <a:xfrm>
            <a:off x="272564" y="3640967"/>
            <a:ext cx="5444611" cy="3171411"/>
            <a:chOff x="677893" y="4024330"/>
            <a:chExt cx="5444611" cy="31714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/>
                <p:cNvSpPr txBox="1"/>
                <p:nvPr/>
              </p:nvSpPr>
              <p:spPr>
                <a:xfrm>
                  <a:off x="677893" y="4024330"/>
                  <a:ext cx="5444611" cy="16209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/>
                    <a:t>K , K’</a:t>
                  </a:r>
                  <a:r>
                    <a:rPr lang="ja-JP" altLang="en-US" dirty="0"/>
                    <a:t> </a:t>
                  </a:r>
                  <a14:m>
                    <m:oMath xmlns:m="http://schemas.openxmlformats.org/officeDocument/2006/math">
                      <m:r>
                        <a:rPr lang="ja-JP" altLang="en-US" i="1" dirty="0">
                          <a:latin typeface="Cambria Math" charset="0"/>
                        </a:rPr>
                        <m:t>（</m:t>
                      </m:r>
                      <m:r>
                        <a:rPr lang="en-US" altLang="ja-JP" i="1">
                          <a:latin typeface="Cambria Math" charset="0"/>
                        </a:rPr>
                        <m:t>𝜏</m:t>
                      </m:r>
                    </m:oMath>
                  </a14:m>
                  <a:r>
                    <a:rPr lang="en-US" altLang="ja-JP" dirty="0"/>
                    <a:t> = +1 , </a:t>
                  </a:r>
                  <a:r>
                    <a:rPr lang="ja-JP" altLang="en-US" dirty="0"/>
                    <a:t>−</a:t>
                  </a:r>
                  <a:r>
                    <a:rPr lang="en-US" altLang="ja-JP" dirty="0"/>
                    <a:t>1</a:t>
                  </a:r>
                  <a:r>
                    <a:rPr lang="ja-JP" altLang="en-US" dirty="0"/>
                    <a:t>）</a:t>
                  </a:r>
                  <a:r>
                    <a:rPr kumimoji="1" lang="ja-JP" altLang="en-US" dirty="0"/>
                    <a:t>点で展開：</a:t>
                  </a:r>
                  <a:endParaRPr kumimoji="1" lang="en-US" altLang="ja-JP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>
                            <a:latin typeface="Cambria Math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latin typeface="Cambria Math" charset="0"/>
                              </a:rPr>
                              <m:t>𝜏</m:t>
                            </m:r>
                            <m:acc>
                              <m:accPr>
                                <m:chr m:val="⃗"/>
                                <m:ctrlPr>
                                  <a:rPr lang="hr-HR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>
                                    <a:latin typeface="Cambria Math" charset="0"/>
                                  </a:rPr>
                                  <m:t>𝐾</m:t>
                                </m:r>
                              </m:e>
                            </m:acc>
                            <m:r>
                              <a:rPr lang="en-US" altLang="ja-JP" b="0" i="1" smtClean="0">
                                <a:latin typeface="Cambria Math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hr-HR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b="0" i="1" smtClean="0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</m:acc>
                          </m:e>
                        </m:d>
                        <m:r>
                          <a:rPr lang="en-US" altLang="ja-JP" i="1">
                            <a:latin typeface="Cambria Math" charset="0"/>
                          </a:rPr>
                          <m:t>=</m:t>
                        </m:r>
                        <m:limLow>
                          <m:limLow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en-US" altLang="ja-JP" i="1" smtClean="0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a:rPr lang="en-US" altLang="ja-JP" i="1">
                                    <a:latin typeface="Cambria Math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>
                                        <a:latin typeface="Cambria Math" charset="0"/>
                                      </a:rPr>
                                      <m:t>𝜏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hr-HR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ja-JP" i="1">
                                            <a:latin typeface="Cambria Math" charset="0"/>
                                          </a:rPr>
                                          <m:t>𝐾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groupChr>
                          </m:e>
                          <m:lim>
                            <m:r>
                              <a:rPr lang="en-US" altLang="ja-JP" b="0" i="1" smtClean="0">
                                <a:latin typeface="Cambria Math" charset="0"/>
                              </a:rPr>
                              <m:t>=0</m:t>
                            </m:r>
                          </m:lim>
                        </m:limLow>
                        <m:r>
                          <a:rPr lang="en-US" altLang="ja-JP" b="0" i="1" smtClean="0">
                            <a:latin typeface="Cambria Math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hr-HR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charset="0"/>
                              </a:rPr>
                              <m:t>𝑘</m:t>
                            </m:r>
                          </m:e>
                        </m:acc>
                        <m:r>
                          <a:rPr lang="en-US" altLang="ja-JP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𝛻</m:t>
                            </m:r>
                          </m:e>
                        </m:acc>
                        <m:r>
                          <a:rPr lang="en-US" altLang="ja-JP" i="1">
                            <a:latin typeface="Cambria Math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charset="0"/>
                              </a:rPr>
                              <m:t>𝜏</m:t>
                            </m:r>
                            <m:acc>
                              <m:accPr>
                                <m:chr m:val="⃗"/>
                                <m:ctrlPr>
                                  <a:rPr lang="hr-HR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>
                                    <a:latin typeface="Cambria Math" charset="0"/>
                                  </a:rPr>
                                  <m:t>𝐾</m:t>
                                </m:r>
                              </m:e>
                            </m:acc>
                          </m:e>
                        </m:d>
                        <m:r>
                          <a:rPr lang="en-US" altLang="ja-JP" b="0" i="1" smtClean="0">
                            <a:latin typeface="Cambria Math" charset="0"/>
                          </a:rPr>
                          <m:t>=</m:t>
                        </m:r>
                        <m:r>
                          <a:rPr lang="en-US" altLang="ja-JP" i="1">
                            <a:latin typeface="Cambria Math" charset="0"/>
                          </a:rPr>
                          <m:t>𝑖𝑡</m:t>
                        </m:r>
                        <m:acc>
                          <m:accPr>
                            <m:chr m:val="⃗"/>
                            <m:ctrlPr>
                              <a:rPr lang="hr-HR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charset="0"/>
                              </a:rPr>
                              <m:t>𝑘</m:t>
                            </m:r>
                          </m:e>
                        </m:acc>
                        <m:r>
                          <a:rPr lang="en-US" altLang="ja-JP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  <m:limLow>
                          <m:limLow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en-US" altLang="ja-JP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groupChrP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is-I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altLang="ja-JP" i="1">
                                        <a:latin typeface="Cambria Math" charset="0"/>
                                      </a:rPr>
                                      <m:t>𝑗</m:t>
                                    </m:r>
                                    <m:r>
                                      <a:rPr lang="en-US" altLang="ja-JP" i="1">
                                        <a:latin typeface="Cambria Math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altLang="ja-JP" i="1">
                                        <a:latin typeface="Cambria Math" charset="0"/>
                                      </a:rPr>
                                      <m:t>3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mr-IN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mr-IN" altLang="ja-JP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ja-JP" i="1">
                                                    <a:latin typeface="Cambria Math" charset="0"/>
                                                  </a:rPr>
                                                  <m:t>𝛿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altLang="ja-JP" i="1">
                                                <a:latin typeface="Cambria Math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lang="en-US" altLang="ja-JP" i="1">
                                            <a:latin typeface="Cambria Math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altLang="ja-JP" i="1">
                                            <a:latin typeface="Cambria Math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ja-JP" i="1">
                                            <a:latin typeface="Cambria Math" charset="0"/>
                                          </a:rPr>
                                          <m:t>𝜏</m:t>
                                        </m:r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hr-HR" altLang="ja-JP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ja-JP" i="1">
                                                <a:latin typeface="Cambria Math" charset="0"/>
                                              </a:rPr>
                                              <m:t>𝐾</m:t>
                                            </m:r>
                                          </m:e>
                                        </m:acc>
                                        <m:r>
                                          <a:rPr lang="en-US" altLang="ja-JP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∙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mr-IN" altLang="ja-JP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ja-JP" i="1">
                                                    <a:latin typeface="Cambria Math" charset="0"/>
                                                  </a:rPr>
                                                  <m:t>𝛿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altLang="ja-JP" i="1">
                                                <a:latin typeface="Cambria Math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</m:e>
                                </m:nary>
                              </m:e>
                            </m:groupChr>
                          </m:e>
                          <m:lim>
                            <m:r>
                              <a:rPr lang="en-US" altLang="ja-JP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mr-IN" altLang="ja-JP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mr-IN" altLang="ja-JP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ja-JP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ja-JP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ja-JP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mr-IN" altLang="ja-JP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1,−</m:t>
                                </m:r>
                                <m:r>
                                  <a:rPr lang="en-US" altLang="ja-JP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𝑖</m:t>
                                </m:r>
                                <m:r>
                                  <a:rPr lang="en-US" altLang="ja-JP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𝜏</m:t>
                                </m:r>
                              </m:e>
                            </m:d>
                          </m:lim>
                        </m:limLow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18" name="テキスト ボックス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93" y="4024330"/>
                  <a:ext cx="5444611" cy="162095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008" t="-300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正方形/長方形 19"/>
                <p:cNvSpPr/>
                <p:nvPr/>
              </p:nvSpPr>
              <p:spPr>
                <a:xfrm>
                  <a:off x="1268059" y="5590493"/>
                  <a:ext cx="4264278" cy="1605248"/>
                </a:xfrm>
                <a:prstGeom prst="rect">
                  <a:avLst/>
                </a:prstGeom>
                <a:ln w="19050">
                  <a:solidFill>
                    <a:srgbClr val="FF0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dirty="0"/>
                    <a:t>ハミルトニアン行列：</a:t>
                  </a:r>
                  <a:endParaRPr lang="en-US" altLang="ja-JP" i="1" dirty="0">
                    <a:latin typeface="Cambria Math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 smtClean="0">
                            <a:latin typeface="Cambria Math" charset="0"/>
                          </a:rPr>
                          <m:t>𝐻</m:t>
                        </m:r>
                        <m:d>
                          <m:dPr>
                            <m:ctrlPr>
                              <a:rPr lang="mr-IN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hr-HR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</m:acc>
                          </m:e>
                        </m:d>
                        <m:r>
                          <m:rPr>
                            <m:aln/>
                          </m:rPr>
                          <a:rPr lang="en-US" altLang="ja-JP" i="1">
                            <a:latin typeface="Cambria Math" charset="0"/>
                          </a:rPr>
                          <m:t>=</m:t>
                        </m:r>
                        <m:f>
                          <m:fPr>
                            <m:ctrlPr>
                              <a:rPr lang="mr-IN" altLang="ja-JP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mr-IN" altLang="ja-JP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ja-JP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ja-JP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ja-JP" i="1">
                            <a:latin typeface="Cambria Math" charset="0"/>
                          </a:rPr>
                          <m:t>𝑖</m:t>
                        </m:r>
                        <m:r>
                          <a:rPr lang="en-US" altLang="ja-JP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𝑎𝑡</m:t>
                        </m:r>
                        <m:d>
                          <m:dPr>
                            <m:ctrlPr>
                              <a:rPr lang="mr-IN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mr-IN" altLang="ja-JP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ja-JP" i="1">
                                      <a:latin typeface="Cambria Math" charset="0"/>
                                    </a:rPr>
                                    <m:t>0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altLang="ja-JP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</m:t>
                                  </m:r>
                                  <m:r>
                                    <a:rPr lang="en-US" altLang="ja-JP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  <m:r>
                                    <a:rPr lang="en-US" altLang="ja-JP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𝜏</m:t>
                                  </m:r>
                                  <m:sSub>
                                    <m:sSub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altLang="ja-JP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+</m:t>
                                  </m:r>
                                  <m:r>
                                    <a:rPr lang="en-US" altLang="ja-JP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  <m:r>
                                    <a:rPr lang="en-US" altLang="ja-JP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𝜏</m:t>
                                  </m:r>
                                  <m:sSub>
                                    <m:sSub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ja-JP" i="1">
                                      <a:latin typeface="Cambria Math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  <m:oMath xmlns:m="http://schemas.openxmlformats.org/officeDocument/2006/math">
                        <m:r>
                          <m:rPr>
                            <m:aln/>
                          </m:rPr>
                          <a:rPr lang="en-US" altLang="ja-JP" b="0" i="1" smtClean="0">
                            <a:latin typeface="Cambria Math" charset="0"/>
                          </a:rPr>
                          <m:t>=</m:t>
                        </m:r>
                        <m:f>
                          <m:fPr>
                            <m:ctrlPr>
                              <a:rPr lang="mr-IN" altLang="ja-JP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mr-IN" altLang="ja-JP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ja-JP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ja-JP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ja-JP" i="1">
                            <a:latin typeface="Cambria Math" charset="0"/>
                          </a:rPr>
                          <m:t>𝑖</m:t>
                        </m:r>
                        <m:r>
                          <a:rPr lang="en-US" altLang="ja-JP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𝑎𝑡</m:t>
                        </m:r>
                        <m:d>
                          <m:dPr>
                            <m:ctrlPr>
                              <a:rPr lang="mr-IN" altLang="ja-JP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𝑥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altLang="ja-JP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  <m:r>
                              <a:rPr lang="en-US" altLang="ja-JP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𝜏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𝑦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altLang="ja-JP" dirty="0">
                    <a:ea typeface="Cambria Math" charset="0"/>
                    <a:cs typeface="Cambria Math" charset="0"/>
                  </a:endParaRPr>
                </a:p>
              </p:txBody>
            </p:sp>
          </mc:Choice>
          <mc:Fallback xmlns="">
            <p:sp>
              <p:nvSpPr>
                <p:cNvPr id="20" name="正方形/長方形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59" y="5590493"/>
                  <a:ext cx="4264278" cy="160524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140" t="-2247"/>
                  </a:stretch>
                </a:blipFill>
                <a:ln w="190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図形グループ 29"/>
          <p:cNvGrpSpPr/>
          <p:nvPr/>
        </p:nvGrpSpPr>
        <p:grpSpPr>
          <a:xfrm>
            <a:off x="5200153" y="3574044"/>
            <a:ext cx="3708139" cy="3238334"/>
            <a:chOff x="5200153" y="3574044"/>
            <a:chExt cx="3708139" cy="32383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正方形/長方形 26"/>
                <p:cNvSpPr/>
                <p:nvPr/>
              </p:nvSpPr>
              <p:spPr>
                <a:xfrm>
                  <a:off x="6241992" y="5335243"/>
                  <a:ext cx="2662649" cy="933012"/>
                </a:xfrm>
                <a:prstGeom prst="rect">
                  <a:avLst/>
                </a:prstGeom>
                <a:ln w="19050">
                  <a:solidFill>
                    <a:srgbClr val="FF0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dirty="0"/>
                    <a:t>ディラックコーン：</a:t>
                  </a:r>
                  <a:endParaRPr lang="en-US" altLang="ja-JP" i="1" dirty="0">
                    <a:latin typeface="Cambria Math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0" i="1" dirty="0" smtClean="0">
                            <a:latin typeface="Cambria Math" charset="0"/>
                          </a:rPr>
                          <m:t>𝜀</m:t>
                        </m:r>
                        <m:d>
                          <m:dPr>
                            <m:ctrlPr>
                              <a:rPr lang="mr-IN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hr-HR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</m:acc>
                          </m:e>
                        </m:d>
                        <m:r>
                          <a:rPr lang="en-US" altLang="ja-JP" i="1">
                            <a:latin typeface="Cambria Math" charset="0"/>
                          </a:rPr>
                          <m:t>=</m:t>
                        </m:r>
                        <m:r>
                          <a:rPr lang="en-US" altLang="ja-JP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±</m:t>
                        </m:r>
                        <m:r>
                          <a:rPr lang="en-US" altLang="ja-JP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ℏ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𝐹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altLang="ja-JP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en-US" altLang="ja-JP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ja-JP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en-US" altLang="ja-JP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27" name="正方形/長方形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1992" y="5335243"/>
                  <a:ext cx="2662649" cy="93301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818" t="-3846"/>
                  </a:stretch>
                </a:blipFill>
                <a:ln w="190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正方形/長方形 27"/>
                <p:cNvSpPr/>
                <p:nvPr/>
              </p:nvSpPr>
              <p:spPr>
                <a:xfrm>
                  <a:off x="7673275" y="6268255"/>
                  <a:ext cx="1235017" cy="5441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40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ja-JP" sz="1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sz="1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𝐹</m:t>
                            </m:r>
                          </m:sub>
                        </m:sSub>
                        <m:r>
                          <a:rPr lang="en-US" altLang="ja-JP" sz="1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=−</m:t>
                        </m:r>
                        <m:f>
                          <m:fPr>
                            <m:ctrlPr>
                              <a:rPr lang="mr-IN" altLang="ja-JP" sz="1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mr-IN" altLang="ja-JP" sz="1400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ja-JP" sz="1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ja-JP" sz="1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ja-JP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𝑎</m:t>
                        </m:r>
                        <m:r>
                          <a:rPr lang="en-US" altLang="ja-JP" sz="1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oMath>
                    </m:oMathPara>
                  </a14:m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28" name="正方形/長方形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3275" y="6268255"/>
                  <a:ext cx="1235017" cy="54412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" name="図形グループ 24"/>
            <p:cNvGrpSpPr/>
            <p:nvPr/>
          </p:nvGrpSpPr>
          <p:grpSpPr>
            <a:xfrm>
              <a:off x="6354714" y="3574044"/>
              <a:ext cx="2451262" cy="1685116"/>
              <a:chOff x="6450129" y="3415020"/>
              <a:chExt cx="2451262" cy="1685116"/>
            </a:xfrm>
          </p:grpSpPr>
          <p:pic>
            <p:nvPicPr>
              <p:cNvPr id="32" name="図 31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20983" y="3415020"/>
                <a:ext cx="309546" cy="664066"/>
              </a:xfrm>
              <a:prstGeom prst="rect">
                <a:avLst/>
              </a:prstGeom>
            </p:spPr>
          </p:pic>
          <p:pic>
            <p:nvPicPr>
              <p:cNvPr id="35" name="図 34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591845" y="3601947"/>
                <a:ext cx="309546" cy="664066"/>
              </a:xfrm>
              <a:prstGeom prst="rect">
                <a:avLst/>
              </a:prstGeom>
            </p:spPr>
          </p:pic>
          <p:pic>
            <p:nvPicPr>
              <p:cNvPr id="36" name="図 35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63271" y="3605974"/>
                <a:ext cx="309546" cy="664066"/>
              </a:xfrm>
              <a:prstGeom prst="rect">
                <a:avLst/>
              </a:prstGeom>
            </p:spPr>
          </p:pic>
          <p:pic>
            <p:nvPicPr>
              <p:cNvPr id="33" name="図 32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50129" y="4146970"/>
                <a:ext cx="309546" cy="664066"/>
              </a:xfrm>
              <a:prstGeom prst="rect">
                <a:avLst/>
              </a:prstGeom>
            </p:spPr>
          </p:pic>
          <p:pic>
            <p:nvPicPr>
              <p:cNvPr id="29" name="図 28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25386" y="4436070"/>
                <a:ext cx="309546" cy="664066"/>
              </a:xfrm>
              <a:prstGeom prst="rect">
                <a:avLst/>
              </a:prstGeom>
            </p:spPr>
          </p:pic>
          <p:pic>
            <p:nvPicPr>
              <p:cNvPr id="37" name="図 36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416599" y="4190665"/>
                <a:ext cx="309546" cy="664066"/>
              </a:xfrm>
              <a:prstGeom prst="rect">
                <a:avLst/>
              </a:prstGeom>
            </p:spPr>
          </p:pic>
          <p:pic>
            <p:nvPicPr>
              <p:cNvPr id="24" name="図 23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5524" y="3739303"/>
                <a:ext cx="2155501" cy="1041107"/>
              </a:xfrm>
              <a:prstGeom prst="rect">
                <a:avLst/>
              </a:prstGeom>
            </p:spPr>
          </p:pic>
        </p:grpSp>
        <p:sp>
          <p:nvSpPr>
            <p:cNvPr id="26" name="右矢印 25"/>
            <p:cNvSpPr/>
            <p:nvPr/>
          </p:nvSpPr>
          <p:spPr>
            <a:xfrm>
              <a:off x="5200153" y="5653378"/>
              <a:ext cx="906449" cy="254442"/>
            </a:xfrm>
            <a:prstGeom prst="right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6041-1EDA-E94D-86F3-DBBEB1D991AC}" type="slidenum">
              <a:rPr lang="ja-JP" altLang="en-US" smtClean="0"/>
              <a:pPr/>
              <a:t>6</a:t>
            </a:fld>
            <a:r>
              <a:rPr lang="en-US" altLang="ja-JP"/>
              <a:t>/31</a:t>
            </a:r>
            <a:endParaRPr lang="ja-JP" altLang="en-US" dirty="0"/>
          </a:p>
        </p:txBody>
      </p:sp>
      <p:grpSp>
        <p:nvGrpSpPr>
          <p:cNvPr id="3" name="図形グループ 2"/>
          <p:cNvGrpSpPr/>
          <p:nvPr/>
        </p:nvGrpSpPr>
        <p:grpSpPr>
          <a:xfrm>
            <a:off x="3125732" y="847275"/>
            <a:ext cx="1488934" cy="1144167"/>
            <a:chOff x="3125732" y="812315"/>
            <a:chExt cx="1488934" cy="11441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正方形/長方形 30"/>
                <p:cNvSpPr/>
                <p:nvPr/>
              </p:nvSpPr>
              <p:spPr>
                <a:xfrm>
                  <a:off x="3125732" y="812315"/>
                  <a:ext cx="1488934" cy="8773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1200" i="1">
                                  <a:latin typeface="Cambria Math" charset="0"/>
                                </a:rPr>
                                <m:t>𝛿</m:t>
                              </m:r>
                            </m:e>
                          </m:acc>
                        </m:e>
                        <m:sub>
                          <m:r>
                            <a:rPr lang="en-US" altLang="ja-JP" sz="1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12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altLang="ja-JP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2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1200" b="0" i="1" smtClean="0">
                              <a:latin typeface="Cambria Math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mr-IN" altLang="ja-JP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mr-IN" altLang="ja-JP" sz="1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1200" i="1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12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1200" b="0" i="1" smtClean="0"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mr-IN" altLang="ja-JP" sz="1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1200" i="1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12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altLang="ja-JP" sz="1200" b="0" i="1" dirty="0">
                      <a:latin typeface="Cambria Math" charset="0"/>
                    </a:rPr>
                    <a:t>,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1200" i="1">
                                  <a:latin typeface="Cambria Math" charset="0"/>
                                </a:rPr>
                                <m:t>𝛿</m:t>
                              </m:r>
                            </m:e>
                          </m:acc>
                        </m:e>
                        <m:sub>
                          <m:r>
                            <a:rPr lang="en-US" altLang="ja-JP" sz="1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12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altLang="ja-JP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200" i="1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1200" i="1">
                              <a:latin typeface="Cambria Math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mr-IN" altLang="ja-JP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mr-IN" altLang="ja-JP" sz="1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1200" i="1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1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1200" b="0" i="1" smtClean="0">
                              <a:latin typeface="Cambria Math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mr-IN" altLang="ja-JP" sz="1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1200" i="1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12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altLang="ja-JP" sz="1200" i="1" dirty="0">
                      <a:latin typeface="Cambria Math" charset="0"/>
                    </a:rPr>
                    <a:t>,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1200" i="1">
                                  <a:latin typeface="Cambria Math" charset="0"/>
                                </a:rPr>
                                <m:t>𝛿</m:t>
                              </m:r>
                            </m:e>
                          </m:acc>
                        </m:e>
                        <m:sub>
                          <m:r>
                            <a:rPr lang="en-US" altLang="ja-JP" sz="12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altLang="ja-JP" sz="12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altLang="ja-JP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200" i="1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1200" i="1">
                              <a:latin typeface="Cambria Math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mr-IN" altLang="ja-JP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200" b="0" i="1" smtClean="0">
                                  <a:latin typeface="Cambria Math" charset="0"/>
                                </a:rPr>
                                <m:t>−2</m:t>
                              </m:r>
                              <m:acc>
                                <m:accPr>
                                  <m:chr m:val="⃗"/>
                                  <m:ctrlPr>
                                    <a:rPr lang="mr-IN" altLang="ja-JP" sz="1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1200" i="1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1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1200" i="1"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mr-IN" altLang="ja-JP" sz="1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1200" i="1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12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altLang="ja-JP" sz="1200" dirty="0"/>
                    <a:t>.</a:t>
                  </a:r>
                  <a:endParaRPr lang="ja-JP" altLang="en-US" sz="1200" dirty="0"/>
                </a:p>
              </p:txBody>
            </p:sp>
          </mc:Choice>
          <mc:Fallback xmlns="">
            <p:sp>
              <p:nvSpPr>
                <p:cNvPr id="31" name="正方形/長方形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732" y="812315"/>
                  <a:ext cx="1488934" cy="877356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t="-2778" b="-69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右矢印 33"/>
            <p:cNvSpPr/>
            <p:nvPr/>
          </p:nvSpPr>
          <p:spPr>
            <a:xfrm>
              <a:off x="3125732" y="1702040"/>
              <a:ext cx="1464316" cy="254442"/>
            </a:xfrm>
            <a:prstGeom prst="right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" name="図形グループ 3"/>
          <p:cNvGrpSpPr/>
          <p:nvPr/>
        </p:nvGrpSpPr>
        <p:grpSpPr>
          <a:xfrm>
            <a:off x="4731166" y="924349"/>
            <a:ext cx="4173475" cy="2500982"/>
            <a:chOff x="4731166" y="924349"/>
            <a:chExt cx="4173475" cy="2500982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8592" y="924349"/>
              <a:ext cx="1846049" cy="184604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正方形/長方形 37"/>
                <p:cNvSpPr/>
                <p:nvPr/>
              </p:nvSpPr>
              <p:spPr>
                <a:xfrm>
                  <a:off x="4731166" y="2612929"/>
                  <a:ext cx="2210926" cy="812402"/>
                </a:xfrm>
                <a:prstGeom prst="rect">
                  <a:avLst/>
                </a:prstGeom>
                <a:ln w="19050">
                  <a:solidFill>
                    <a:srgbClr val="FF0000"/>
                  </a:solidFill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600" i="1" smtClean="0">
                            <a:latin typeface="Cambria Math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hr-HR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1600" b="0" i="1" smtClean="0">
                                    <a:latin typeface="Cambria Math" charset="0"/>
                                  </a:rPr>
                                  <m:t>𝐾</m:t>
                                </m:r>
                              </m:e>
                            </m:acc>
                          </m:e>
                        </m:d>
                        <m:r>
                          <a:rPr lang="en-US" altLang="ja-JP" sz="1600" b="0" i="1" smtClean="0">
                            <a:latin typeface="Cambria Math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is-IS" altLang="ja-JP" sz="16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ja-JP" sz="1600" b="0" i="1" smtClean="0">
                                <a:latin typeface="Cambria Math" charset="0"/>
                              </a:rPr>
                              <m:t>𝑗</m:t>
                            </m:r>
                            <m:r>
                              <a:rPr lang="en-US" altLang="ja-JP" sz="1600" b="0" i="1" smtClean="0">
                                <a:latin typeface="Cambria Math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ja-JP" sz="1600" b="0" i="1" smtClean="0">
                                <a:latin typeface="Cambria Math" charset="0"/>
                              </a:rPr>
                              <m:t>3</m:t>
                            </m:r>
                          </m:sup>
                          <m:e>
                            <m:sSup>
                              <m:sSupPr>
                                <m:ctrlPr>
                                  <a:rPr lang="mr-IN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1600" b="0" i="1" smtClean="0">
                                    <a:latin typeface="Cambria Math" charset="0"/>
                                  </a:rPr>
                                  <m:t>𝑡</m:t>
                                </m:r>
                                <m:r>
                                  <a:rPr lang="en-US" altLang="ja-JP" sz="1600" i="1">
                                    <a:latin typeface="Cambria Math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ja-JP" sz="1600" i="1">
                                    <a:latin typeface="Cambria Math" charset="0"/>
                                  </a:rPr>
                                  <m:t>𝑖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hr-HR" altLang="ja-JP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1600" b="0" i="1" smtClean="0">
                                        <a:latin typeface="Cambria Math" charset="0"/>
                                      </a:rPr>
                                      <m:t>𝐾</m:t>
                                    </m:r>
                                  </m:e>
                                </m:acc>
                                <m:r>
                                  <a:rPr lang="en-US" altLang="ja-JP" sz="16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en-US" altLang="ja-JP" sz="16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mr-IN" altLang="ja-JP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ja-JP" sz="1600" i="1">
                                            <a:latin typeface="Cambria Math" charset="0"/>
                                          </a:rPr>
                                          <m:t>𝛿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ja-JP" sz="1600" i="1">
                                        <a:latin typeface="Cambria Math" charset="0"/>
                                      </a:rPr>
                                      <m:t>𝑗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US" altLang="ja-JP" sz="1600" i="1">
                                <a:latin typeface="Cambria Math" charset="0"/>
                              </a:rPr>
                              <m:t>=</m:t>
                            </m:r>
                            <m:r>
                              <a:rPr lang="en-US" altLang="ja-JP" sz="1600" b="0" i="1" dirty="0" smtClean="0">
                                <a:latin typeface="Cambria Math" charset="0"/>
                              </a:rPr>
                              <m:t>0</m:t>
                            </m:r>
                          </m:e>
                        </m:nary>
                      </m:oMath>
                    </m:oMathPara>
                  </a14:m>
                  <a:endParaRPr lang="ja-JP" altLang="en-US" sz="1600" dirty="0"/>
                </a:p>
              </p:txBody>
            </p:sp>
          </mc:Choice>
          <mc:Fallback xmlns="">
            <p:sp>
              <p:nvSpPr>
                <p:cNvPr id="38" name="正方形/長方形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1166" y="2612929"/>
                  <a:ext cx="2210926" cy="81240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ln w="19050">
                  <a:solidFill>
                    <a:srgbClr val="FF0000"/>
                  </a:solidFill>
                </a:ln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46282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 3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40458C"/>
              </a:solidFill>
              <a:latin typeface="Calibri"/>
              <a:ea typeface="ＭＳ Ｐゴシック" pitchFamily="-29" charset="-128"/>
              <a:cs typeface="Calibri"/>
            </a:endParaRP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609600" y="152400"/>
            <a:ext cx="7967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ja-JP" altLang="en-US" sz="3200" dirty="0">
                <a:solidFill>
                  <a:srgbClr val="000000"/>
                </a:solidFill>
                <a:cs typeface="Calibri"/>
              </a:rPr>
              <a:t>カッティングライン</a:t>
            </a:r>
            <a:endParaRPr kumimoji="0" lang="en-US" altLang="ja-JP" sz="3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4433937" y="1264492"/>
                <a:ext cx="4669862" cy="404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altLang="ja-JP" i="1">
                            <a:latin typeface="Cambria Math" charset="0"/>
                          </a:rPr>
                          <m:t>h</m:t>
                        </m:r>
                      </m:sub>
                    </m:sSub>
                    <m:r>
                      <a:rPr lang="en-US" altLang="ja-JP" i="1">
                        <a:latin typeface="Cambria Math" charset="0"/>
                        <a:ea typeface="Cambria Math" charset="0"/>
                        <a:cs typeface="Cambria Math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altLang="ja-JP" dirty="0">
                    <a:solidFill>
                      <a:prstClr val="black"/>
                    </a:solidFill>
                  </a:rPr>
                  <a:t> </a:t>
                </a:r>
                <a:r>
                  <a:rPr lang="ja-JP" altLang="en-US" dirty="0">
                    <a:solidFill>
                      <a:prstClr val="black"/>
                    </a:solidFill>
                  </a:rPr>
                  <a:t>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altLang="ja-JP" i="1">
                            <a:latin typeface="Cambria Math" charset="0"/>
                          </a:rPr>
                          <m:t>h</m:t>
                        </m:r>
                      </m:sub>
                    </m:sSub>
                    <m:r>
                      <a:rPr lang="en-US" altLang="ja-JP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charset="0"/>
                          </a:rPr>
                          <m:t>𝑇</m:t>
                        </m:r>
                      </m:e>
                    </m:acc>
                    <m:r>
                      <a:rPr lang="en-US" altLang="ja-JP" b="0" i="1" smtClean="0">
                        <a:latin typeface="Cambria Math" charset="0"/>
                      </a:rPr>
                      <m:t>=0</m:t>
                    </m:r>
                  </m:oMath>
                </a14:m>
                <a:r>
                  <a:rPr lang="ja-JP" altLang="en-US" dirty="0">
                    <a:solidFill>
                      <a:prstClr val="black"/>
                    </a:solidFill>
                  </a:rPr>
                  <a:t>）となる最短の格子ベクトル</a:t>
                </a: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937" y="1264492"/>
                <a:ext cx="4669862" cy="404791"/>
              </a:xfrm>
              <a:prstGeom prst="rect">
                <a:avLst/>
              </a:prstGeom>
              <a:blipFill rotWithShape="0">
                <a:blip r:embed="rId3"/>
                <a:stretch>
                  <a:fillRect t="-17910" b="-164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/>
          <p:cNvSpPr txBox="1"/>
          <p:nvPr/>
        </p:nvSpPr>
        <p:spPr>
          <a:xfrm>
            <a:off x="3382795" y="3464252"/>
            <a:ext cx="90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周方向</a:t>
            </a:r>
            <a:endParaRPr kumimoji="1" lang="ja-JP" altLang="en-US" sz="1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5677" y="2303970"/>
            <a:ext cx="747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/>
              <a:t>軸方向</a:t>
            </a:r>
            <a:endParaRPr kumimoji="1" lang="ja-JP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4942625" y="1643980"/>
                <a:ext cx="2286523" cy="6390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altLang="ja-JP" sz="14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altLang="ja-JP" sz="14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altLang="ja-JP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400" b="0" i="1" smtClean="0">
                            <a:latin typeface="Cambria Math" charset="0"/>
                          </a:rPr>
                          <m:t>2</m:t>
                        </m:r>
                        <m:r>
                          <a:rPr lang="en-US" altLang="ja-JP" sz="1400" b="0" i="1" smtClean="0">
                            <a:latin typeface="Cambria Math" charset="0"/>
                          </a:rPr>
                          <m:t>𝑚</m:t>
                        </m:r>
                        <m:r>
                          <a:rPr lang="en-US" altLang="ja-JP" sz="1400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altLang="ja-JP" sz="1400" b="0" i="1" smtClean="0">
                            <a:latin typeface="Cambria Math" charset="0"/>
                          </a:rPr>
                          <m:t>𝑛</m:t>
                        </m:r>
                      </m:num>
                      <m:den>
                        <m:sSub>
                          <m:sSubPr>
                            <m:ctrlPr>
                              <a:rPr lang="en-US" altLang="ja-JP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b="0" i="1" smtClean="0">
                                <a:latin typeface="Cambria Math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ja-JP" sz="1400" b="0" i="1" smtClean="0">
                                <a:latin typeface="Cambria Math" charset="0"/>
                              </a:rPr>
                              <m:t>𝑅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ja-JP" sz="1400" b="0" i="1" dirty="0">
                    <a:latin typeface="Cambria Math" charset="0"/>
                  </a:rPr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altLang="ja-JP" sz="14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altLang="ja-JP" sz="1400" i="1">
                        <a:latin typeface="Cambria Math" charset="0"/>
                      </a:rPr>
                      <m:t>=</m:t>
                    </m:r>
                    <m:r>
                      <a:rPr lang="en-US" altLang="ja-JP" sz="1400" b="0" i="1" smtClean="0">
                        <a:latin typeface="Cambria Math" charset="0"/>
                      </a:rPr>
                      <m:t>−</m:t>
                    </m:r>
                    <m:f>
                      <m:fPr>
                        <m:ctrlPr>
                          <a:rPr lang="mr-IN" altLang="ja-JP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400" i="1">
                            <a:latin typeface="Cambria Math" charset="0"/>
                          </a:rPr>
                          <m:t>2</m:t>
                        </m:r>
                        <m:r>
                          <a:rPr lang="en-US" altLang="ja-JP" sz="1400" b="0" i="1" smtClean="0">
                            <a:latin typeface="Cambria Math" charset="0"/>
                          </a:rPr>
                          <m:t>𝑛</m:t>
                        </m:r>
                        <m:r>
                          <a:rPr lang="en-US" altLang="ja-JP" sz="1400" i="1">
                            <a:latin typeface="Cambria Math" charset="0"/>
                          </a:rPr>
                          <m:t>+</m:t>
                        </m:r>
                        <m:r>
                          <a:rPr lang="en-US" altLang="ja-JP" sz="1400" b="0" i="1" smtClean="0">
                            <a:latin typeface="Cambria Math" charset="0"/>
                          </a:rPr>
                          <m:t>𝑚</m:t>
                        </m:r>
                      </m:num>
                      <m:den>
                        <m:sSub>
                          <m:sSubPr>
                            <m:ctrlPr>
                              <a:rPr lang="en-US" altLang="ja-JP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i="1">
                                <a:latin typeface="Cambria Math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ja-JP" sz="1400" i="1">
                                <a:latin typeface="Cambria Math" charset="0"/>
                              </a:rPr>
                              <m:t>𝑅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ja-JP" sz="1400" b="0" i="1" dirty="0">
                    <a:latin typeface="Cambria Math" charset="0"/>
                  </a:rPr>
                  <a:t>,    </a:t>
                </a:r>
              </a:p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altLang="ja-JP" sz="1400" i="1">
                            <a:latin typeface="Cambria Math" charset="0"/>
                          </a:rPr>
                          <m:t>𝑅</m:t>
                        </m:r>
                      </m:sub>
                    </m:sSub>
                    <m:r>
                      <a:rPr lang="en-US" altLang="ja-JP" sz="1400" b="0" i="0" smtClean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sz="1400" b="0" i="0" smtClean="0">
                        <a:latin typeface="Cambria Math" charset="0"/>
                      </a:rPr>
                      <m:t>gcd</m:t>
                    </m:r>
                    <m:d>
                      <m:dPr>
                        <m:ctrlPr>
                          <a:rPr lang="mr-IN" altLang="ja-JP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400" b="0" i="1" smtClean="0">
                            <a:latin typeface="Cambria Math" charset="0"/>
                          </a:rPr>
                          <m:t>2</m:t>
                        </m:r>
                        <m:r>
                          <a:rPr lang="en-US" altLang="ja-JP" sz="1400" b="0" i="1" smtClean="0">
                            <a:latin typeface="Cambria Math" charset="0"/>
                          </a:rPr>
                          <m:t>𝑛</m:t>
                        </m:r>
                        <m:r>
                          <a:rPr lang="en-US" altLang="ja-JP" sz="1400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altLang="ja-JP" sz="1400" b="0" i="1" smtClean="0">
                            <a:latin typeface="Cambria Math" charset="0"/>
                          </a:rPr>
                          <m:t>𝑚</m:t>
                        </m:r>
                        <m:r>
                          <a:rPr lang="en-US" altLang="ja-JP" sz="1400" b="0" i="1" smtClean="0">
                            <a:latin typeface="Cambria Math" charset="0"/>
                          </a:rPr>
                          <m:t>,2</m:t>
                        </m:r>
                        <m:r>
                          <a:rPr lang="en-US" altLang="ja-JP" sz="1400" b="0" i="1" smtClean="0">
                            <a:latin typeface="Cambria Math" charset="0"/>
                          </a:rPr>
                          <m:t>𝑚</m:t>
                        </m:r>
                        <m:r>
                          <a:rPr lang="en-US" altLang="ja-JP" sz="1400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altLang="ja-JP" sz="1400" b="0" i="1" smtClean="0">
                            <a:latin typeface="Cambria Math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ja-JP" sz="1400" b="0" i="1" dirty="0">
                    <a:latin typeface="Cambria Math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625" y="1643980"/>
                <a:ext cx="2286523" cy="639086"/>
              </a:xfrm>
              <a:prstGeom prst="rect">
                <a:avLst/>
              </a:prstGeom>
              <a:blipFill rotWithShape="0">
                <a:blip r:embed="rId4"/>
                <a:stretch>
                  <a:fillRect r="-800" b="-76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301694" y="800749"/>
                <a:ext cx="6542368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>
                    <a:solidFill>
                      <a:srgbClr val="000000"/>
                    </a:solidFill>
                    <a:cs typeface="Calibri"/>
                  </a:rPr>
                  <a:t>ナノチューブの基本</a:t>
                </a:r>
                <a:r>
                  <a:rPr lang="ja-JP" altLang="en-US">
                    <a:solidFill>
                      <a:srgbClr val="000000"/>
                    </a:solidFill>
                    <a:cs typeface="Calibri"/>
                  </a:rPr>
                  <a:t>格子ベクトル（並進ベクトル）：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charset="0"/>
                          </a:rPr>
                          <m:t>𝑇</m:t>
                        </m:r>
                      </m:e>
                    </m:acc>
                    <m:r>
                      <a:rPr lang="en-US" altLang="ja-JP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altLang="ja-JP" i="1"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mr-IN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altLang="ja-JP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altLang="ja-JP" i="1"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mr-IN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altLang="ja-JP" i="1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altLang="ja-JP" dirty="0">
                  <a:solidFill>
                    <a:srgbClr val="000000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94" y="800749"/>
                <a:ext cx="6542368" cy="402931"/>
              </a:xfrm>
              <a:prstGeom prst="rect">
                <a:avLst/>
              </a:prstGeom>
              <a:blipFill rotWithShape="0">
                <a:blip r:embed="rId5"/>
                <a:stretch>
                  <a:fillRect l="-745" t="-6061" r="-1583" b="-181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5908231" y="2708584"/>
                <a:ext cx="2992358" cy="7370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1400" i="1">
                                      <a:latin typeface="Cambria Math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1400" i="1">
                                  <a:latin typeface="Cambria Math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altLang="ja-JP" sz="1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1400" i="1">
                                  <a:latin typeface="Cambria Math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  <m:r>
                        <a:rPr lang="en-US" altLang="ja-JP" sz="1400" b="0" i="0" smtClean="0">
                          <a:latin typeface="Cambria Math" charset="0"/>
                        </a:rPr>
                        <m:t>=</m:t>
                      </m:r>
                      <m:limLow>
                        <m:limLowPr>
                          <m:ctrlP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mr-IN" altLang="ja-JP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1400" i="1">
                                      <a:latin typeface="Cambria Math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mr-IN" altLang="ja-JP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mr-IN" altLang="ja-JP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1400" i="1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14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altLang="ja-JP" sz="1400" i="1">
                                          <a:latin typeface="Cambria Math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mr-IN" altLang="ja-JP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1400" i="1">
                                              <a:latin typeface="Cambria Math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14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altLang="ja-JP" sz="1400" i="1">
                                          <a:latin typeface="Cambria Math" charset="0"/>
                                        </a:rPr>
                                        <m:t>+</m:t>
                                      </m:r>
                                      <m:r>
                                        <a:rPr lang="en-US" altLang="ja-JP" sz="1400" i="1">
                                          <a:latin typeface="Cambria Math" charset="0"/>
                                        </a:rPr>
                                        <m:t>𝑛𝑚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ja-JP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1400" i="1">
                                          <a:latin typeface="Cambria Math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altLang="ja-JP" sz="1400" i="1">
                                          <a:latin typeface="Cambria Math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groupChr>
                        </m:e>
                        <m:lim>
                          <m:r>
                            <a:rPr lang="en-US" altLang="ja-JP" sz="1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≡</m:t>
                          </m:r>
                          <m:r>
                            <a:rPr lang="en-US" altLang="ja-JP" sz="1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𝑁</m:t>
                          </m:r>
                        </m:lim>
                      </m:limLow>
                      <m:d>
                        <m:dPr>
                          <m:begChr m:val="|"/>
                          <m:endChr m:val="|"/>
                          <m:ctrlPr>
                            <a:rPr lang="hr-HR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1400" i="1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14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1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1400" i="1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14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ja-JP" altLang="en-US" sz="1400" dirty="0"/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231" y="2708584"/>
                <a:ext cx="2992358" cy="7370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6768868" y="3428875"/>
                <a:ext cx="20254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altLang="ja-JP" sz="12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𝑁</m:t>
                    </m:r>
                  </m:oMath>
                </a14:m>
                <a:r>
                  <a:rPr lang="ja-JP" altLang="en-US" sz="1200" dirty="0">
                    <a:ea typeface="Cambria Math" charset="0"/>
                    <a:cs typeface="Cambria Math" charset="0"/>
                  </a:rPr>
                  <a:t>：</a:t>
                </a:r>
                <a:r>
                  <a:rPr lang="ja-JP" altLang="en-US" sz="1200" dirty="0"/>
                  <a:t>ナノチューブ単位胞内の</a:t>
                </a:r>
                <a:endParaRPr lang="en-US" altLang="ja-JP" sz="1200" dirty="0"/>
              </a:p>
              <a:p>
                <a:pPr algn="r"/>
                <a:r>
                  <a:rPr lang="ja-JP" altLang="en-US" sz="1200" dirty="0"/>
                  <a:t>６角格子の数</a:t>
                </a:r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868" y="3428875"/>
                <a:ext cx="2025490" cy="461665"/>
              </a:xfrm>
              <a:prstGeom prst="rect">
                <a:avLst/>
              </a:prstGeom>
              <a:blipFill rotWithShape="0">
                <a:blip r:embed="rId7"/>
                <a:stretch>
                  <a:fillRect t="-1316"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/>
              <p:cNvSpPr/>
              <p:nvPr/>
            </p:nvSpPr>
            <p:spPr>
              <a:xfrm>
                <a:off x="5908231" y="2288194"/>
                <a:ext cx="3165547" cy="471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altLang="ja-JP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ja-JP" sz="1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1400" i="1">
                                    <a:latin typeface="Cambria Math" charset="0"/>
                                  </a:rPr>
                                  <m:t>𝐶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sz="1400" i="1">
                                <a:latin typeface="Cambria Math" charset="0"/>
                              </a:rPr>
                              <m:t>h</m:t>
                            </m:r>
                          </m:sub>
                        </m:sSub>
                      </m:e>
                    </m:d>
                    <m:r>
                      <a:rPr lang="en-US" altLang="ja-JP" sz="1400" b="0" i="0" smtClean="0">
                        <a:latin typeface="Cambria Math" charset="0"/>
                      </a:rPr>
                      <m:t>=</m:t>
                    </m:r>
                    <m:r>
                      <a:rPr lang="en-US" altLang="ja-JP" sz="1400" b="0" i="1" smtClean="0">
                        <a:latin typeface="Cambria Math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mr-IN" altLang="ja-JP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400" i="1"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ja-JP" sz="1400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1400" i="1">
                            <a:latin typeface="Cambria Math" charset="0"/>
                          </a:rPr>
                          <m:t>+</m:t>
                        </m:r>
                        <m:sSup>
                          <m:sSupPr>
                            <m:ctrlPr>
                              <a:rPr lang="mr-IN" altLang="ja-JP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400" i="1">
                                <a:latin typeface="Cambria Math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ja-JP" sz="1400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1400" i="1">
                            <a:latin typeface="Cambria Math" charset="0"/>
                          </a:rPr>
                          <m:t>+</m:t>
                        </m:r>
                        <m:r>
                          <a:rPr lang="en-US" altLang="ja-JP" sz="1400" i="1">
                            <a:latin typeface="Cambria Math" charset="0"/>
                          </a:rPr>
                          <m:t>𝑛𝑚</m:t>
                        </m:r>
                      </m:e>
                    </m:rad>
                  </m:oMath>
                </a14:m>
                <a:r>
                  <a:rPr lang="en-US" altLang="ja-JP" sz="1400" dirty="0"/>
                  <a:t>,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altLang="ja-JP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ja-JP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1400" i="1">
                                <a:latin typeface="Cambria Math" charset="0"/>
                              </a:rPr>
                              <m:t>𝑇</m:t>
                            </m:r>
                          </m:e>
                        </m:acc>
                      </m:e>
                    </m:d>
                    <m:r>
                      <a:rPr lang="en-US" altLang="ja-JP" sz="140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altLang="ja-JP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ja-JP" sz="1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1400" i="1">
                                <a:latin typeface="Cambria Math" charset="0"/>
                              </a:rPr>
                              <m:t>3</m:t>
                            </m:r>
                          </m:e>
                        </m:rad>
                        <m:d>
                          <m:dPr>
                            <m:begChr m:val="|"/>
                            <m:endChr m:val="|"/>
                            <m:ctrlPr>
                              <a:rPr lang="hr-HR" altLang="ja-JP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ja-JP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1400" i="1">
                                        <a:latin typeface="Cambria Math" charset="0"/>
                                      </a:rPr>
                                      <m:t>𝐶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ja-JP" sz="1400" i="1">
                                    <a:latin typeface="Cambria Math" charset="0"/>
                                  </a:rPr>
                                  <m:t>h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ja-JP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i="1">
                                <a:latin typeface="Cambria Math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ja-JP" sz="1400" i="1">
                                <a:latin typeface="Cambria Math" charset="0"/>
                              </a:rPr>
                              <m:t>𝑅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ja-JP" sz="1400" dirty="0"/>
                  <a:t>. </a:t>
                </a:r>
                <a:endParaRPr lang="ja-JP" altLang="en-US" sz="1400" dirty="0"/>
              </a:p>
            </p:txBody>
          </p:sp>
        </mc:Choice>
        <mc:Fallback xmlns="">
          <p:sp>
            <p:nvSpPr>
              <p:cNvPr id="29" name="正方形/長方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231" y="2288194"/>
                <a:ext cx="3165547" cy="471219"/>
              </a:xfrm>
              <a:prstGeom prst="rect">
                <a:avLst/>
              </a:prstGeom>
              <a:blipFill rotWithShape="0">
                <a:blip r:embed="rId8"/>
                <a:stretch>
                  <a:fillRect t="-294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図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07435"/>
            <a:ext cx="3508719" cy="2596452"/>
          </a:xfrm>
          <a:prstGeom prst="rect">
            <a:avLst/>
          </a:prstGeom>
        </p:spPr>
      </p:pic>
      <p:grpSp>
        <p:nvGrpSpPr>
          <p:cNvPr id="35" name="図形グループ 34"/>
          <p:cNvGrpSpPr/>
          <p:nvPr/>
        </p:nvGrpSpPr>
        <p:grpSpPr>
          <a:xfrm>
            <a:off x="3405234" y="4659057"/>
            <a:ext cx="5389124" cy="1932271"/>
            <a:chOff x="3405234" y="4659057"/>
            <a:chExt cx="5389124" cy="19322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正方形/長方形 14"/>
                <p:cNvSpPr/>
                <p:nvPr/>
              </p:nvSpPr>
              <p:spPr>
                <a:xfrm>
                  <a:off x="6581797" y="4659057"/>
                  <a:ext cx="2063322" cy="688137"/>
                </a:xfrm>
                <a:prstGeom prst="rect">
                  <a:avLst/>
                </a:prstGeom>
                <a:ln w="19050">
                  <a:solidFill>
                    <a:srgbClr val="FF0000"/>
                  </a:solidFill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mr-IN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𝐾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=</m:t>
                        </m:r>
                        <m:f>
                          <m:fPr>
                            <m:ctrlPr>
                              <a:rPr lang="mr-IN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mr-IN" altLang="ja-JP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𝑏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latin typeface="Cambria Math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mr-IN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i="1">
                                        <a:latin typeface="Cambria Math" charset="0"/>
                                      </a:rPr>
                                      <m:t>𝑏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den>
                        </m:f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15" name="正方形/長方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1797" y="4659057"/>
                  <a:ext cx="2063322" cy="68813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 w="19050">
                  <a:solidFill>
                    <a:srgbClr val="FF0000"/>
                  </a:solidFill>
                </a:ln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正方形/長方形 16"/>
                <p:cNvSpPr/>
                <p:nvPr/>
              </p:nvSpPr>
              <p:spPr>
                <a:xfrm>
                  <a:off x="3405234" y="4736059"/>
                  <a:ext cx="2637966" cy="539250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mr-IN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charset="0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i="1">
                              <a:latin typeface="Cambria Math" charset="0"/>
                            </a:rPr>
                            <m:t>𝑇</m:t>
                          </m:r>
                        </m:e>
                      </m:acc>
                    </m:oMath>
                  </a14:m>
                  <a:r>
                    <a:rPr lang="en-US" altLang="ja-JP" dirty="0"/>
                    <a:t>,  </a:t>
                  </a:r>
                  <a:r>
                    <a:rPr lang="ja-JP" altLang="en-US" dirty="0"/>
                    <a:t>かつ</a:t>
                  </a:r>
                  <a:r>
                    <a:rPr lang="en-US" altLang="ja-JP" dirty="0"/>
                    <a:t>,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mr-IN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ja-JP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 charset="0"/>
                            </a:rPr>
                            <m:t>2</m:t>
                          </m:r>
                          <m:r>
                            <a:rPr lang="en-US" altLang="ja-JP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hr-HR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i="1">
                                          <a:latin typeface="Cambria Math" charset="0"/>
                                        </a:rPr>
                                        <m:t>𝐶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i="1">
                                      <a:latin typeface="Cambria Math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a14:m>
                  <a:r>
                    <a:rPr lang="en-US" altLang="ja-JP" dirty="0"/>
                    <a:t>.</a:t>
                  </a:r>
                  <a:endParaRPr lang="ja-JP" altLang="en-US" dirty="0"/>
                </a:p>
              </p:txBody>
            </p:sp>
          </mc:Choice>
          <mc:Fallback xmlns="">
            <p:sp>
              <p:nvSpPr>
                <p:cNvPr id="17" name="正方形/長方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5234" y="4736059"/>
                  <a:ext cx="2637966" cy="53925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r="-1152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テキスト ボックス 19"/>
                <p:cNvSpPr txBox="1"/>
                <p:nvPr/>
              </p:nvSpPr>
              <p:spPr>
                <a:xfrm>
                  <a:off x="5592263" y="5803035"/>
                  <a:ext cx="3202095" cy="7882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sz="1600" dirty="0"/>
                    <a:t>同様に、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mr-IN" altLang="ja-JP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1400" i="1">
                                  <a:latin typeface="Cambria Math" charset="0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altLang="ja-JP" sz="14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1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⊥</m:t>
                      </m:r>
                      <m:sSub>
                        <m:sSub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1600" i="1">
                                  <a:latin typeface="Cambria Math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US" altLang="ja-JP" sz="1600" i="1">
                              <a:latin typeface="Cambria Math" charset="0"/>
                            </a:rPr>
                            <m:t>h</m:t>
                          </m:r>
                        </m:sub>
                      </m:sSub>
                    </m:oMath>
                  </a14:m>
                  <a:r>
                    <a:rPr lang="ja-JP" altLang="en-US" sz="1600" dirty="0"/>
                    <a:t>より</a:t>
                  </a:r>
                  <a:r>
                    <a:rPr lang="en-US" altLang="ja-JP" sz="16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mr-IN" altLang="ja-JP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1600" i="1">
                                  <a:latin typeface="Cambria Math" charset="0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altLang="ja-JP" sz="16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16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altLang="ja-JP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600" i="1">
                              <a:latin typeface="Cambria Math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mr-IN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1600" i="1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16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1600" i="1">
                              <a:latin typeface="Cambria Math" charset="0"/>
                            </a:rPr>
                            <m:t>−</m:t>
                          </m:r>
                          <m:r>
                            <a:rPr lang="en-US" altLang="ja-JP" sz="1600" i="1">
                              <a:latin typeface="Cambria Math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mr-IN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1600" i="1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16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1600" i="1">
                              <a:latin typeface="Cambria Math" charset="0"/>
                            </a:rPr>
                            <m:t>𝑁</m:t>
                          </m:r>
                        </m:den>
                      </m:f>
                    </m:oMath>
                  </a14:m>
                  <a:r>
                    <a:rPr kumimoji="1" lang="en-US" altLang="ja-JP" sz="1600" dirty="0"/>
                    <a:t>.</a:t>
                  </a:r>
                </a:p>
                <a:p>
                  <a:r>
                    <a:rPr lang="ja-JP" altLang="en-US" sz="1600" dirty="0"/>
                    <a:t>（ただし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altLang="ja-JP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mr-IN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1600" i="1">
                                      <a:latin typeface="Cambria Math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16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ja-JP" sz="1600" i="1">
                          <a:latin typeface="Cambria Math" charset="0"/>
                        </a:rPr>
                        <m:t>=2</m:t>
                      </m:r>
                      <m:r>
                        <a:rPr lang="en-US" altLang="ja-JP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𝜋</m:t>
                      </m:r>
                      <m:r>
                        <a:rPr lang="en-US" altLang="ja-JP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/</m:t>
                      </m:r>
                      <m:d>
                        <m:dPr>
                          <m:begChr m:val="|"/>
                          <m:endChr m:val="|"/>
                          <m:ctrlPr>
                            <a:rPr lang="hr-HR" altLang="ja-JP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1600" i="1">
                                  <a:latin typeface="Cambria Math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altLang="ja-JP" sz="1600" dirty="0"/>
                    <a:t>.</a:t>
                  </a:r>
                  <a:r>
                    <a:rPr lang="ja-JP" altLang="en-US" sz="1600" dirty="0"/>
                    <a:t>）</a:t>
                  </a:r>
                </a:p>
              </p:txBody>
            </p:sp>
          </mc:Choice>
          <mc:Fallback xmlns="">
            <p:sp>
              <p:nvSpPr>
                <p:cNvPr id="20" name="テキスト ボックス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2263" y="5803035"/>
                  <a:ext cx="3202095" cy="78829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951" b="-775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右矢印 25"/>
            <p:cNvSpPr/>
            <p:nvPr/>
          </p:nvSpPr>
          <p:spPr>
            <a:xfrm>
              <a:off x="6085886" y="4875904"/>
              <a:ext cx="453225" cy="254442"/>
            </a:xfrm>
            <a:prstGeom prst="right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4" name="図形グループ 33"/>
          <p:cNvGrpSpPr/>
          <p:nvPr/>
        </p:nvGrpSpPr>
        <p:grpSpPr>
          <a:xfrm>
            <a:off x="301694" y="3975925"/>
            <a:ext cx="6385146" cy="2782535"/>
            <a:chOff x="301694" y="3975925"/>
            <a:chExt cx="6385146" cy="27825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301694" y="3975925"/>
                  <a:ext cx="6385146" cy="5906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dirty="0">
                      <a:solidFill>
                        <a:schemeClr val="tx1"/>
                      </a:solidFill>
                    </a:rPr>
                    <a:t>周回方向の波数の離散化：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i="1">
                              <a:latin typeface="Cambria Math" charset="0"/>
                            </a:rPr>
                            <m:t>𝑘</m:t>
                          </m:r>
                        </m:e>
                      </m:acc>
                      <m:r>
                        <a:rPr lang="en-US" altLang="ja-JP" i="1">
                          <a:latin typeface="Cambria Math" charset="0"/>
                        </a:rPr>
                        <m:t>=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𝜇</m:t>
                      </m:r>
                      <m:sSub>
                        <m:sSub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mr-IN" altLang="ja-JP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i="1">
                          <a:latin typeface="Cambria Math" charset="0"/>
                        </a:rPr>
                        <m:t>+</m:t>
                      </m:r>
                      <m:r>
                        <a:rPr lang="en-US" altLang="ja-JP" i="1">
                          <a:latin typeface="Cambria Math" charset="0"/>
                        </a:rPr>
                        <m:t>𝑘</m:t>
                      </m:r>
                      <m:f>
                        <m:fPr>
                          <m:ctrlPr>
                            <a:rPr lang="mr-IN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mr-IN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hr-HR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mr-IN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i="1">
                                          <a:latin typeface="Cambria Math" charset="0"/>
                                        </a:rPr>
                                        <m:t>𝐾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i="1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a14:m>
                  <a:r>
                    <a:rPr lang="en-US" altLang="ja-JP" dirty="0"/>
                    <a:t>,   </a:t>
                  </a:r>
                  <a:r>
                    <a:rPr lang="en-US" altLang="ja-JP" dirty="0">
                      <a:solidFill>
                        <a:schemeClr val="tx1"/>
                      </a:solidFill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𝜇</m:t>
                      </m:r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=0,±1,</m:t>
                      </m:r>
                      <m:r>
                        <a:rPr lang="en-US" altLang="ja-JP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±</m:t>
                      </m:r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2,⋯</m:t>
                      </m:r>
                    </m:oMath>
                  </a14:m>
                  <a:r>
                    <a:rPr lang="en-US" altLang="ja-JP" dirty="0">
                      <a:solidFill>
                        <a:schemeClr val="tx1"/>
                      </a:solidFill>
                    </a:rPr>
                    <a:t>)</a:t>
                  </a:r>
                  <a:endParaRPr lang="ja-JP" altLang="en-US" dirty="0"/>
                </a:p>
              </p:txBody>
            </p:sp>
          </mc:Choice>
          <mc:Fallback xmlns="">
            <p:sp>
              <p:nvSpPr>
                <p:cNvPr id="8" name="テキスト ボックス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694" y="3975925"/>
                  <a:ext cx="6385146" cy="590611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76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389" y="4441528"/>
              <a:ext cx="1810103" cy="2316932"/>
            </a:xfrm>
            <a:prstGeom prst="rect">
              <a:avLst/>
            </a:prstGeom>
          </p:spPr>
        </p:pic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6041-1EDA-E94D-86F3-DBBEB1D991AC}" type="slidenum">
              <a:rPr lang="ja-JP" altLang="en-US" smtClean="0"/>
              <a:pPr/>
              <a:t>7</a:t>
            </a:fld>
            <a:r>
              <a:rPr lang="en-US" altLang="ja-JP"/>
              <a:t>/31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621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 3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40458C"/>
              </a:solidFill>
              <a:latin typeface="Calibri"/>
              <a:ea typeface="ＭＳ Ｐゴシック" pitchFamily="-29" charset="-128"/>
              <a:cs typeface="Calibri"/>
            </a:endParaRP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609600" y="152400"/>
            <a:ext cx="7967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ja-JP" altLang="en-US" sz="3200" dirty="0">
                <a:solidFill>
                  <a:srgbClr val="000000"/>
                </a:solidFill>
                <a:cs typeface="Calibri"/>
              </a:rPr>
              <a:t>金属</a:t>
            </a:r>
            <a:r>
              <a:rPr lang="en-US" altLang="ja-JP" sz="3200" dirty="0">
                <a:solidFill>
                  <a:srgbClr val="000000"/>
                </a:solidFill>
                <a:cs typeface="Calibri"/>
              </a:rPr>
              <a:t> or </a:t>
            </a:r>
            <a:r>
              <a:rPr lang="ja-JP" altLang="en-US" sz="3200" dirty="0">
                <a:solidFill>
                  <a:srgbClr val="000000"/>
                </a:solidFill>
                <a:cs typeface="Calibri"/>
              </a:rPr>
              <a:t>半導体ナノチューブ</a:t>
            </a:r>
            <a:endParaRPr kumimoji="0" lang="en-US" altLang="ja-JP" sz="3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3529916" y="1116461"/>
                <a:ext cx="4607480" cy="612732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i="1">
                              <a:latin typeface="Cambria Math" charset="0"/>
                            </a:rPr>
                            <m:t>𝐾</m:t>
                          </m:r>
                        </m:e>
                      </m:acc>
                      <m:r>
                        <a:rPr lang="en-US" altLang="ja-JP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mr-IN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mr-IN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b="0" i="1" smtClean="0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mr-IN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b="0" i="1" smtClean="0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ja-JP" i="1">
                          <a:latin typeface="Cambria Math" charset="0"/>
                        </a:rPr>
                        <m:t>=−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mr-IN" altLang="ja-JP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</m:den>
                          </m:f>
                          <m:acc>
                            <m:accPr>
                              <m:chr m:val="⃗"/>
                              <m:ctrlPr>
                                <a:rPr lang="mr-IN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charset="0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b="0" i="1" smtClean="0"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mr-IN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ja-JP" i="1">
                              <a:latin typeface="Cambria Math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mr-IN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charset="0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ja-JP" b="0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916" y="1116461"/>
                <a:ext cx="4607480" cy="6127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3939211" y="2154276"/>
                <a:ext cx="3112134" cy="976934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mr-IN" altLang="ja-JP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altLang="ja-JP" sz="12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mr-IN" altLang="ja-JP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1200" i="1">
                                          <a:latin typeface="Cambria Math" charset="0"/>
                                        </a:rPr>
                                        <m:t>𝐾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sz="1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sz="1200" i="1">
                                  <a:latin typeface="Cambria Math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mr-IN" altLang="ja-JP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1200" i="1">
                                      <a:latin typeface="Cambria Math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1200" i="1">
                                          <a:latin typeface="Cambria Math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ja-JP" sz="12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ja-JP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mr-IN" altLang="ja-JP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ja-JP" sz="1200" i="1">
                                              <a:latin typeface="Cambria Math" charset="0"/>
                                            </a:rPr>
                                            <m:t>𝑏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ja-JP" sz="1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ja-JP" sz="1200" i="1">
                                      <a:latin typeface="Cambria Math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ja-JP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1200" i="1">
                                          <a:latin typeface="Cambria Math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ja-JP" sz="1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ja-JP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mr-IN" altLang="ja-JP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ja-JP" sz="1200" i="1">
                                              <a:latin typeface="Cambria Math" charset="0"/>
                                            </a:rPr>
                                            <m:t>𝑏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ja-JP" sz="12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ja-JP" sz="1200" i="1">
                                      <a:latin typeface="Cambria Math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altLang="ja-JP" sz="1200" dirty="0"/>
                                <m:t>,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mr-IN" altLang="ja-JP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1200" i="1">
                                          <a:latin typeface="Cambria Math" charset="0"/>
                                        </a:rPr>
                                        <m:t>𝐾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sz="1200" i="1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ja-JP" sz="1200" i="1">
                                  <a:latin typeface="Cambria Math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mr-IN" altLang="ja-JP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1200" i="1">
                                      <a:latin typeface="Cambria Math" charset="0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US" altLang="ja-JP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mr-IN" altLang="ja-JP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ja-JP" sz="1200" i="1">
                                              <a:latin typeface="Cambria Math" charset="0"/>
                                            </a:rPr>
                                            <m:t>𝑏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ja-JP" sz="1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ja-JP" sz="1200" i="1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en-US" altLang="ja-JP" sz="1200" i="1">
                                      <a:latin typeface="Cambria Math" charset="0"/>
                                    </a:rPr>
                                    <m:t>𝑛</m:t>
                                  </m:r>
                                  <m:sSub>
                                    <m:sSubPr>
                                      <m:ctrlPr>
                                        <a:rPr lang="en-US" altLang="ja-JP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mr-IN" altLang="ja-JP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ja-JP" sz="1200" i="1">
                                              <a:latin typeface="Cambria Math" charset="0"/>
                                            </a:rPr>
                                            <m:t>𝑏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ja-JP" sz="12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ja-JP" sz="1200" i="1">
                                      <a:latin typeface="Cambria Math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altLang="ja-JP" sz="1200" dirty="0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ja-JP" altLang="en-US" sz="1200" dirty="0"/>
                                <m:t> </m:t>
                              </m:r>
                            </m:e>
                          </m:eqArr>
                        </m:e>
                      </m:d>
                      <m:r>
                        <a:rPr lang="is-IS" altLang="ja-JP" sz="12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d>
                        <m:dPr>
                          <m:begChr m:val="{"/>
                          <m:endChr m:val=""/>
                          <m:ctrlPr>
                            <a:rPr lang="mr-IN" altLang="ja-JP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altLang="ja-JP" sz="1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mr-IN" altLang="ja-JP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1200" b="0" i="1" smtClean="0"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sz="1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sz="1200" i="1"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lang="en-US" altLang="ja-JP" sz="1200" b="0" i="1" smtClean="0">
                                  <a:latin typeface="Cambria Math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mr-IN" altLang="ja-JP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1200" b="0" i="1" smtClean="0">
                                          <a:latin typeface="Cambria Math" charset="0"/>
                                        </a:rPr>
                                        <m:t>𝐾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sz="1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sz="1200" b="0" i="1" smtClean="0">
                                  <a:latin typeface="Cambria Math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200" i="1">
                                      <a:latin typeface="Cambria Math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ja-JP" sz="1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mr-IN" altLang="ja-JP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1200" i="1">
                                          <a:latin typeface="Cambria Math" charset="0"/>
                                        </a:rPr>
                                        <m:t>𝐾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sz="12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altLang="ja-JP" sz="1200" dirty="0"/>
                                <m:t>,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mr-IN" altLang="ja-JP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1200" i="1"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sz="12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ja-JP" sz="1200" i="1"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lang="en-US" altLang="ja-JP" sz="1200" b="0" i="1" smtClean="0">
                                  <a:latin typeface="Cambria Math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mr-IN" altLang="ja-JP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1200" i="1">
                                          <a:latin typeface="Cambria Math" charset="0"/>
                                        </a:rPr>
                                        <m:t>𝐾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sz="1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sz="1200" i="1">
                                  <a:latin typeface="Cambria Math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200" i="1">
                                      <a:latin typeface="Cambria Math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ja-JP" sz="12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mr-IN" altLang="ja-JP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1200" i="1">
                                          <a:latin typeface="Cambria Math" charset="0"/>
                                        </a:rPr>
                                        <m:t>𝐾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sz="1200" i="1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altLang="ja-JP" sz="1200" dirty="0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ja-JP" altLang="en-US" sz="1200" dirty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ja-JP" sz="1200" dirty="0"/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211" y="2154276"/>
                <a:ext cx="3112134" cy="9769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437" y="973739"/>
            <a:ext cx="1952561" cy="2499277"/>
          </a:xfrm>
          <a:prstGeom prst="rect">
            <a:avLst/>
          </a:prstGeom>
        </p:spPr>
      </p:pic>
      <p:cxnSp>
        <p:nvCxnSpPr>
          <p:cNvPr id="9" name="直線矢印コネクタ 8"/>
          <p:cNvCxnSpPr>
            <a:stCxn id="2" idx="0"/>
          </p:cNvCxnSpPr>
          <p:nvPr/>
        </p:nvCxnSpPr>
        <p:spPr>
          <a:xfrm flipH="1" flipV="1">
            <a:off x="5493715" y="1537738"/>
            <a:ext cx="1563" cy="61653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1397029" y="5349030"/>
                <a:ext cx="6349943" cy="739883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mr-IN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 charset="0"/>
                          </a:rPr>
                          <m:t>𝑛</m:t>
                        </m:r>
                        <m:r>
                          <a:rPr lang="en-US" altLang="ja-JP" i="1">
                            <a:latin typeface="Cambria Math" charset="0"/>
                          </a:rPr>
                          <m:t>−</m:t>
                        </m:r>
                        <m:r>
                          <a:rPr lang="en-US" altLang="ja-JP" i="1">
                            <a:latin typeface="Cambria Math" charset="0"/>
                          </a:rPr>
                          <m:t>𝑚</m:t>
                        </m:r>
                      </m:num>
                      <m:den>
                        <m:r>
                          <a:rPr lang="en-US" altLang="ja-JP" i="1">
                            <a:latin typeface="Cambria Math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ja-JP" dirty="0"/>
                  <a:t> </a:t>
                </a:r>
                <a:r>
                  <a:rPr lang="ja-JP" altLang="en-US" dirty="0"/>
                  <a:t>が整数ならば（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smtClean="0">
                        <a:solidFill>
                          <a:srgbClr val="FF0000"/>
                        </a:solidFill>
                        <a:latin typeface="Cambria Math" charset="0"/>
                      </a:rPr>
                      <m:t>mod</m:t>
                    </m:r>
                    <m:d>
                      <m:dPr>
                        <m:ctrlPr>
                          <a:rPr lang="mr-IN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𝑚</m:t>
                        </m:r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,3</m:t>
                        </m:r>
                      </m:e>
                    </m:d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=0</m:t>
                    </m:r>
                  </m:oMath>
                </a14:m>
                <a:r>
                  <a:rPr lang="ja-JP" altLang="en-US" dirty="0"/>
                  <a:t>）、ナノチューブは金属的</a:t>
                </a:r>
                <a:endParaRPr lang="en-US" altLang="ja-JP" dirty="0"/>
              </a:p>
              <a:p>
                <a:r>
                  <a:rPr lang="ja-JP" altLang="en-US" dirty="0"/>
                  <a:t>そうでなければ（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mtClean="0">
                        <a:solidFill>
                          <a:srgbClr val="FF0000"/>
                        </a:solidFill>
                        <a:latin typeface="Cambria Math" charset="0"/>
                      </a:rPr>
                      <m:t>mod</m:t>
                    </m:r>
                    <m:d>
                      <m:dPr>
                        <m:ctrlPr>
                          <a:rPr lang="mr-IN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𝑚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,3</m:t>
                        </m:r>
                      </m:e>
                    </m:d>
                    <m:r>
                      <a:rPr lang="en-US" altLang="ja-JP" i="1">
                        <a:solidFill>
                          <a:srgbClr val="FF0000"/>
                        </a:solidFill>
                        <a:latin typeface="Cambria Math" charset="0"/>
                      </a:rPr>
                      <m:t>=</m:t>
                    </m:r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1,2</m:t>
                    </m:r>
                  </m:oMath>
                </a14:m>
                <a:r>
                  <a:rPr lang="ja-JP" altLang="en-US" dirty="0"/>
                  <a:t>） 、ナノチューブは半導体</a:t>
                </a: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029" y="5349030"/>
                <a:ext cx="6349943" cy="739883"/>
              </a:xfrm>
              <a:prstGeom prst="rect">
                <a:avLst/>
              </a:prstGeom>
              <a:blipFill rotWithShape="0">
                <a:blip r:embed="rId6"/>
                <a:stretch>
                  <a:fillRect l="-670" t="-1600" b="-7200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/>
          <p:cNvSpPr txBox="1"/>
          <p:nvPr/>
        </p:nvSpPr>
        <p:spPr>
          <a:xfrm>
            <a:off x="7029400" y="172919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恒等式！</a:t>
            </a:r>
            <a:endParaRPr kumimoji="1" lang="ja-JP" altLang="en-US" dirty="0"/>
          </a:p>
        </p:txBody>
      </p:sp>
      <p:grpSp>
        <p:nvGrpSpPr>
          <p:cNvPr id="15" name="図形グループ 14"/>
          <p:cNvGrpSpPr/>
          <p:nvPr/>
        </p:nvGrpSpPr>
        <p:grpSpPr>
          <a:xfrm>
            <a:off x="1505263" y="1846007"/>
            <a:ext cx="6643229" cy="2723382"/>
            <a:chOff x="1505263" y="1846007"/>
            <a:chExt cx="6643229" cy="2723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正方形/長方形 11"/>
                <p:cNvSpPr/>
                <p:nvPr/>
              </p:nvSpPr>
              <p:spPr>
                <a:xfrm>
                  <a:off x="1505263" y="3978778"/>
                  <a:ext cx="6643229" cy="590611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dirty="0"/>
                    <a:t>ナノチューブで許される波数：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i="1">
                              <a:latin typeface="Cambria Math" charset="0"/>
                            </a:rPr>
                            <m:t>𝑘</m:t>
                          </m:r>
                        </m:e>
                      </m:acc>
                      <m:r>
                        <a:rPr lang="en-US" altLang="ja-JP" i="1">
                          <a:latin typeface="Cambria Math" charset="0"/>
                        </a:rPr>
                        <m:t>=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𝜇</m:t>
                      </m:r>
                      <m:sSub>
                        <m:sSubPr>
                          <m:ctrlPr>
                            <a:rPr lang="en-US" altLang="ja-JP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mr-IN" altLang="ja-JP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i="1">
                          <a:latin typeface="Cambria Math" charset="0"/>
                        </a:rPr>
                        <m:t>+</m:t>
                      </m:r>
                      <m:r>
                        <a:rPr lang="en-US" altLang="ja-JP" i="1">
                          <a:latin typeface="Cambria Math" charset="0"/>
                        </a:rPr>
                        <m:t>𝑘</m:t>
                      </m:r>
                      <m:f>
                        <m:fPr>
                          <m:ctrlPr>
                            <a:rPr lang="mr-IN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mr-IN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hr-HR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mr-IN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i="1">
                                          <a:latin typeface="Cambria Math" charset="0"/>
                                        </a:rPr>
                                        <m:t>𝐾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i="1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a14:m>
                  <a:r>
                    <a:rPr lang="en-US" altLang="ja-JP" dirty="0"/>
                    <a:t>,   (</a:t>
                  </a:r>
                  <a14:m>
                    <m:oMath xmlns:m="http://schemas.openxmlformats.org/officeDocument/2006/math">
                      <m:r>
                        <a:rPr lang="en-US" altLang="ja-JP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𝜇</m:t>
                      </m:r>
                      <m:r>
                        <a:rPr lang="en-US" altLang="ja-JP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=0,±1,±2,⋯</m:t>
                      </m:r>
                    </m:oMath>
                  </a14:m>
                  <a:r>
                    <a:rPr lang="en-US" altLang="ja-JP" dirty="0"/>
                    <a:t>)</a:t>
                  </a:r>
                  <a:endParaRPr lang="ja-JP" altLang="en-US" dirty="0"/>
                </a:p>
              </p:txBody>
            </p:sp>
          </mc:Choice>
          <mc:Fallback xmlns="">
            <p:sp>
              <p:nvSpPr>
                <p:cNvPr id="12" name="正方形/長方形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5263" y="3978778"/>
                  <a:ext cx="6643229" cy="59061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733"/>
                  </a:stretch>
                </a:blipFill>
                <a:ln>
                  <a:solidFill>
                    <a:schemeClr val="accent1"/>
                  </a:solidFill>
                </a:ln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上下矢印 12"/>
            <p:cNvSpPr/>
            <p:nvPr/>
          </p:nvSpPr>
          <p:spPr>
            <a:xfrm>
              <a:off x="3585728" y="1846007"/>
              <a:ext cx="212141" cy="2030820"/>
            </a:xfrm>
            <a:prstGeom prst="upDown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6041-1EDA-E94D-86F3-DBBEB1D991AC}" type="slidenum">
              <a:rPr lang="ja-JP" altLang="en-US" smtClean="0"/>
              <a:pPr/>
              <a:t>8</a:t>
            </a:fld>
            <a:r>
              <a:rPr lang="en-US" altLang="ja-JP"/>
              <a:t>/31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82041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431030" y="1582341"/>
            <a:ext cx="428194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ja-JP" alt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カーボンナノチューブの基本的性質</a:t>
            </a:r>
            <a:endParaRPr kumimoji="1" lang="en-US" altLang="ja-JP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800100" lvl="1" indent="-342900">
              <a:buAutoNum type="arabicPeriod"/>
            </a:pPr>
            <a:r>
              <a:rPr lang="ja-JP" alt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立体構造（カイラリティ）</a:t>
            </a:r>
            <a:endParaRPr lang="en-US" altLang="ja-JP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800100" lvl="1" indent="-342900">
              <a:buAutoNum type="arabicPeriod"/>
            </a:pPr>
            <a:r>
              <a:rPr kumimoji="1" lang="ja-JP" alt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グラフェンの電子状態</a:t>
            </a:r>
            <a:endParaRPr kumimoji="1" lang="en-US" altLang="ja-JP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800100" lvl="1" indent="-342900">
              <a:buAutoNum type="arabicPeriod"/>
            </a:pPr>
            <a:r>
              <a:rPr lang="ja-JP" alt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カッティングライン（金属</a:t>
            </a:r>
            <a:r>
              <a:rPr lang="en-US" altLang="ja-JP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/ </a:t>
            </a:r>
            <a:r>
              <a:rPr lang="ja-JP" alt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半導体）</a:t>
            </a:r>
            <a:endParaRPr lang="en-US" altLang="ja-JP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800100" lvl="1" indent="-342900">
              <a:buAutoNum type="arabicPeriod"/>
            </a:pPr>
            <a:endParaRPr lang="en-US" altLang="ja-JP" dirty="0"/>
          </a:p>
          <a:p>
            <a:pPr marL="342900" indent="-342900">
              <a:buAutoNum type="arabicPeriod"/>
            </a:pPr>
            <a:r>
              <a:rPr kumimoji="1" lang="ja-JP" altLang="en-US" dirty="0"/>
              <a:t>ナノチューブ表面の曲率効果</a:t>
            </a:r>
            <a:endParaRPr lang="en-US" altLang="ja-JP" dirty="0"/>
          </a:p>
          <a:p>
            <a:pPr marL="800100" lvl="1" indent="-342900">
              <a:buAutoNum type="arabicPeriod"/>
            </a:pPr>
            <a:r>
              <a:rPr kumimoji="1" lang="ja-JP" altLang="en-US" dirty="0"/>
              <a:t>金属ナノチューブの微小ギャップ</a:t>
            </a:r>
            <a:endParaRPr kumimoji="1" lang="en-US" altLang="ja-JP" dirty="0"/>
          </a:p>
          <a:p>
            <a:pPr marL="800100" lvl="1" indent="-342900">
              <a:buAutoNum type="arabicPeriod"/>
            </a:pPr>
            <a:r>
              <a:rPr lang="ja-JP" altLang="en-US" dirty="0"/>
              <a:t>スピン軌道相互作用</a:t>
            </a:r>
            <a:endParaRPr lang="en-US" altLang="ja-JP" dirty="0"/>
          </a:p>
          <a:p>
            <a:pPr marL="800100" lvl="1" indent="-342900">
              <a:buAutoNum type="arabicPeriod"/>
            </a:pPr>
            <a:r>
              <a:rPr lang="ja-JP" altLang="en-US" dirty="0"/>
              <a:t>線形バンドの傾斜</a:t>
            </a:r>
            <a:endParaRPr lang="en-US" altLang="ja-JP" dirty="0"/>
          </a:p>
          <a:p>
            <a:pPr marL="800100" lvl="1" indent="-342900">
              <a:buAutoNum type="arabicPeriod"/>
            </a:pPr>
            <a:endParaRPr lang="en-US" altLang="ja-JP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kumimoji="1" lang="ja-JP" alt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有限長ナノチューブの電子状態</a:t>
            </a:r>
            <a:endParaRPr lang="en-US" altLang="ja-JP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800100" lvl="1" indent="-342900">
              <a:buAutoNum type="arabicPeriod"/>
            </a:pPr>
            <a:endParaRPr lang="en-US" altLang="ja-JP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ja-JP" alt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トポロジカル物質としてのナノチューブ</a:t>
            </a:r>
            <a:endParaRPr kumimoji="1" lang="ja-JP" alt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6041-1EDA-E94D-86F3-DBBEB1D991AC}" type="slidenum">
              <a:rPr lang="ja-JP" altLang="en-US" smtClean="0"/>
              <a:pPr/>
              <a:t>9</a:t>
            </a:fld>
            <a:r>
              <a:rPr lang="en-US" altLang="ja-JP"/>
              <a:t>/31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2773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42105</TotalTime>
  <Words>2723</Words>
  <Application>Microsoft Macintosh PowerPoint</Application>
  <PresentationFormat>画面に合わせる (4:3)</PresentationFormat>
  <Paragraphs>524</Paragraphs>
  <Slides>31</Slides>
  <Notes>31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44" baseType="lpstr">
      <vt:lpstr>ＭＳ Ｐゴシック</vt:lpstr>
      <vt:lpstr>メイリオ</vt:lpstr>
      <vt:lpstr>Arial</vt:lpstr>
      <vt:lpstr>Calibri</vt:lpstr>
      <vt:lpstr>Cambria Math</vt:lpstr>
      <vt:lpstr>Mangal</vt:lpstr>
      <vt:lpstr>Symbol</vt:lpstr>
      <vt:lpstr>Tahoma</vt:lpstr>
      <vt:lpstr>Times</vt:lpstr>
      <vt:lpstr>Times New Roman</vt:lpstr>
      <vt:lpstr>Wingdings</vt:lpstr>
      <vt:lpstr>Office テーマ</vt:lpstr>
      <vt:lpstr>数式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izumida</dc:creator>
  <cp:lastModifiedBy>Microsoft Office ユーザー</cp:lastModifiedBy>
  <cp:revision>2091</cp:revision>
  <cp:lastPrinted>2014-10-03T07:52:10Z</cp:lastPrinted>
  <dcterms:created xsi:type="dcterms:W3CDTF">2010-11-15T03:30:46Z</dcterms:created>
  <dcterms:modified xsi:type="dcterms:W3CDTF">2020-03-30T05:50:45Z</dcterms:modified>
</cp:coreProperties>
</file>